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3.xml" ContentType="application/vnd.openxmlformats-officedocument.presentationml.notesSlide+xml"/>
  <Override PartName="/ppt/tags/tag36.xml" ContentType="application/vnd.openxmlformats-officedocument.presentationml.tags+xml"/>
  <Override PartName="/ppt/notesSlides/notesSlide14.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463" r:id="rId2"/>
    <p:sldId id="494" r:id="rId3"/>
    <p:sldId id="498" r:id="rId4"/>
    <p:sldId id="538" r:id="rId5"/>
    <p:sldId id="496" r:id="rId6"/>
    <p:sldId id="497" r:id="rId7"/>
    <p:sldId id="495" r:id="rId8"/>
    <p:sldId id="470" r:id="rId9"/>
    <p:sldId id="499" r:id="rId10"/>
    <p:sldId id="500" r:id="rId11"/>
    <p:sldId id="501" r:id="rId12"/>
    <p:sldId id="502" r:id="rId13"/>
    <p:sldId id="503" r:id="rId14"/>
    <p:sldId id="504" r:id="rId15"/>
    <p:sldId id="493" r:id="rId16"/>
    <p:sldId id="505" r:id="rId17"/>
    <p:sldId id="506" r:id="rId18"/>
    <p:sldId id="507" r:id="rId19"/>
    <p:sldId id="508" r:id="rId20"/>
    <p:sldId id="491" r:id="rId21"/>
    <p:sldId id="539" r:id="rId22"/>
    <p:sldId id="448" r:id="rId23"/>
    <p:sldId id="540" r:id="rId24"/>
    <p:sldId id="453" r:id="rId25"/>
    <p:sldId id="509" r:id="rId26"/>
    <p:sldId id="514" r:id="rId27"/>
    <p:sldId id="513" r:id="rId28"/>
    <p:sldId id="515" r:id="rId29"/>
    <p:sldId id="490" r:id="rId30"/>
    <p:sldId id="510" r:id="rId31"/>
    <p:sldId id="522" r:id="rId32"/>
    <p:sldId id="541" r:id="rId33"/>
    <p:sldId id="542" r:id="rId34"/>
    <p:sldId id="518" r:id="rId35"/>
    <p:sldId id="519" r:id="rId36"/>
    <p:sldId id="543" r:id="rId37"/>
    <p:sldId id="520" r:id="rId38"/>
    <p:sldId id="521" r:id="rId39"/>
    <p:sldId id="511" r:id="rId40"/>
    <p:sldId id="525" r:id="rId41"/>
    <p:sldId id="526" r:id="rId42"/>
    <p:sldId id="528" r:id="rId43"/>
    <p:sldId id="530" r:id="rId44"/>
    <p:sldId id="527" r:id="rId45"/>
    <p:sldId id="532" r:id="rId46"/>
    <p:sldId id="544" r:id="rId47"/>
    <p:sldId id="533" r:id="rId48"/>
    <p:sldId id="545" r:id="rId49"/>
    <p:sldId id="546" r:id="rId50"/>
    <p:sldId id="534" r:id="rId51"/>
    <p:sldId id="535" r:id="rId52"/>
    <p:sldId id="512" r:id="rId53"/>
    <p:sldId id="454" r:id="rId54"/>
    <p:sldId id="52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tchell Fowler" initials="MF" lastIdx="3" clrIdx="0">
    <p:extLst>
      <p:ext uri="{19B8F6BF-5375-455C-9EA6-DF929625EA0E}">
        <p15:presenceInfo xmlns:p15="http://schemas.microsoft.com/office/powerpoint/2012/main" userId="0c3d3d0c9a06272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A1AFF"/>
    <a:srgbClr val="548235"/>
    <a:srgbClr val="953735"/>
    <a:srgbClr val="1C334E"/>
    <a:srgbClr val="FF1D1D"/>
    <a:srgbClr val="0A2C74"/>
    <a:srgbClr val="FF0A0A"/>
    <a:srgbClr val="999999"/>
    <a:srgbClr val="00FFFF"/>
    <a:srgbClr val="78FF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1" autoAdjust="0"/>
    <p:restoredTop sz="95706" autoAdjust="0"/>
  </p:normalViewPr>
  <p:slideViewPr>
    <p:cSldViewPr snapToGrid="0">
      <p:cViewPr varScale="1">
        <p:scale>
          <a:sx n="74" d="100"/>
          <a:sy n="74" d="100"/>
        </p:scale>
        <p:origin x="202" y="271"/>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Fowler" userId="0c3d3d0c9a062725" providerId="LiveId" clId="{50F2C5C9-6B18-44BE-87E6-70F8E9E3C765}"/>
    <pc:docChg chg="delSld">
      <pc:chgData name="Mitchell Fowler" userId="0c3d3d0c9a062725" providerId="LiveId" clId="{50F2C5C9-6B18-44BE-87E6-70F8E9E3C765}" dt="2026-01-31T00:41:10.497" v="0" actId="47"/>
      <pc:docMkLst>
        <pc:docMk/>
      </pc:docMkLst>
      <pc:sldChg chg="del">
        <pc:chgData name="Mitchell Fowler" userId="0c3d3d0c9a062725" providerId="LiveId" clId="{50F2C5C9-6B18-44BE-87E6-70F8E9E3C765}" dt="2026-01-31T00:41:10.497" v="0" actId="47"/>
        <pc:sldMkLst>
          <pc:docMk/>
          <pc:sldMk cId="3847308329" sldId="524"/>
        </pc:sldMkLst>
      </pc:sldChg>
      <pc:sldChg chg="del">
        <pc:chgData name="Mitchell Fowler" userId="0c3d3d0c9a062725" providerId="LiveId" clId="{50F2C5C9-6B18-44BE-87E6-70F8E9E3C765}" dt="2026-01-31T00:41:10.497" v="0" actId="47"/>
        <pc:sldMkLst>
          <pc:docMk/>
          <pc:sldMk cId="4097204975" sldId="547"/>
        </pc:sldMkLst>
      </pc:sldChg>
      <pc:sldChg chg="del">
        <pc:chgData name="Mitchell Fowler" userId="0c3d3d0c9a062725" providerId="LiveId" clId="{50F2C5C9-6B18-44BE-87E6-70F8E9E3C765}" dt="2026-01-31T00:41:10.497" v="0" actId="47"/>
        <pc:sldMkLst>
          <pc:docMk/>
          <pc:sldMk cId="2011874986" sldId="548"/>
        </pc:sldMkLst>
      </pc:sldChg>
      <pc:sldChg chg="del">
        <pc:chgData name="Mitchell Fowler" userId="0c3d3d0c9a062725" providerId="LiveId" clId="{50F2C5C9-6B18-44BE-87E6-70F8E9E3C765}" dt="2026-01-31T00:41:10.497" v="0" actId="47"/>
        <pc:sldMkLst>
          <pc:docMk/>
          <pc:sldMk cId="1031808904" sldId="5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2AE1F4-E760-4601-B35F-40D72980AC30}" type="datetimeFigureOut">
              <a:rPr lang="en-US" smtClean="0"/>
              <a:t>1/30/2026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C53FD1-AF1D-45A3-AB97-B67669E4A15E}" type="slidenum">
              <a:rPr lang="en-US" smtClean="0"/>
              <a:t>‹#›</a:t>
            </a:fld>
            <a:endParaRPr lang="en-US"/>
          </a:p>
        </p:txBody>
      </p:sp>
    </p:spTree>
    <p:extLst>
      <p:ext uri="{BB962C8B-B14F-4D97-AF65-F5344CB8AC3E}">
        <p14:creationId xmlns:p14="http://schemas.microsoft.com/office/powerpoint/2010/main" val="2327312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Charles/Tamer for the introduction. I’m excited to introduce the research I have been working on over the course of my PhD. In particular I will be discussing a multi-time-scale wall model for Large Eddy Simulation of non-equilibrium flows. </a:t>
            </a:r>
          </a:p>
        </p:txBody>
      </p:sp>
      <p:sp>
        <p:nvSpPr>
          <p:cNvPr id="4" name="Slide Number Placeholder 3"/>
          <p:cNvSpPr>
            <a:spLocks noGrp="1"/>
          </p:cNvSpPr>
          <p:nvPr>
            <p:ph type="sldNum" sz="quarter" idx="5"/>
          </p:nvPr>
        </p:nvSpPr>
        <p:spPr/>
        <p:txBody>
          <a:bodyPr/>
          <a:lstStyle/>
          <a:p>
            <a:fld id="{EFC53FD1-AF1D-45A3-AB97-B67669E4A15E}" type="slidenum">
              <a:rPr lang="en-US" smtClean="0"/>
              <a:t>1</a:t>
            </a:fld>
            <a:endParaRPr lang="en-US"/>
          </a:p>
        </p:txBody>
      </p:sp>
    </p:spTree>
    <p:extLst>
      <p:ext uri="{BB962C8B-B14F-4D97-AF65-F5344CB8AC3E}">
        <p14:creationId xmlns:p14="http://schemas.microsoft.com/office/powerpoint/2010/main" val="2461509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can describe the friction velocity as a Lagrangian relaxation towards its equilibrium value</a:t>
            </a:r>
          </a:p>
        </p:txBody>
      </p:sp>
      <p:sp>
        <p:nvSpPr>
          <p:cNvPr id="4" name="Slide Number Placeholder 3"/>
          <p:cNvSpPr>
            <a:spLocks noGrp="1"/>
          </p:cNvSpPr>
          <p:nvPr>
            <p:ph type="sldNum" sz="quarter" idx="5"/>
          </p:nvPr>
        </p:nvSpPr>
        <p:spPr/>
        <p:txBody>
          <a:bodyPr/>
          <a:lstStyle/>
          <a:p>
            <a:fld id="{EFC53FD1-AF1D-45A3-AB97-B67669E4A15E}" type="slidenum">
              <a:rPr lang="en-US" smtClean="0"/>
              <a:t>12</a:t>
            </a:fld>
            <a:endParaRPr lang="en-US"/>
          </a:p>
        </p:txBody>
      </p:sp>
    </p:spTree>
    <p:extLst>
      <p:ext uri="{BB962C8B-B14F-4D97-AF65-F5344CB8AC3E}">
        <p14:creationId xmlns:p14="http://schemas.microsoft.com/office/powerpoint/2010/main" val="3696172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53FD1-AF1D-45A3-AB97-B67669E4A15E}" type="slidenum">
              <a:rPr lang="en-US" smtClean="0"/>
              <a:t>21</a:t>
            </a:fld>
            <a:endParaRPr lang="en-US"/>
          </a:p>
        </p:txBody>
      </p:sp>
    </p:spTree>
    <p:extLst>
      <p:ext uri="{BB962C8B-B14F-4D97-AF65-F5344CB8AC3E}">
        <p14:creationId xmlns:p14="http://schemas.microsoft.com/office/powerpoint/2010/main" val="1943220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53FD1-AF1D-45A3-AB97-B67669E4A15E}" type="slidenum">
              <a:rPr lang="en-US" smtClean="0"/>
              <a:t>23</a:t>
            </a:fld>
            <a:endParaRPr lang="en-US"/>
          </a:p>
        </p:txBody>
      </p:sp>
    </p:spTree>
    <p:extLst>
      <p:ext uri="{BB962C8B-B14F-4D97-AF65-F5344CB8AC3E}">
        <p14:creationId xmlns:p14="http://schemas.microsoft.com/office/powerpoint/2010/main" val="3229063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Flows focus on temporal non-equilibrium</a:t>
            </a:r>
          </a:p>
        </p:txBody>
      </p:sp>
      <p:sp>
        <p:nvSpPr>
          <p:cNvPr id="4" name="Slide Number Placeholder 3"/>
          <p:cNvSpPr>
            <a:spLocks noGrp="1"/>
          </p:cNvSpPr>
          <p:nvPr>
            <p:ph type="sldNum" sz="quarter" idx="5"/>
          </p:nvPr>
        </p:nvSpPr>
        <p:spPr/>
        <p:txBody>
          <a:bodyPr/>
          <a:lstStyle/>
          <a:p>
            <a:fld id="{EFC53FD1-AF1D-45A3-AB97-B67669E4A15E}" type="slidenum">
              <a:rPr lang="en-US" smtClean="0"/>
              <a:t>30</a:t>
            </a:fld>
            <a:endParaRPr lang="en-US"/>
          </a:p>
        </p:txBody>
      </p:sp>
    </p:spTree>
    <p:extLst>
      <p:ext uri="{BB962C8B-B14F-4D97-AF65-F5344CB8AC3E}">
        <p14:creationId xmlns:p14="http://schemas.microsoft.com/office/powerpoint/2010/main" val="2672561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as a bit of a shameless plug, the results for this chapter were recently published in a paper which uses JFM notebooks. </a:t>
            </a:r>
          </a:p>
        </p:txBody>
      </p:sp>
      <p:sp>
        <p:nvSpPr>
          <p:cNvPr id="4" name="Slide Number Placeholder 3"/>
          <p:cNvSpPr>
            <a:spLocks noGrp="1"/>
          </p:cNvSpPr>
          <p:nvPr>
            <p:ph type="sldNum" sz="quarter" idx="5"/>
          </p:nvPr>
        </p:nvSpPr>
        <p:spPr/>
        <p:txBody>
          <a:bodyPr/>
          <a:lstStyle/>
          <a:p>
            <a:fld id="{EFC53FD1-AF1D-45A3-AB97-B67669E4A15E}" type="slidenum">
              <a:rPr lang="en-US" smtClean="0"/>
              <a:t>33</a:t>
            </a:fld>
            <a:endParaRPr lang="en-US"/>
          </a:p>
        </p:txBody>
      </p:sp>
    </p:spTree>
    <p:extLst>
      <p:ext uri="{BB962C8B-B14F-4D97-AF65-F5344CB8AC3E}">
        <p14:creationId xmlns:p14="http://schemas.microsoft.com/office/powerpoint/2010/main" val="4160998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C53FD1-AF1D-45A3-AB97-B67669E4A15E}" type="slidenum">
              <a:rPr lang="en-US" smtClean="0"/>
              <a:t>37</a:t>
            </a:fld>
            <a:endParaRPr lang="en-US"/>
          </a:p>
        </p:txBody>
      </p:sp>
    </p:spTree>
    <p:extLst>
      <p:ext uri="{BB962C8B-B14F-4D97-AF65-F5344CB8AC3E}">
        <p14:creationId xmlns:p14="http://schemas.microsoft.com/office/powerpoint/2010/main" val="2563960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C53FD1-AF1D-45A3-AB97-B67669E4A15E}" type="slidenum">
              <a:rPr lang="en-US" smtClean="0"/>
              <a:t>38</a:t>
            </a:fld>
            <a:endParaRPr lang="en-US"/>
          </a:p>
        </p:txBody>
      </p:sp>
    </p:spTree>
    <p:extLst>
      <p:ext uri="{BB962C8B-B14F-4D97-AF65-F5344CB8AC3E}">
        <p14:creationId xmlns:p14="http://schemas.microsoft.com/office/powerpoint/2010/main" val="357846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Previous tests have focused on temporal non-equilibrium. Now we want to test spatial non-equilibrium.</a:t>
            </a:r>
          </a:p>
        </p:txBody>
      </p:sp>
      <p:sp>
        <p:nvSpPr>
          <p:cNvPr id="4" name="Slide Number Placeholder 3"/>
          <p:cNvSpPr>
            <a:spLocks noGrp="1"/>
          </p:cNvSpPr>
          <p:nvPr>
            <p:ph type="sldNum" sz="quarter" idx="5"/>
          </p:nvPr>
        </p:nvSpPr>
        <p:spPr/>
        <p:txBody>
          <a:bodyPr/>
          <a:lstStyle/>
          <a:p>
            <a:fld id="{EFC53FD1-AF1D-45A3-AB97-B67669E4A15E}" type="slidenum">
              <a:rPr lang="en-US" smtClean="0"/>
              <a:t>39</a:t>
            </a:fld>
            <a:endParaRPr lang="en-US"/>
          </a:p>
        </p:txBody>
      </p:sp>
    </p:spTree>
    <p:extLst>
      <p:ext uri="{BB962C8B-B14F-4D97-AF65-F5344CB8AC3E}">
        <p14:creationId xmlns:p14="http://schemas.microsoft.com/office/powerpoint/2010/main" val="3280748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outline follows my dissertation. First I’ll provide an introduction with background information and motivation for my work. Then I’ll discuss the theory behind the LaRTE and lamNEQ models and their application to equilibrium and non-equilibrium channel flows. Then I’ll introduce the full multi-time-scale wall model which includes an additional turbulent non-equilibrium model. I’ll then apply with wall model to channel and streamwise developing flows. Then I’ll finish with conclusions, future directions and acknowledgments. </a:t>
            </a:r>
          </a:p>
        </p:txBody>
      </p:sp>
      <p:sp>
        <p:nvSpPr>
          <p:cNvPr id="4" name="Slide Number Placeholder 3"/>
          <p:cNvSpPr>
            <a:spLocks noGrp="1"/>
          </p:cNvSpPr>
          <p:nvPr>
            <p:ph type="sldNum" sz="quarter" idx="5"/>
          </p:nvPr>
        </p:nvSpPr>
        <p:spPr/>
        <p:txBody>
          <a:bodyPr/>
          <a:lstStyle/>
          <a:p>
            <a:fld id="{EFC53FD1-AF1D-45A3-AB97-B67669E4A15E}" type="slidenum">
              <a:rPr lang="en-US" smtClean="0"/>
              <a:t>2</a:t>
            </a:fld>
            <a:endParaRPr lang="en-US"/>
          </a:p>
        </p:txBody>
      </p:sp>
    </p:spTree>
    <p:extLst>
      <p:ext uri="{BB962C8B-B14F-4D97-AF65-F5344CB8AC3E}">
        <p14:creationId xmlns:p14="http://schemas.microsoft.com/office/powerpoint/2010/main" val="1752602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what is Large Eddy Simulation? Large eddy simulation is a type of simulation where large scales of the flow are resolved and smaller, more universal scales are model. The result is a high fidelity simulation which can accurately capture complex dynamics not possible by lower fidelity simulations like RANS. You can see examples of this through the pictures shown here which include a wall modeled LES of an entire aircraft and wall resolved LES of a prolate spheroid, similar to a submarine. These types of simulations have only recently been possible, largely due to advances in modeling such as wall models. </a:t>
            </a:r>
          </a:p>
        </p:txBody>
      </p:sp>
      <p:sp>
        <p:nvSpPr>
          <p:cNvPr id="4" name="Slide Number Placeholder 3"/>
          <p:cNvSpPr>
            <a:spLocks noGrp="1"/>
          </p:cNvSpPr>
          <p:nvPr>
            <p:ph type="sldNum" sz="quarter" idx="5"/>
          </p:nvPr>
        </p:nvSpPr>
        <p:spPr/>
        <p:txBody>
          <a:bodyPr/>
          <a:lstStyle/>
          <a:p>
            <a:fld id="{EFC53FD1-AF1D-45A3-AB97-B67669E4A15E}" type="slidenum">
              <a:rPr lang="en-US" smtClean="0"/>
              <a:t>4</a:t>
            </a:fld>
            <a:endParaRPr lang="en-US"/>
          </a:p>
        </p:txBody>
      </p:sp>
    </p:spTree>
    <p:extLst>
      <p:ext uri="{BB962C8B-B14F-4D97-AF65-F5344CB8AC3E}">
        <p14:creationId xmlns:p14="http://schemas.microsoft.com/office/powerpoint/2010/main" val="1270924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application and motivation for this work is unsteady flows. Here you can see there are a variety of examples of where unsteadiness occurs which can be categorized as changes in direction and magnitude of mean flow like the three images on the left, and even statistically stationary turbulent flow inherently has unsteadiness.</a:t>
            </a:r>
          </a:p>
        </p:txBody>
      </p:sp>
      <p:sp>
        <p:nvSpPr>
          <p:cNvPr id="4" name="Slide Number Placeholder 3"/>
          <p:cNvSpPr>
            <a:spLocks noGrp="1"/>
          </p:cNvSpPr>
          <p:nvPr>
            <p:ph type="sldNum" sz="quarter" idx="5"/>
          </p:nvPr>
        </p:nvSpPr>
        <p:spPr/>
        <p:txBody>
          <a:bodyPr/>
          <a:lstStyle/>
          <a:p>
            <a:fld id="{EFC53FD1-AF1D-45A3-AB97-B67669E4A15E}" type="slidenum">
              <a:rPr lang="en-US" smtClean="0"/>
              <a:t>5</a:t>
            </a:fld>
            <a:endParaRPr lang="en-US"/>
          </a:p>
        </p:txBody>
      </p:sp>
    </p:spTree>
    <p:extLst>
      <p:ext uri="{BB962C8B-B14F-4D97-AF65-F5344CB8AC3E}">
        <p14:creationId xmlns:p14="http://schemas.microsoft.com/office/powerpoint/2010/main" val="278358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the left you can see what a typical mesh looks like for wall resolved LES where there is near-wall grid refinement. And on the right you can see a wall modeled LES mesh where no near-wall grid refinement is needed because this inner layer is modeled. The result is simulation cost savings. Choi and moin showed that wall modeled LES achieves a Reynolds number reduction in the number of grid points required compared to wall resolved LES.</a:t>
            </a:r>
          </a:p>
        </p:txBody>
      </p:sp>
      <p:sp>
        <p:nvSpPr>
          <p:cNvPr id="4" name="Slide Number Placeholder 3"/>
          <p:cNvSpPr>
            <a:spLocks noGrp="1"/>
          </p:cNvSpPr>
          <p:nvPr>
            <p:ph type="sldNum" sz="quarter" idx="5"/>
          </p:nvPr>
        </p:nvSpPr>
        <p:spPr/>
        <p:txBody>
          <a:bodyPr/>
          <a:lstStyle/>
          <a:p>
            <a:fld id="{EFC53FD1-AF1D-45A3-AB97-B67669E4A15E}" type="slidenum">
              <a:rPr lang="en-US" smtClean="0"/>
              <a:t>6</a:t>
            </a:fld>
            <a:endParaRPr lang="en-US"/>
          </a:p>
        </p:txBody>
      </p:sp>
    </p:spTree>
    <p:extLst>
      <p:ext uri="{BB962C8B-B14F-4D97-AF65-F5344CB8AC3E}">
        <p14:creationId xmlns:p14="http://schemas.microsoft.com/office/powerpoint/2010/main" val="1431021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goal of a wall model is to compute the wall stress given LES inputs (such as the velocity and pressure gradient) at the wall model height, \Delta. This is difficult because there are many complex, near-wall dynamics not resolved by the LES that affect the wall stress.</a:t>
            </a:r>
          </a:p>
        </p:txBody>
      </p:sp>
      <p:sp>
        <p:nvSpPr>
          <p:cNvPr id="4" name="Slide Number Placeholder 3"/>
          <p:cNvSpPr>
            <a:spLocks noGrp="1"/>
          </p:cNvSpPr>
          <p:nvPr>
            <p:ph type="sldNum" sz="quarter" idx="5"/>
          </p:nvPr>
        </p:nvSpPr>
        <p:spPr/>
        <p:txBody>
          <a:bodyPr/>
          <a:lstStyle/>
          <a:p>
            <a:fld id="{EFC53FD1-AF1D-45A3-AB97-B67669E4A15E}" type="slidenum">
              <a:rPr lang="en-US" smtClean="0"/>
              <a:t>7</a:t>
            </a:fld>
            <a:endParaRPr lang="en-US"/>
          </a:p>
        </p:txBody>
      </p:sp>
    </p:spTree>
    <p:extLst>
      <p:ext uri="{BB962C8B-B14F-4D97-AF65-F5344CB8AC3E}">
        <p14:creationId xmlns:p14="http://schemas.microsoft.com/office/powerpoint/2010/main" val="2048573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most common and popular wall model is the equilibrium wall model. Called such because it assumes stresses are in equilibrium, or in other words the wall stress is set equal to the total stress at the wall model height. Then the wall stress is connected to the LES velocity by assuming some sort of velocity profile profile form such as the log-law where the wall stress must be solved for using an iterative method. Meneveau in 2020 developed several different fitting functions to avoid iteration which we use here.</a:t>
            </a:r>
          </a:p>
        </p:txBody>
      </p:sp>
      <p:sp>
        <p:nvSpPr>
          <p:cNvPr id="4" name="Slide Number Placeholder 3"/>
          <p:cNvSpPr>
            <a:spLocks noGrp="1"/>
          </p:cNvSpPr>
          <p:nvPr>
            <p:ph type="sldNum" sz="quarter" idx="5"/>
          </p:nvPr>
        </p:nvSpPr>
        <p:spPr/>
        <p:txBody>
          <a:bodyPr/>
          <a:lstStyle/>
          <a:p>
            <a:fld id="{EFC53FD1-AF1D-45A3-AB97-B67669E4A15E}" type="slidenum">
              <a:rPr lang="en-US" smtClean="0"/>
              <a:t>8</a:t>
            </a:fld>
            <a:endParaRPr lang="en-US"/>
          </a:p>
        </p:txBody>
      </p:sp>
    </p:spTree>
    <p:extLst>
      <p:ext uri="{BB962C8B-B14F-4D97-AF65-F5344CB8AC3E}">
        <p14:creationId xmlns:p14="http://schemas.microsoft.com/office/powerpoint/2010/main" val="3376131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Despite its popular usage, the equilibrium wall model fails in a variety of situations. </a:t>
            </a:r>
          </a:p>
        </p:txBody>
      </p:sp>
      <p:sp>
        <p:nvSpPr>
          <p:cNvPr id="4" name="Slide Number Placeholder 3"/>
          <p:cNvSpPr>
            <a:spLocks noGrp="1"/>
          </p:cNvSpPr>
          <p:nvPr>
            <p:ph type="sldNum" sz="quarter" idx="5"/>
          </p:nvPr>
        </p:nvSpPr>
        <p:spPr/>
        <p:txBody>
          <a:bodyPr/>
          <a:lstStyle/>
          <a:p>
            <a:fld id="{EFC53FD1-AF1D-45A3-AB97-B67669E4A15E}" type="slidenum">
              <a:rPr lang="en-US" smtClean="0"/>
              <a:t>9</a:t>
            </a:fld>
            <a:endParaRPr lang="en-US"/>
          </a:p>
        </p:txBody>
      </p:sp>
    </p:spTree>
    <p:extLst>
      <p:ext uri="{BB962C8B-B14F-4D97-AF65-F5344CB8AC3E}">
        <p14:creationId xmlns:p14="http://schemas.microsoft.com/office/powerpoint/2010/main" val="4205668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friction slowly varies in time and space.</a:t>
            </a:r>
          </a:p>
          <a:p>
            <a:r>
              <a:rPr lang="en-US"/>
              <a:t>For picture: velocity profile is assumed to satisfy law of the wall below the wall modeling height y = Delta</a:t>
            </a:r>
            <a:endParaRPr lang="en-US" dirty="0"/>
          </a:p>
          <a:p>
            <a:r>
              <a:rPr lang="en-US"/>
              <a:t>Below you can a schematic and animation demonstrating the usefulness of this approach. The LES velocity, at our wall model height, Delta, is provided as an input to the wall model. This velocity fluctuates significantly but what we have found is that by assuming the inner layer satisfies the law of the wall we can extract the slower, quasi-equilibrium dynamics.</a:t>
            </a:r>
          </a:p>
        </p:txBody>
      </p:sp>
      <p:sp>
        <p:nvSpPr>
          <p:cNvPr id="4" name="Slide Number Placeholder 3"/>
          <p:cNvSpPr>
            <a:spLocks noGrp="1"/>
          </p:cNvSpPr>
          <p:nvPr>
            <p:ph type="sldNum" sz="quarter" idx="5"/>
          </p:nvPr>
        </p:nvSpPr>
        <p:spPr/>
        <p:txBody>
          <a:bodyPr/>
          <a:lstStyle/>
          <a:p>
            <a:fld id="{EFC53FD1-AF1D-45A3-AB97-B67669E4A15E}" type="slidenum">
              <a:rPr lang="en-US" smtClean="0"/>
              <a:t>11</a:t>
            </a:fld>
            <a:endParaRPr lang="en-US"/>
          </a:p>
        </p:txBody>
      </p:sp>
    </p:spTree>
    <p:extLst>
      <p:ext uri="{BB962C8B-B14F-4D97-AF65-F5344CB8AC3E}">
        <p14:creationId xmlns:p14="http://schemas.microsoft.com/office/powerpoint/2010/main" val="3005988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A78336C2-D5F6-9BEB-EA4A-0C20E8FDC23C}"/>
              </a:ext>
            </a:extLst>
          </p:cNvPr>
          <p:cNvSpPr>
            <a:spLocks noGrp="1"/>
          </p:cNvSpPr>
          <p:nvPr>
            <p:ph type="ftr" sz="quarter" idx="11"/>
          </p:nvPr>
        </p:nvSpPr>
        <p:spPr>
          <a:xfrm>
            <a:off x="885473" y="6563840"/>
            <a:ext cx="10421054" cy="206734"/>
          </a:xfrm>
          <a:solidFill>
            <a:srgbClr val="0A2C74"/>
          </a:solidFill>
        </p:spPr>
        <p:txBody>
          <a:bodyPr/>
          <a:lstStyle>
            <a:lvl1pPr>
              <a:defRPr sz="1400">
                <a:solidFill>
                  <a:schemeClr val="bg1"/>
                </a:solidFill>
              </a:defRPr>
            </a:lvl1pPr>
          </a:lstStyle>
          <a:p>
            <a:endParaRPr lang="en-US"/>
          </a:p>
        </p:txBody>
      </p:sp>
      <p:sp>
        <p:nvSpPr>
          <p:cNvPr id="2" name="Title 1">
            <a:extLst>
              <a:ext uri="{FF2B5EF4-FFF2-40B4-BE49-F238E27FC236}">
                <a16:creationId xmlns:a16="http://schemas.microsoft.com/office/drawing/2014/main" id="{F3F2B687-634A-4979-9C7F-099CBFFFF1DE}"/>
              </a:ext>
            </a:extLst>
          </p:cNvPr>
          <p:cNvSpPr>
            <a:spLocks noGrp="1"/>
          </p:cNvSpPr>
          <p:nvPr>
            <p:ph type="title"/>
          </p:nvPr>
        </p:nvSpPr>
        <p:spPr>
          <a:xfrm>
            <a:off x="0" y="0"/>
            <a:ext cx="12192000" cy="884903"/>
          </a:xfrm>
          <a:solidFill>
            <a:srgbClr val="0A2C74"/>
          </a:solidFill>
        </p:spPr>
        <p:txBody>
          <a:bodyPr/>
          <a:lstStyle>
            <a:lvl1pPr algn="ctr">
              <a:defRPr>
                <a:solidFill>
                  <a:schemeClr val="bg1"/>
                </a:solidFill>
                <a:latin typeface="Times New Roman" panose="02020603050405020304" pitchFamily="18" charset="0"/>
                <a:cs typeface="Times New Roman" panose="02020603050405020304" pitchFamily="18" charset="0"/>
              </a:defRPr>
            </a:lvl1pPr>
          </a:lstStyle>
          <a:p>
            <a:r>
              <a:rPr lang="en-US" dirty="0"/>
              <a:t>Click </a:t>
            </a:r>
            <a:r>
              <a:rPr lang="en-US"/>
              <a:t>to edit </a:t>
            </a:r>
            <a:r>
              <a:rPr lang="en-US" dirty="0"/>
              <a:t>Master title style</a:t>
            </a:r>
          </a:p>
        </p:txBody>
      </p:sp>
      <p:sp>
        <p:nvSpPr>
          <p:cNvPr id="3" name="Content Placeholder 2">
            <a:extLst>
              <a:ext uri="{FF2B5EF4-FFF2-40B4-BE49-F238E27FC236}">
                <a16:creationId xmlns:a16="http://schemas.microsoft.com/office/drawing/2014/main" id="{8645F20C-9F20-41D1-A14E-0C879E3BA8AC}"/>
              </a:ext>
            </a:extLst>
          </p:cNvPr>
          <p:cNvSpPr>
            <a:spLocks noGrp="1"/>
          </p:cNvSpPr>
          <p:nvPr>
            <p:ph idx="1"/>
          </p:nvPr>
        </p:nvSpPr>
        <p:spPr>
          <a:xfrm>
            <a:off x="317089" y="1106128"/>
            <a:ext cx="11606982" cy="5125065"/>
          </a:xfrm>
        </p:spPr>
        <p:txBody>
          <a:bodyPr>
            <a:normAutofit/>
          </a:bodyPr>
          <a:lstStyle>
            <a:lvl1pPr>
              <a:defRPr sz="2400">
                <a:latin typeface="Times New Roman" panose="02020603050405020304" pitchFamily="18" charset="0"/>
                <a:cs typeface="Times New Roman" panose="02020603050405020304" pitchFamily="18" charset="0"/>
              </a:defRPr>
            </a:lvl1pPr>
            <a:lvl2pPr>
              <a:defRPr sz="2000">
                <a:latin typeface="Times New Roman" panose="02020603050405020304" pitchFamily="18" charset="0"/>
                <a:cs typeface="Times New Roman" panose="02020603050405020304" pitchFamily="18" charset="0"/>
              </a:defRPr>
            </a:lvl2pPr>
            <a:lvl3pPr>
              <a:defRPr sz="1800">
                <a:latin typeface="Times New Roman" panose="02020603050405020304" pitchFamily="18" charset="0"/>
                <a:cs typeface="Times New Roman" panose="02020603050405020304" pitchFamily="18" charset="0"/>
              </a:defRPr>
            </a:lvl3pPr>
            <a:lvl4pPr>
              <a:defRPr sz="1600">
                <a:latin typeface="Times New Roman" panose="02020603050405020304" pitchFamily="18" charset="0"/>
                <a:cs typeface="Times New Roman" panose="02020603050405020304" pitchFamily="18" charset="0"/>
              </a:defRPr>
            </a:lvl4pPr>
            <a:lvl5pPr>
              <a:defRPr sz="1600">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D9DE3BE-9C60-4FC1-B3F1-92FCFF594C5D}"/>
              </a:ext>
            </a:extLst>
          </p:cNvPr>
          <p:cNvSpPr>
            <a:spLocks noGrp="1"/>
          </p:cNvSpPr>
          <p:nvPr>
            <p:ph type="sldNum" sz="quarter" idx="12"/>
          </p:nvPr>
        </p:nvSpPr>
        <p:spPr>
          <a:xfrm>
            <a:off x="11630095" y="6563840"/>
            <a:ext cx="477024" cy="206734"/>
          </a:xfrm>
          <a:prstGeom prst="rect">
            <a:avLst/>
          </a:prstGeom>
          <a:solidFill>
            <a:srgbClr val="0A2C74"/>
          </a:solidFill>
        </p:spPr>
        <p:txBody>
          <a:bodyPr anchor="ctr"/>
          <a:lstStyle>
            <a:lvl1pPr algn="ctr">
              <a:defRPr sz="1100">
                <a:solidFill>
                  <a:schemeClr val="bg1"/>
                </a:solidFill>
              </a:defRPr>
            </a:lvl1pPr>
          </a:lstStyle>
          <a:p>
            <a:fld id="{75DBE060-CF68-41CF-9ABE-0462A8BD26DF}" type="slidenum">
              <a:rPr lang="en-US" smtClean="0"/>
              <a:pPr/>
              <a:t>‹#›</a:t>
            </a:fld>
            <a:endParaRPr lang="en-US" dirty="0"/>
          </a:p>
        </p:txBody>
      </p:sp>
    </p:spTree>
    <p:extLst>
      <p:ext uri="{BB962C8B-B14F-4D97-AF65-F5344CB8AC3E}">
        <p14:creationId xmlns:p14="http://schemas.microsoft.com/office/powerpoint/2010/main" val="4174117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2B687-634A-4979-9C7F-099CBFFFF1DE}"/>
              </a:ext>
            </a:extLst>
          </p:cNvPr>
          <p:cNvSpPr>
            <a:spLocks noGrp="1"/>
          </p:cNvSpPr>
          <p:nvPr>
            <p:ph type="title"/>
          </p:nvPr>
        </p:nvSpPr>
        <p:spPr>
          <a:xfrm>
            <a:off x="292509" y="2025594"/>
            <a:ext cx="11606982" cy="2806811"/>
          </a:xfrm>
          <a:solidFill>
            <a:srgbClr val="0A2C74"/>
          </a:solidFill>
        </p:spPr>
        <p:txBody>
          <a:bodyPr/>
          <a:lstStyle>
            <a:lvl1pPr algn="ctr">
              <a:defRPr>
                <a:solidFill>
                  <a:schemeClr val="bg1"/>
                </a:solidFill>
                <a:latin typeface="Times New Roman" panose="02020603050405020304" pitchFamily="18" charset="0"/>
                <a:cs typeface="Times New Roman" panose="02020603050405020304" pitchFamily="18" charset="0"/>
              </a:defRPr>
            </a:lvl1pPr>
          </a:lstStyle>
          <a:p>
            <a:r>
              <a:rPr lang="en-US" dirty="0"/>
              <a:t>Click </a:t>
            </a:r>
            <a:r>
              <a:rPr lang="en-US"/>
              <a:t>to edit </a:t>
            </a:r>
            <a:r>
              <a:rPr lang="en-US" dirty="0"/>
              <a:t>Master title style</a:t>
            </a:r>
          </a:p>
        </p:txBody>
      </p:sp>
      <p:sp>
        <p:nvSpPr>
          <p:cNvPr id="6" name="Slide Number Placeholder 5">
            <a:extLst>
              <a:ext uri="{FF2B5EF4-FFF2-40B4-BE49-F238E27FC236}">
                <a16:creationId xmlns:a16="http://schemas.microsoft.com/office/drawing/2014/main" id="{2D9DE3BE-9C60-4FC1-B3F1-92FCFF594C5D}"/>
              </a:ext>
            </a:extLst>
          </p:cNvPr>
          <p:cNvSpPr>
            <a:spLocks noGrp="1"/>
          </p:cNvSpPr>
          <p:nvPr>
            <p:ph type="sldNum" sz="quarter" idx="12"/>
          </p:nvPr>
        </p:nvSpPr>
        <p:spPr>
          <a:xfrm>
            <a:off x="11630095" y="6563840"/>
            <a:ext cx="477024" cy="206734"/>
          </a:xfrm>
          <a:prstGeom prst="rect">
            <a:avLst/>
          </a:prstGeom>
          <a:solidFill>
            <a:srgbClr val="0A2C74"/>
          </a:solidFill>
        </p:spPr>
        <p:txBody>
          <a:bodyPr anchor="ctr"/>
          <a:lstStyle>
            <a:lvl1pPr algn="ctr">
              <a:defRPr sz="1100">
                <a:solidFill>
                  <a:schemeClr val="bg1"/>
                </a:solidFill>
              </a:defRPr>
            </a:lvl1pPr>
          </a:lstStyle>
          <a:p>
            <a:fld id="{75DBE060-CF68-41CF-9ABE-0462A8BD26DF}" type="slidenum">
              <a:rPr lang="en-US" smtClean="0"/>
              <a:pPr/>
              <a:t>‹#›</a:t>
            </a:fld>
            <a:endParaRPr lang="en-US" dirty="0"/>
          </a:p>
        </p:txBody>
      </p:sp>
    </p:spTree>
    <p:extLst>
      <p:ext uri="{BB962C8B-B14F-4D97-AF65-F5344CB8AC3E}">
        <p14:creationId xmlns:p14="http://schemas.microsoft.com/office/powerpoint/2010/main" val="2343261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B82F9B-A9A6-4EAD-AE82-667A470435E9}"/>
              </a:ext>
            </a:extLst>
          </p:cNvPr>
          <p:cNvSpPr>
            <a:spLocks noGrp="1"/>
          </p:cNvSpPr>
          <p:nvPr>
            <p:ph type="dt" sz="half" idx="10"/>
          </p:nvPr>
        </p:nvSpPr>
        <p:spPr/>
        <p:txBody>
          <a:bodyPr/>
          <a:lstStyle/>
          <a:p>
            <a:fld id="{9F950659-64CA-4995-B56E-8B391212D287}" type="datetime1">
              <a:rPr lang="en-US" smtClean="0"/>
              <a:t>1/30/2026</a:t>
            </a:fld>
            <a:endParaRPr lang="en-US"/>
          </a:p>
        </p:txBody>
      </p:sp>
      <p:sp>
        <p:nvSpPr>
          <p:cNvPr id="3" name="Footer Placeholder 2">
            <a:extLst>
              <a:ext uri="{FF2B5EF4-FFF2-40B4-BE49-F238E27FC236}">
                <a16:creationId xmlns:a16="http://schemas.microsoft.com/office/drawing/2014/main" id="{A304DB60-C4CE-424E-8792-ABC392431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8C0C94-1FB5-4AE9-8D60-442FA6795DD1}"/>
              </a:ext>
            </a:extLst>
          </p:cNvPr>
          <p:cNvSpPr>
            <a:spLocks noGrp="1"/>
          </p:cNvSpPr>
          <p:nvPr>
            <p:ph type="sldNum" sz="quarter" idx="12"/>
          </p:nvPr>
        </p:nvSpPr>
        <p:spPr>
          <a:xfrm>
            <a:off x="8610600" y="6356350"/>
            <a:ext cx="2743200" cy="365125"/>
          </a:xfrm>
          <a:prstGeom prst="rect">
            <a:avLst/>
          </a:prstGeom>
        </p:spPr>
        <p:txBody>
          <a:bodyPr/>
          <a:lstStyle/>
          <a:p>
            <a:fld id="{75DBE060-CF68-41CF-9ABE-0462A8BD26DF}" type="slidenum">
              <a:rPr lang="en-US" smtClean="0"/>
              <a:t>‹#›</a:t>
            </a:fld>
            <a:endParaRPr lang="en-US"/>
          </a:p>
        </p:txBody>
      </p:sp>
    </p:spTree>
    <p:extLst>
      <p:ext uri="{BB962C8B-B14F-4D97-AF65-F5344CB8AC3E}">
        <p14:creationId xmlns:p14="http://schemas.microsoft.com/office/powerpoint/2010/main" val="8130526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28FCE2-5D83-4ED1-B514-BFE9BFDBC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E58BE2-03D8-452C-B9E4-4FA138EC30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B1D33B-2591-49A4-9CDB-32A7933D93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D2950-3822-4C73-AB8A-1FD2306D1182}" type="datetime1">
              <a:rPr lang="en-US" smtClean="0"/>
              <a:t>1/30/2026</a:t>
            </a:fld>
            <a:endParaRPr lang="en-US"/>
          </a:p>
        </p:txBody>
      </p:sp>
      <p:sp>
        <p:nvSpPr>
          <p:cNvPr id="5" name="Footer Placeholder 4">
            <a:extLst>
              <a:ext uri="{FF2B5EF4-FFF2-40B4-BE49-F238E27FC236}">
                <a16:creationId xmlns:a16="http://schemas.microsoft.com/office/drawing/2014/main" id="{B01C8AD1-81E9-4EE0-8CEF-E5C1F45871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8C054784-DA50-47C0-A27D-7A3075263968}"/>
              </a:ext>
            </a:extLst>
          </p:cNvPr>
          <p:cNvSpPr>
            <a:spLocks noGrp="1"/>
          </p:cNvSpPr>
          <p:nvPr>
            <p:ph type="sldNum" sz="quarter" idx="4"/>
          </p:nvPr>
        </p:nvSpPr>
        <p:spPr>
          <a:xfrm>
            <a:off x="11614191" y="6320031"/>
            <a:ext cx="619760" cy="551242"/>
          </a:xfrm>
          <a:prstGeom prst="rect">
            <a:avLst/>
          </a:prstGeom>
        </p:spPr>
        <p:txBody>
          <a:bodyPr/>
          <a:lstStyle>
            <a:lvl1pPr algn="ctr">
              <a:defRPr sz="1600"/>
            </a:lvl1pPr>
          </a:lstStyle>
          <a:p>
            <a:fld id="{75DBE060-CF68-41CF-9ABE-0462A8BD26DF}" type="slidenum">
              <a:rPr lang="en-US" smtClean="0"/>
              <a:pPr/>
              <a:t>‹#›</a:t>
            </a:fld>
            <a:endParaRPr lang="en-US" dirty="0"/>
          </a:p>
        </p:txBody>
      </p:sp>
    </p:spTree>
    <p:extLst>
      <p:ext uri="{BB962C8B-B14F-4D97-AF65-F5344CB8AC3E}">
        <p14:creationId xmlns:p14="http://schemas.microsoft.com/office/powerpoint/2010/main" val="2025923783"/>
      </p:ext>
    </p:extLst>
  </p:cSld>
  <p:clrMap bg1="lt1" tx1="dk1" bg2="lt2" tx2="dk2" accent1="accent1" accent2="accent2" accent3="accent3" accent4="accent4" accent5="accent5" accent6="accent6" hlink="hlink" folHlink="folHlink"/>
  <p:sldLayoutIdLst>
    <p:sldLayoutId id="2147483650" r:id="rId1"/>
    <p:sldLayoutId id="2147483656" r:id="rId2"/>
    <p:sldLayoutId id="2147483655"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60.png"/><Relationship Id="rId18" Type="http://schemas.openxmlformats.org/officeDocument/2006/relationships/image" Target="../media/image310.png"/><Relationship Id="rId3" Type="http://schemas.openxmlformats.org/officeDocument/2006/relationships/tags" Target="../tags/tag11.xml"/><Relationship Id="rId7" Type="http://schemas.openxmlformats.org/officeDocument/2006/relationships/image" Target="../media/image38.png"/><Relationship Id="rId12" Type="http://schemas.openxmlformats.org/officeDocument/2006/relationships/image" Target="../media/image250.png"/><Relationship Id="rId17" Type="http://schemas.openxmlformats.org/officeDocument/2006/relationships/image" Target="../media/image300.png"/><Relationship Id="rId2" Type="http://schemas.openxmlformats.org/officeDocument/2006/relationships/tags" Target="../tags/tag10.xml"/><Relationship Id="rId16" Type="http://schemas.openxmlformats.org/officeDocument/2006/relationships/image" Target="../media/image290.png"/><Relationship Id="rId1" Type="http://schemas.openxmlformats.org/officeDocument/2006/relationships/tags" Target="../tags/tag9.xml"/><Relationship Id="rId6" Type="http://schemas.openxmlformats.org/officeDocument/2006/relationships/image" Target="../media/image37.png"/><Relationship Id="rId11" Type="http://schemas.openxmlformats.org/officeDocument/2006/relationships/image" Target="../media/image240.png"/><Relationship Id="rId5" Type="http://schemas.openxmlformats.org/officeDocument/2006/relationships/notesSlide" Target="../notesSlides/notesSlide9.xml"/><Relationship Id="rId15" Type="http://schemas.openxmlformats.org/officeDocument/2006/relationships/image" Target="../media/image280.png"/><Relationship Id="rId10" Type="http://schemas.openxmlformats.org/officeDocument/2006/relationships/image" Target="../media/image41.gif"/><Relationship Id="rId4" Type="http://schemas.openxmlformats.org/officeDocument/2006/relationships/slideLayout" Target="../slideLayouts/slideLayout1.xml"/><Relationship Id="rId9" Type="http://schemas.openxmlformats.org/officeDocument/2006/relationships/image" Target="../media/image40.png"/><Relationship Id="rId14" Type="http://schemas.openxmlformats.org/officeDocument/2006/relationships/image" Target="../media/image270.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4.xml"/><Relationship Id="rId7" Type="http://schemas.openxmlformats.org/officeDocument/2006/relationships/image" Target="../media/image43.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notesSlide" Target="../notesSlides/notesSlide10.xml"/><Relationship Id="rId10" Type="http://schemas.openxmlformats.org/officeDocument/2006/relationships/image" Target="../media/image46.png"/><Relationship Id="rId4" Type="http://schemas.openxmlformats.org/officeDocument/2006/relationships/slideLayout" Target="../slideLayouts/slideLayout1.xml"/><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8" Type="http://schemas.openxmlformats.org/officeDocument/2006/relationships/image" Target="../media/image52.PNG"/><Relationship Id="rId13" Type="http://schemas.openxmlformats.org/officeDocument/2006/relationships/image" Target="../media/image390.png"/><Relationship Id="rId3" Type="http://schemas.openxmlformats.org/officeDocument/2006/relationships/tags" Target="../tags/tag17.xml"/><Relationship Id="rId7" Type="http://schemas.openxmlformats.org/officeDocument/2006/relationships/image" Target="../media/image49.png"/><Relationship Id="rId17" Type="http://schemas.openxmlformats.org/officeDocument/2006/relationships/image" Target="../media/image61.png"/><Relationship Id="rId2" Type="http://schemas.openxmlformats.org/officeDocument/2006/relationships/tags" Target="../tags/tag16.xml"/><Relationship Id="rId16" Type="http://schemas.openxmlformats.org/officeDocument/2006/relationships/image" Target="../media/image60.png"/><Relationship Id="rId20" Type="http://schemas.openxmlformats.org/officeDocument/2006/relationships/image" Target="../media/image401.png"/><Relationship Id="rId1" Type="http://schemas.openxmlformats.org/officeDocument/2006/relationships/tags" Target="../tags/tag15.xml"/><Relationship Id="rId6" Type="http://schemas.openxmlformats.org/officeDocument/2006/relationships/image" Target="../media/image44.png"/><Relationship Id="rId5" Type="http://schemas.openxmlformats.org/officeDocument/2006/relationships/image" Target="../media/image48.png"/><Relationship Id="rId15" Type="http://schemas.openxmlformats.org/officeDocument/2006/relationships/image" Target="../media/image59.png"/><Relationship Id="rId23" Type="http://schemas.openxmlformats.org/officeDocument/2006/relationships/image" Target="../media/image460.png"/><Relationship Id="rId19" Type="http://schemas.openxmlformats.org/officeDocument/2006/relationships/image" Target="../media/image521.PNG"/><Relationship Id="rId4" Type="http://schemas.openxmlformats.org/officeDocument/2006/relationships/slideLayout" Target="../slideLayouts/slideLayout1.xml"/><Relationship Id="rId9" Type="http://schemas.openxmlformats.org/officeDocument/2006/relationships/image" Target="../media/image50.emf"/><Relationship Id="rId1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xml"/><Relationship Id="rId7" Type="http://schemas.openxmlformats.org/officeDocument/2006/relationships/image" Target="../media/image53.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54.png"/><Relationship Id="rId5" Type="http://schemas.openxmlformats.org/officeDocument/2006/relationships/image" Target="../media/image32.png"/><Relationship Id="rId4" Type="http://schemas.openxmlformats.org/officeDocument/2006/relationships/image" Target="../media/image530.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310.png"/><Relationship Id="rId7" Type="http://schemas.openxmlformats.org/officeDocument/2006/relationships/image" Target="../media/image151.png"/><Relationship Id="rId2" Type="http://schemas.openxmlformats.org/officeDocument/2006/relationships/image" Target="../media/image1210.png"/><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image" Target="../media/image6.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slideLayout" Target="../slideLayouts/slideLayout1.xml"/><Relationship Id="rId7" Type="http://schemas.openxmlformats.org/officeDocument/2006/relationships/image" Target="../media/image64.gif"/><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63.png"/><Relationship Id="rId5" Type="http://schemas.openxmlformats.org/officeDocument/2006/relationships/image" Target="../media/image56.png"/><Relationship Id="rId4" Type="http://schemas.openxmlformats.org/officeDocument/2006/relationships/image" Target="../media/image62.pn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slideLayout" Target="../slideLayouts/slideLayout1.xml"/><Relationship Id="rId7" Type="http://schemas.openxmlformats.org/officeDocument/2006/relationships/image" Target="../media/image69.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70.png"/><Relationship Id="rId5" Type="http://schemas.openxmlformats.org/officeDocument/2006/relationships/image" Target="../media/image68.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310.png"/><Relationship Id="rId7" Type="http://schemas.openxmlformats.org/officeDocument/2006/relationships/image" Target="../media/image170.png"/><Relationship Id="rId2" Type="http://schemas.openxmlformats.org/officeDocument/2006/relationships/image" Target="../media/image1210.png"/><Relationship Id="rId1" Type="http://schemas.openxmlformats.org/officeDocument/2006/relationships/slideLayout" Target="../slideLayouts/slideLayout1.xml"/><Relationship Id="rId6" Type="http://schemas.openxmlformats.org/officeDocument/2006/relationships/image" Target="../media/image141.png"/><Relationship Id="rId11" Type="http://schemas.openxmlformats.org/officeDocument/2006/relationships/image" Target="../media/image73.png"/><Relationship Id="rId5" Type="http://schemas.openxmlformats.org/officeDocument/2006/relationships/image" Target="../media/image6.png"/><Relationship Id="rId10" Type="http://schemas.openxmlformats.org/officeDocument/2006/relationships/image" Target="../media/image190.png"/><Relationship Id="rId4" Type="http://schemas.openxmlformats.org/officeDocument/2006/relationships/image" Target="../media/image50.png"/><Relationship Id="rId9" Type="http://schemas.openxmlformats.org/officeDocument/2006/relationships/image" Target="../media/image180.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0.png"/><Relationship Id="rId3" Type="http://schemas.openxmlformats.org/officeDocument/2006/relationships/tags" Target="../tags/tag26.xml"/><Relationship Id="rId7" Type="http://schemas.openxmlformats.org/officeDocument/2006/relationships/image" Target="../media/image71.png"/><Relationship Id="rId12" Type="http://schemas.openxmlformats.org/officeDocument/2006/relationships/image" Target="../media/image79.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11.xml"/><Relationship Id="rId11" Type="http://schemas.openxmlformats.org/officeDocument/2006/relationships/image" Target="../media/image78.png"/><Relationship Id="rId5" Type="http://schemas.openxmlformats.org/officeDocument/2006/relationships/slideLayout" Target="../slideLayouts/slideLayout1.xml"/><Relationship Id="rId10" Type="http://schemas.openxmlformats.org/officeDocument/2006/relationships/image" Target="../media/image75.png"/><Relationship Id="rId4" Type="http://schemas.openxmlformats.org/officeDocument/2006/relationships/tags" Target="../tags/tag27.xml"/><Relationship Id="rId9" Type="http://schemas.openxmlformats.org/officeDocument/2006/relationships/image" Target="../media/image74.png"/><Relationship Id="rId14" Type="http://schemas.openxmlformats.org/officeDocument/2006/relationships/image" Target="../media/image81.pn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77.gif"/><Relationship Id="rId7" Type="http://schemas.openxmlformats.org/officeDocument/2006/relationships/image" Target="../media/image86.png"/><Relationship Id="rId2" Type="http://schemas.openxmlformats.org/officeDocument/2006/relationships/image" Target="../media/image76.gif"/><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9.png"/><Relationship Id="rId4" Type="http://schemas.openxmlformats.org/officeDocument/2006/relationships/image" Target="../media/image82.png"/><Relationship Id="rId9" Type="http://schemas.openxmlformats.org/officeDocument/2006/relationships/image" Target="../media/image88.pn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93.png"/><Relationship Id="rId3" Type="http://schemas.openxmlformats.org/officeDocument/2006/relationships/tags" Target="../tags/tag30.xml"/><Relationship Id="rId7" Type="http://schemas.openxmlformats.org/officeDocument/2006/relationships/image" Target="../media/image91.png"/><Relationship Id="rId12" Type="http://schemas.openxmlformats.org/officeDocument/2006/relationships/image" Target="../media/image92.png"/><Relationship Id="rId17" Type="http://schemas.openxmlformats.org/officeDocument/2006/relationships/image" Target="../media/image97.png"/><Relationship Id="rId2" Type="http://schemas.openxmlformats.org/officeDocument/2006/relationships/tags" Target="../tags/tag29.xml"/><Relationship Id="rId16" Type="http://schemas.openxmlformats.org/officeDocument/2006/relationships/image" Target="../media/image96.png"/><Relationship Id="rId1" Type="http://schemas.openxmlformats.org/officeDocument/2006/relationships/tags" Target="../tags/tag28.xml"/><Relationship Id="rId6" Type="http://schemas.openxmlformats.org/officeDocument/2006/relationships/notesSlide" Target="../notesSlides/notesSlide12.xml"/><Relationship Id="rId11" Type="http://schemas.openxmlformats.org/officeDocument/2006/relationships/image" Target="../media/image75.png"/><Relationship Id="rId5" Type="http://schemas.openxmlformats.org/officeDocument/2006/relationships/slideLayout" Target="../slideLayouts/slideLayout1.xml"/><Relationship Id="rId15" Type="http://schemas.openxmlformats.org/officeDocument/2006/relationships/image" Target="../media/image95.png"/><Relationship Id="rId10" Type="http://schemas.openxmlformats.org/officeDocument/2006/relationships/image" Target="../media/image74.png"/><Relationship Id="rId4" Type="http://schemas.openxmlformats.org/officeDocument/2006/relationships/tags" Target="../tags/tag31.xml"/><Relationship Id="rId9" Type="http://schemas.openxmlformats.org/officeDocument/2006/relationships/image" Target="../media/image72.png"/><Relationship Id="rId14"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image" Target="../media/image85.gif"/><Relationship Id="rId7" Type="http://schemas.openxmlformats.org/officeDocument/2006/relationships/image" Target="../media/image99.pn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98.PNG"/><Relationship Id="rId5" Type="http://schemas.openxmlformats.org/officeDocument/2006/relationships/image" Target="../media/image90.PNG"/><Relationship Id="rId4" Type="http://schemas.openxmlformats.org/officeDocument/2006/relationships/image" Target="../media/image5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310.png"/><Relationship Id="rId7" Type="http://schemas.openxmlformats.org/officeDocument/2006/relationships/image" Target="../media/image170.png"/><Relationship Id="rId2" Type="http://schemas.openxmlformats.org/officeDocument/2006/relationships/image" Target="../media/image1210.png"/><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image" Target="../media/image6.png"/><Relationship Id="rId10" Type="http://schemas.openxmlformats.org/officeDocument/2006/relationships/image" Target="../media/image190.png"/><Relationship Id="rId4" Type="http://schemas.openxmlformats.org/officeDocument/2006/relationships/image" Target="../media/image50.png"/><Relationship Id="rId9" Type="http://schemas.openxmlformats.org/officeDocument/2006/relationships/image" Target="../media/image180.png"/></Relationships>
</file>

<file path=ppt/slides/_rels/slide28.xml.rels><?xml version="1.0" encoding="UTF-8" standalone="yes"?>
<Relationships xmlns="http://schemas.openxmlformats.org/package/2006/relationships"><Relationship Id="rId8" Type="http://schemas.openxmlformats.org/officeDocument/2006/relationships/image" Target="../media/image570.png"/><Relationship Id="rId13" Type="http://schemas.openxmlformats.org/officeDocument/2006/relationships/image" Target="../media/image65.png"/><Relationship Id="rId18" Type="http://schemas.openxmlformats.org/officeDocument/2006/relationships/image" Target="../media/image511.PNG"/><Relationship Id="rId3" Type="http://schemas.openxmlformats.org/officeDocument/2006/relationships/tags" Target="../tags/tag35.xml"/><Relationship Id="rId7" Type="http://schemas.openxmlformats.org/officeDocument/2006/relationships/image" Target="../media/image560.png"/><Relationship Id="rId12" Type="http://schemas.openxmlformats.org/officeDocument/2006/relationships/image" Target="../media/image640.png"/><Relationship Id="rId2" Type="http://schemas.openxmlformats.org/officeDocument/2006/relationships/tags" Target="../tags/tag34.xml"/><Relationship Id="rId16" Type="http://schemas.openxmlformats.org/officeDocument/2006/relationships/image" Target="../media/image102.png"/><Relationship Id="rId20" Type="http://schemas.openxmlformats.org/officeDocument/2006/relationships/image" Target="../media/image103.png"/><Relationship Id="rId1" Type="http://schemas.openxmlformats.org/officeDocument/2006/relationships/tags" Target="../tags/tag33.xml"/><Relationship Id="rId6" Type="http://schemas.openxmlformats.org/officeDocument/2006/relationships/image" Target="../media/image550.png"/><Relationship Id="rId11" Type="http://schemas.openxmlformats.org/officeDocument/2006/relationships/image" Target="../media/image630.png"/><Relationship Id="rId5" Type="http://schemas.openxmlformats.org/officeDocument/2006/relationships/image" Target="../media/image540.png"/><Relationship Id="rId15" Type="http://schemas.openxmlformats.org/officeDocument/2006/relationships/image" Target="../media/image101.png"/><Relationship Id="rId10" Type="http://schemas.openxmlformats.org/officeDocument/2006/relationships/image" Target="../media/image620.png"/><Relationship Id="rId19" Type="http://schemas.openxmlformats.org/officeDocument/2006/relationships/image" Target="../media/image520.png"/><Relationship Id="rId4" Type="http://schemas.openxmlformats.org/officeDocument/2006/relationships/slideLayout" Target="../slideLayouts/slideLayout1.xml"/><Relationship Id="rId9" Type="http://schemas.openxmlformats.org/officeDocument/2006/relationships/image" Target="../media/image590.png"/><Relationship Id="rId14" Type="http://schemas.openxmlformats.org/officeDocument/2006/relationships/image" Target="../media/image100.png"/></Relationships>
</file>

<file path=ppt/slides/_rels/slide29.xml.rels><?xml version="1.0" encoding="UTF-8" standalone="yes"?>
<Relationships xmlns="http://schemas.openxmlformats.org/package/2006/relationships"><Relationship Id="rId8" Type="http://schemas.openxmlformats.org/officeDocument/2006/relationships/image" Target="../media/image1210.png"/><Relationship Id="rId3" Type="http://schemas.openxmlformats.org/officeDocument/2006/relationships/image" Target="../media/image151.png"/><Relationship Id="rId7" Type="http://schemas.openxmlformats.org/officeDocument/2006/relationships/image" Target="../media/image6.png"/><Relationship Id="rId12" Type="http://schemas.openxmlformats.org/officeDocument/2006/relationships/image" Target="../media/image108.png"/><Relationship Id="rId2" Type="http://schemas.openxmlformats.org/officeDocument/2006/relationships/image" Target="../media/image170.pn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1310.png"/><Relationship Id="rId5" Type="http://schemas.openxmlformats.org/officeDocument/2006/relationships/image" Target="../media/image180.png"/><Relationship Id="rId10" Type="http://schemas.openxmlformats.org/officeDocument/2006/relationships/image" Target="../media/image230.png"/><Relationship Id="rId4" Type="http://schemas.openxmlformats.org/officeDocument/2006/relationships/image" Target="../media/image107.png"/><Relationship Id="rId9" Type="http://schemas.openxmlformats.org/officeDocument/2006/relationships/image" Target="../media/image19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gif"/><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114.png"/><Relationship Id="rId5" Type="http://schemas.openxmlformats.org/officeDocument/2006/relationships/image" Target="../media/image109.png"/><Relationship Id="rId4" Type="http://schemas.openxmlformats.org/officeDocument/2006/relationships/image" Target="../media/image107.gi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hyperlink" Target="https://doi.org/10.1017/jfm.2023.585"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8" Type="http://schemas.openxmlformats.org/officeDocument/2006/relationships/image" Target="../media/image950.png"/><Relationship Id="rId3" Type="http://schemas.openxmlformats.org/officeDocument/2006/relationships/image" Target="../media/image900.png"/><Relationship Id="rId7" Type="http://schemas.openxmlformats.org/officeDocument/2006/relationships/image" Target="../media/image940.png"/><Relationship Id="rId2" Type="http://schemas.openxmlformats.org/officeDocument/2006/relationships/image" Target="../media/image113.png"/><Relationship Id="rId1" Type="http://schemas.openxmlformats.org/officeDocument/2006/relationships/slideLayout" Target="../slideLayouts/slideLayout1.xml"/><Relationship Id="rId6" Type="http://schemas.openxmlformats.org/officeDocument/2006/relationships/image" Target="../media/image930.png"/><Relationship Id="rId5" Type="http://schemas.openxmlformats.org/officeDocument/2006/relationships/image" Target="../media/image920.png"/><Relationship Id="rId4" Type="http://schemas.openxmlformats.org/officeDocument/2006/relationships/image" Target="../media/image910.png"/></Relationships>
</file>

<file path=ppt/slides/_rels/slide35.xml.rels><?xml version="1.0" encoding="UTF-8" standalone="yes"?>
<Relationships xmlns="http://schemas.openxmlformats.org/package/2006/relationships"><Relationship Id="rId8" Type="http://schemas.openxmlformats.org/officeDocument/2006/relationships/image" Target="../media/image950.png"/><Relationship Id="rId3" Type="http://schemas.openxmlformats.org/officeDocument/2006/relationships/image" Target="../media/image900.png"/><Relationship Id="rId7" Type="http://schemas.openxmlformats.org/officeDocument/2006/relationships/image" Target="../media/image940.png"/><Relationship Id="rId2" Type="http://schemas.openxmlformats.org/officeDocument/2006/relationships/image" Target="../media/image115.png"/><Relationship Id="rId1" Type="http://schemas.openxmlformats.org/officeDocument/2006/relationships/slideLayout" Target="../slideLayouts/slideLayout1.xml"/><Relationship Id="rId6" Type="http://schemas.openxmlformats.org/officeDocument/2006/relationships/image" Target="../media/image930.png"/><Relationship Id="rId5" Type="http://schemas.openxmlformats.org/officeDocument/2006/relationships/image" Target="../media/image920.png"/><Relationship Id="rId4" Type="http://schemas.openxmlformats.org/officeDocument/2006/relationships/image" Target="../media/image910.png"/></Relationships>
</file>

<file path=ppt/slides/_rels/slide36.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tags" Target="../tags/tag49.xml"/><Relationship Id="rId18" Type="http://schemas.openxmlformats.org/officeDocument/2006/relationships/image" Target="../media/image117.png"/><Relationship Id="rId26" Type="http://schemas.openxmlformats.org/officeDocument/2006/relationships/image" Target="../media/image125.png"/><Relationship Id="rId3" Type="http://schemas.openxmlformats.org/officeDocument/2006/relationships/tags" Target="../tags/tag39.xml"/><Relationship Id="rId21" Type="http://schemas.openxmlformats.org/officeDocument/2006/relationships/image" Target="../media/image120.png"/><Relationship Id="rId7" Type="http://schemas.openxmlformats.org/officeDocument/2006/relationships/tags" Target="../tags/tag43.xml"/><Relationship Id="rId12" Type="http://schemas.openxmlformats.org/officeDocument/2006/relationships/tags" Target="../tags/tag48.xml"/><Relationship Id="rId17" Type="http://schemas.openxmlformats.org/officeDocument/2006/relationships/image" Target="../media/image116.png"/><Relationship Id="rId25" Type="http://schemas.openxmlformats.org/officeDocument/2006/relationships/image" Target="../media/image124.png"/><Relationship Id="rId2" Type="http://schemas.openxmlformats.org/officeDocument/2006/relationships/tags" Target="../tags/tag38.xml"/><Relationship Id="rId16" Type="http://schemas.openxmlformats.org/officeDocument/2006/relationships/slideLayout" Target="../slideLayouts/slideLayout1.xml"/><Relationship Id="rId20" Type="http://schemas.openxmlformats.org/officeDocument/2006/relationships/image" Target="../media/image119.png"/><Relationship Id="rId29" Type="http://schemas.openxmlformats.org/officeDocument/2006/relationships/image" Target="../media/image128.png"/><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24" Type="http://schemas.openxmlformats.org/officeDocument/2006/relationships/image" Target="../media/image123.png"/><Relationship Id="rId32" Type="http://schemas.openxmlformats.org/officeDocument/2006/relationships/image" Target="../media/image131.png"/><Relationship Id="rId5" Type="http://schemas.openxmlformats.org/officeDocument/2006/relationships/tags" Target="../tags/tag41.xml"/><Relationship Id="rId15" Type="http://schemas.openxmlformats.org/officeDocument/2006/relationships/tags" Target="../tags/tag51.xml"/><Relationship Id="rId23" Type="http://schemas.openxmlformats.org/officeDocument/2006/relationships/image" Target="../media/image122.png"/><Relationship Id="rId28" Type="http://schemas.openxmlformats.org/officeDocument/2006/relationships/image" Target="../media/image127.png"/><Relationship Id="rId10" Type="http://schemas.openxmlformats.org/officeDocument/2006/relationships/tags" Target="../tags/tag46.xml"/><Relationship Id="rId19" Type="http://schemas.openxmlformats.org/officeDocument/2006/relationships/image" Target="../media/image118.png"/><Relationship Id="rId31" Type="http://schemas.openxmlformats.org/officeDocument/2006/relationships/image" Target="../media/image130.png"/><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tags" Target="../tags/tag50.xml"/><Relationship Id="rId22" Type="http://schemas.openxmlformats.org/officeDocument/2006/relationships/image" Target="../media/image121.png"/><Relationship Id="rId27" Type="http://schemas.openxmlformats.org/officeDocument/2006/relationships/image" Target="../media/image126.png"/><Relationship Id="rId30" Type="http://schemas.openxmlformats.org/officeDocument/2006/relationships/image" Target="../media/image129.png"/></Relationships>
</file>

<file path=ppt/slides/_rels/slide3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33.png"/></Relationships>
</file>

<file path=ppt/slides/_rels/slide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1.xml"/><Relationship Id="rId1" Type="http://schemas.openxmlformats.org/officeDocument/2006/relationships/tags" Target="../tags/tag52.xml"/><Relationship Id="rId6" Type="http://schemas.openxmlformats.org/officeDocument/2006/relationships/image" Target="../media/image143.png"/><Relationship Id="rId5" Type="http://schemas.openxmlformats.org/officeDocument/2006/relationships/image" Target="../media/image138.png"/><Relationship Id="rId4" Type="http://schemas.openxmlformats.org/officeDocument/2006/relationships/image" Target="../media/image137.svg"/></Relationships>
</file>

<file path=ppt/slides/_rels/slide41.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slideLayout" Target="../slideLayouts/slideLayout1.xml"/><Relationship Id="rId7" Type="http://schemas.openxmlformats.org/officeDocument/2006/relationships/image" Target="../media/image147.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142.png"/><Relationship Id="rId5" Type="http://schemas.openxmlformats.org/officeDocument/2006/relationships/image" Target="../media/image140.png"/><Relationship Id="rId4" Type="http://schemas.openxmlformats.org/officeDocument/2006/relationships/image" Target="../media/image139.png"/><Relationship Id="rId9" Type="http://schemas.openxmlformats.org/officeDocument/2006/relationships/image" Target="../media/image149.png"/></Relationships>
</file>

<file path=ppt/slides/_rels/slide42.xml.rels><?xml version="1.0" encoding="UTF-8" standalone="yes"?>
<Relationships xmlns="http://schemas.openxmlformats.org/package/2006/relationships"><Relationship Id="rId3" Type="http://schemas.openxmlformats.org/officeDocument/2006/relationships/image" Target="../media/image145.svg"/><Relationship Id="rId7" Type="http://schemas.openxmlformats.org/officeDocument/2006/relationships/image" Target="../media/image155.png"/><Relationship Id="rId2" Type="http://schemas.openxmlformats.org/officeDocument/2006/relationships/image" Target="../media/image144.png"/><Relationship Id="rId1" Type="http://schemas.openxmlformats.org/officeDocument/2006/relationships/slideLayout" Target="../slideLayouts/slideLayout1.xml"/><Relationship Id="rId6" Type="http://schemas.openxmlformats.org/officeDocument/2006/relationships/image" Target="../media/image154.png"/><Relationship Id="rId5" Type="http://schemas.openxmlformats.org/officeDocument/2006/relationships/image" Target="../media/image147.svg"/><Relationship Id="rId4" Type="http://schemas.openxmlformats.org/officeDocument/2006/relationships/image" Target="../media/image146.png"/></Relationships>
</file>

<file path=ppt/slides/_rels/slide43.xml.rels><?xml version="1.0" encoding="UTF-8" standalone="yes"?>
<Relationships xmlns="http://schemas.openxmlformats.org/package/2006/relationships"><Relationship Id="rId3" Type="http://schemas.openxmlformats.org/officeDocument/2006/relationships/image" Target="../media/image151.svg"/><Relationship Id="rId2" Type="http://schemas.openxmlformats.org/officeDocument/2006/relationships/image" Target="../media/image150.png"/><Relationship Id="rId1" Type="http://schemas.openxmlformats.org/officeDocument/2006/relationships/slideLayout" Target="../slideLayouts/slideLayout1.xml"/><Relationship Id="rId5" Type="http://schemas.openxmlformats.org/officeDocument/2006/relationships/image" Target="../media/image159.png"/><Relationship Id="rId4" Type="http://schemas.openxmlformats.org/officeDocument/2006/relationships/image" Target="../media/image158.png"/></Relationships>
</file>

<file path=ppt/slides/_rels/slide44.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52.png"/><Relationship Id="rId7" Type="http://schemas.openxmlformats.org/officeDocument/2006/relationships/image" Target="../media/image164.png"/><Relationship Id="rId2" Type="http://schemas.openxmlformats.org/officeDocument/2006/relationships/slideLayout" Target="../slideLayouts/slideLayout1.xml"/><Relationship Id="rId1" Type="http://schemas.openxmlformats.org/officeDocument/2006/relationships/tags" Target="../tags/tag55.xml"/><Relationship Id="rId5" Type="http://schemas.openxmlformats.org/officeDocument/2006/relationships/image" Target="../media/image156.png"/><Relationship Id="rId4" Type="http://schemas.openxmlformats.org/officeDocument/2006/relationships/image" Target="../media/image153.png"/></Relationships>
</file>

<file path=ppt/slides/_rels/slide45.xml.rels><?xml version="1.0" encoding="UTF-8" standalone="yes"?>
<Relationships xmlns="http://schemas.openxmlformats.org/package/2006/relationships"><Relationship Id="rId3" Type="http://schemas.openxmlformats.org/officeDocument/2006/relationships/image" Target="../media/image158.svg"/><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1.svg"/><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64.emf"/><Relationship Id="rId1" Type="http://schemas.openxmlformats.org/officeDocument/2006/relationships/slideLayout" Target="../slideLayouts/slideLayout1.xml"/><Relationship Id="rId4" Type="http://schemas.openxmlformats.org/officeDocument/2006/relationships/image" Target="../media/image166.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165.gi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doi.org/10.1017/jfm.2021.1156" TargetMode="External"/><Relationship Id="rId2" Type="http://schemas.openxmlformats.org/officeDocument/2006/relationships/image" Target="../media/image168.png"/><Relationship Id="rId1" Type="http://schemas.openxmlformats.org/officeDocument/2006/relationships/slideLayout" Target="../slideLayouts/slideLayout1.xml"/><Relationship Id="rId5" Type="http://schemas.openxmlformats.org/officeDocument/2006/relationships/hyperlink" Target="https://doi.org/10.1017/jfm.2023.585" TargetMode="External"/><Relationship Id="rId4" Type="http://schemas.openxmlformats.org/officeDocument/2006/relationships/image" Target="../media/image112.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15.png"/><Relationship Id="rId3" Type="http://schemas.openxmlformats.org/officeDocument/2006/relationships/tags" Target="../tags/tag3.xml"/><Relationship Id="rId7" Type="http://schemas.openxmlformats.org/officeDocument/2006/relationships/slideLayout" Target="../slideLayouts/slideLayout1.xml"/><Relationship Id="rId12" Type="http://schemas.openxmlformats.org/officeDocument/2006/relationships/image" Target="../media/image1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3.png"/><Relationship Id="rId5" Type="http://schemas.openxmlformats.org/officeDocument/2006/relationships/tags" Target="../tags/tag5.xml"/><Relationship Id="rId10" Type="http://schemas.openxmlformats.org/officeDocument/2006/relationships/image" Target="../media/image12.png"/><Relationship Id="rId4" Type="http://schemas.openxmlformats.org/officeDocument/2006/relationships/tags" Target="../tags/tag4.xml"/><Relationship Id="rId9" Type="http://schemas.openxmlformats.org/officeDocument/2006/relationships/image" Target="../media/image11.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3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0.png"/><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notesSlide" Target="../notesSlides/notesSlide7.xml"/><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5E6004-6343-A629-0ED4-17B0F513B169}"/>
              </a:ext>
            </a:extLst>
          </p:cNvPr>
          <p:cNvSpPr/>
          <p:nvPr/>
        </p:nvSpPr>
        <p:spPr>
          <a:xfrm>
            <a:off x="215317" y="217797"/>
            <a:ext cx="11761366" cy="4995887"/>
          </a:xfrm>
          <a:prstGeom prst="rect">
            <a:avLst/>
          </a:prstGeom>
          <a:solidFill>
            <a:srgbClr val="0A2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3" name="Picture 2">
            <a:extLst>
              <a:ext uri="{FF2B5EF4-FFF2-40B4-BE49-F238E27FC236}">
                <a16:creationId xmlns:a16="http://schemas.microsoft.com/office/drawing/2014/main" id="{6CE347A8-B035-9E07-6750-1A3655D1EF59}"/>
              </a:ext>
            </a:extLst>
          </p:cNvPr>
          <p:cNvPicPr>
            <a:picLocks noChangeAspect="1"/>
          </p:cNvPicPr>
          <p:nvPr/>
        </p:nvPicPr>
        <p:blipFill rotWithShape="1">
          <a:blip r:embed="rId3">
            <a:extLst>
              <a:ext uri="{28A0092B-C50C-407E-A947-70E740481C1C}">
                <a14:useLocalDpi xmlns:a14="http://schemas.microsoft.com/office/drawing/2010/main" val="0"/>
              </a:ext>
            </a:extLst>
          </a:blip>
          <a:srcRect t="25244" b="25429"/>
          <a:stretch/>
        </p:blipFill>
        <p:spPr>
          <a:xfrm>
            <a:off x="3232489" y="5439970"/>
            <a:ext cx="5595947" cy="1145527"/>
          </a:xfrm>
          <a:prstGeom prst="rect">
            <a:avLst/>
          </a:prstGeom>
        </p:spPr>
      </p:pic>
      <p:sp>
        <p:nvSpPr>
          <p:cNvPr id="4" name="Title 1">
            <a:extLst>
              <a:ext uri="{FF2B5EF4-FFF2-40B4-BE49-F238E27FC236}">
                <a16:creationId xmlns:a16="http://schemas.microsoft.com/office/drawing/2014/main" id="{6BA622B9-799A-6A0E-9067-FD8FE6D5FD74}"/>
              </a:ext>
            </a:extLst>
          </p:cNvPr>
          <p:cNvSpPr txBox="1">
            <a:spLocks/>
          </p:cNvSpPr>
          <p:nvPr/>
        </p:nvSpPr>
        <p:spPr>
          <a:xfrm>
            <a:off x="435834" y="454016"/>
            <a:ext cx="11320329" cy="1744665"/>
          </a:xfrm>
          <a:prstGeom prst="rect">
            <a:avLst/>
          </a:prstGeom>
          <a:ln w="38100">
            <a:solidFill>
              <a:schemeClr val="bg1"/>
            </a:solidFill>
          </a:ln>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gn="ctr">
              <a:spcBef>
                <a:spcPts val="0"/>
              </a:spcBef>
              <a:spcAft>
                <a:spcPts val="0"/>
              </a:spcAft>
            </a:pPr>
            <a:r>
              <a:rPr lang="en-US" sz="3600">
                <a:solidFill>
                  <a:schemeClr val="bg1"/>
                </a:solidFill>
                <a:latin typeface="Times New Roman" panose="02020603050405020304" pitchFamily="18" charset="0"/>
                <a:cs typeface="Times New Roman" panose="02020603050405020304" pitchFamily="18" charset="0"/>
              </a:rPr>
              <a:t>A multi-time-scale wall model for Large Eddy Simulation of non-equilibrium flows</a:t>
            </a:r>
          </a:p>
        </p:txBody>
      </p:sp>
      <p:sp>
        <p:nvSpPr>
          <p:cNvPr id="5" name="Subtitle 2">
            <a:extLst>
              <a:ext uri="{FF2B5EF4-FFF2-40B4-BE49-F238E27FC236}">
                <a16:creationId xmlns:a16="http://schemas.microsoft.com/office/drawing/2014/main" id="{085DE0E4-FC39-44E7-DA08-6D96F45ED572}"/>
              </a:ext>
            </a:extLst>
          </p:cNvPr>
          <p:cNvSpPr txBox="1">
            <a:spLocks/>
          </p:cNvSpPr>
          <p:nvPr/>
        </p:nvSpPr>
        <p:spPr>
          <a:xfrm>
            <a:off x="1382596" y="3210234"/>
            <a:ext cx="9426806" cy="11768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chemeClr val="bg2"/>
                </a:solidFill>
                <a:latin typeface="Times New Roman" panose="02020603050405020304" pitchFamily="18" charset="0"/>
                <a:cs typeface="Times New Roman" panose="02020603050405020304" pitchFamily="18" charset="0"/>
              </a:rPr>
              <a:t>Presenter: Mitchell Fowler</a:t>
            </a:r>
          </a:p>
          <a:p>
            <a:pPr marL="0" indent="0" algn="ctr">
              <a:buNone/>
            </a:pPr>
            <a:r>
              <a:rPr lang="en-US" sz="1800">
                <a:solidFill>
                  <a:schemeClr val="bg2"/>
                </a:solidFill>
                <a:latin typeface="Times New Roman" panose="02020603050405020304" pitchFamily="18" charset="0"/>
                <a:cs typeface="Times New Roman" panose="02020603050405020304" pitchFamily="18" charset="0"/>
              </a:rPr>
              <a:t>Advisors: Charles Meneveau, Tamer Zaki</a:t>
            </a:r>
          </a:p>
          <a:p>
            <a:pPr marL="0" indent="0" algn="ctr">
              <a:buNone/>
            </a:pPr>
            <a:r>
              <a:rPr lang="en-US" sz="1800">
                <a:solidFill>
                  <a:schemeClr val="bg2"/>
                </a:solidFill>
                <a:latin typeface="Times New Roman" panose="02020603050405020304" pitchFamily="18" charset="0"/>
                <a:cs typeface="Times New Roman" panose="02020603050405020304" pitchFamily="18" charset="0"/>
              </a:rPr>
              <a:t>Monday, November 13, 2023</a:t>
            </a:r>
            <a:endParaRPr lang="en-US" sz="1800" dirty="0">
              <a:solidFill>
                <a:schemeClr val="bg2"/>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EC04CEB-BD02-1362-41EE-D40CFDB464A5}"/>
              </a:ext>
            </a:extLst>
          </p:cNvPr>
          <p:cNvSpPr txBox="1"/>
          <p:nvPr/>
        </p:nvSpPr>
        <p:spPr>
          <a:xfrm>
            <a:off x="8957421" y="6431608"/>
            <a:ext cx="2247730" cy="307777"/>
          </a:xfrm>
          <a:prstGeom prst="rect">
            <a:avLst/>
          </a:prstGeom>
          <a:noFill/>
        </p:spPr>
        <p:txBody>
          <a:bodyPr wrap="none" rtlCol="0">
            <a:spAutoFit/>
          </a:bodyPr>
          <a:lstStyle/>
          <a:p>
            <a:pPr algn="ctr"/>
            <a:r>
              <a:rPr lang="en-US" sz="1400">
                <a:latin typeface="Times New Roman" panose="02020603050405020304" pitchFamily="18" charset="0"/>
                <a:cs typeface="Times New Roman" panose="02020603050405020304" pitchFamily="18" charset="0"/>
              </a:rPr>
              <a:t>Research supported by ONR</a:t>
            </a:r>
            <a:endParaRPr lang="en-US" sz="1400" dirty="0">
              <a:latin typeface="Times New Roman" panose="02020603050405020304" pitchFamily="18" charset="0"/>
              <a:cs typeface="Times New Roman" panose="02020603050405020304" pitchFamily="18" charset="0"/>
            </a:endParaRPr>
          </a:p>
        </p:txBody>
      </p:sp>
      <p:pic>
        <p:nvPicPr>
          <p:cNvPr id="7" name="Picture 6" descr="Logo&#10;&#10;Description automatically generated">
            <a:extLst>
              <a:ext uri="{FF2B5EF4-FFF2-40B4-BE49-F238E27FC236}">
                <a16:creationId xmlns:a16="http://schemas.microsoft.com/office/drawing/2014/main" id="{C6291762-5C74-8C64-5371-ECAF4CB251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0393" y="5546716"/>
            <a:ext cx="1961787" cy="883908"/>
          </a:xfrm>
          <a:prstGeom prst="rect">
            <a:avLst/>
          </a:prstGeom>
        </p:spPr>
      </p:pic>
      <p:sp>
        <p:nvSpPr>
          <p:cNvPr id="9" name="TextBox 8">
            <a:extLst>
              <a:ext uri="{FF2B5EF4-FFF2-40B4-BE49-F238E27FC236}">
                <a16:creationId xmlns:a16="http://schemas.microsoft.com/office/drawing/2014/main" id="{2C55AAF9-08E5-FB10-C8B9-979161CB7BAA}"/>
              </a:ext>
            </a:extLst>
          </p:cNvPr>
          <p:cNvSpPr txBox="1"/>
          <p:nvPr/>
        </p:nvSpPr>
        <p:spPr>
          <a:xfrm>
            <a:off x="4504857" y="2442847"/>
            <a:ext cx="3182281" cy="523220"/>
          </a:xfrm>
          <a:prstGeom prst="rect">
            <a:avLst/>
          </a:prstGeom>
          <a:noFill/>
        </p:spPr>
        <p:txBody>
          <a:bodyPr wrap="none" rtlCol="0">
            <a:spAutoFit/>
          </a:bodyPr>
          <a:lstStyle/>
          <a:p>
            <a:pPr algn="ctr"/>
            <a:r>
              <a:rPr lang="en-US" sz="2800">
                <a:solidFill>
                  <a:schemeClr val="bg1"/>
                </a:solidFill>
              </a:rPr>
              <a:t>Dissertation Defense</a:t>
            </a:r>
          </a:p>
        </p:txBody>
      </p:sp>
    </p:spTree>
    <p:extLst>
      <p:ext uri="{BB962C8B-B14F-4D97-AF65-F5344CB8AC3E}">
        <p14:creationId xmlns:p14="http://schemas.microsoft.com/office/powerpoint/2010/main" val="4129318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17947-BD9F-7A3F-2917-1E2E2660F29B}"/>
              </a:ext>
            </a:extLst>
          </p:cNvPr>
          <p:cNvSpPr>
            <a:spLocks noGrp="1"/>
          </p:cNvSpPr>
          <p:nvPr>
            <p:ph type="title"/>
          </p:nvPr>
        </p:nvSpPr>
        <p:spPr/>
        <p:txBody>
          <a:bodyPr/>
          <a:lstStyle/>
          <a:p>
            <a:r>
              <a:rPr lang="en-US"/>
              <a:t>Chapter 2 – </a:t>
            </a:r>
            <a:r>
              <a:rPr lang="en-US" sz="4400"/>
              <a:t>The Lagrangian Relaxation Towards Equilibrium (LaRTE) model</a:t>
            </a:r>
            <a:endParaRPr lang="en-US"/>
          </a:p>
        </p:txBody>
      </p:sp>
      <p:sp>
        <p:nvSpPr>
          <p:cNvPr id="3" name="Slide Number Placeholder 2">
            <a:extLst>
              <a:ext uri="{FF2B5EF4-FFF2-40B4-BE49-F238E27FC236}">
                <a16:creationId xmlns:a16="http://schemas.microsoft.com/office/drawing/2014/main" id="{446A22D5-DA6D-3137-E86F-955E7E648CBD}"/>
              </a:ext>
            </a:extLst>
          </p:cNvPr>
          <p:cNvSpPr>
            <a:spLocks noGrp="1"/>
          </p:cNvSpPr>
          <p:nvPr>
            <p:ph type="sldNum" sz="quarter" idx="12"/>
          </p:nvPr>
        </p:nvSpPr>
        <p:spPr/>
        <p:txBody>
          <a:bodyPr/>
          <a:lstStyle/>
          <a:p>
            <a:fld id="{75DBE060-CF68-41CF-9ABE-0462A8BD26DF}" type="slidenum">
              <a:rPr lang="en-US" smtClean="0"/>
              <a:pPr/>
              <a:t>10</a:t>
            </a:fld>
            <a:endParaRPr lang="en-US" dirty="0"/>
          </a:p>
        </p:txBody>
      </p:sp>
    </p:spTree>
    <p:extLst>
      <p:ext uri="{BB962C8B-B14F-4D97-AF65-F5344CB8AC3E}">
        <p14:creationId xmlns:p14="http://schemas.microsoft.com/office/powerpoint/2010/main" val="4256356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74466-B574-4963-9A6F-F3987E7E8868}"/>
              </a:ext>
            </a:extLst>
          </p:cNvPr>
          <p:cNvSpPr>
            <a:spLocks noGrp="1"/>
          </p:cNvSpPr>
          <p:nvPr>
            <p:ph type="title"/>
          </p:nvPr>
        </p:nvSpPr>
        <p:spPr/>
        <p:txBody>
          <a:bodyPr>
            <a:noAutofit/>
          </a:bodyPr>
          <a:lstStyle/>
          <a:p>
            <a:r>
              <a:rPr lang="en-US" sz="3200"/>
              <a:t>The Lagrangian relaxation towards equilibrium (LaRTE) wall model</a:t>
            </a:r>
            <a:endParaRPr lang="en-US" sz="32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AA3744E-9BC2-49C8-AECC-0783D2BB3F0E}"/>
                  </a:ext>
                </a:extLst>
              </p:cNvPr>
              <p:cNvSpPr>
                <a:spLocks noGrp="1"/>
              </p:cNvSpPr>
              <p:nvPr>
                <p:ph idx="1"/>
              </p:nvPr>
            </p:nvSpPr>
            <p:spPr>
              <a:xfrm>
                <a:off x="959877" y="985813"/>
                <a:ext cx="11606982" cy="5602100"/>
              </a:xfrm>
            </p:spPr>
            <p:txBody>
              <a:bodyPr/>
              <a:lstStyle/>
              <a:p>
                <a:r>
                  <a:rPr lang="en-US"/>
                  <a:t>Model intended to capture </a:t>
                </a:r>
                <a:r>
                  <a:rPr lang="en-US" b="1" u="sng"/>
                  <a:t>quasi-equilibrium</a:t>
                </a:r>
                <a:r>
                  <a:rPr lang="en-US"/>
                  <a:t> dynamics</a:t>
                </a:r>
              </a:p>
              <a:p>
                <a:r>
                  <a:rPr lang="en-US"/>
                  <a:t>Main ansatz: velocity satisfies the law of the wall</a:t>
                </a:r>
                <a:endParaRPr lang="en-US" dirty="0"/>
              </a:p>
              <a:p>
                <a:endParaRPr lang="en-US" dirty="0"/>
              </a:p>
              <a:p>
                <a:r>
                  <a:rPr lang="en-US" dirty="0"/>
                  <a:t>Goal: develop evolution equation for</a:t>
                </a:r>
                <a:endParaRPr lang="en-US" b="1" dirty="0"/>
              </a:p>
              <a:p>
                <a:pPr lvl="1"/>
                <a:r>
                  <a:rPr lang="en-US" dirty="0"/>
                  <a:t>Wall stress: </a:t>
                </a:r>
                <a14:m>
                  <m:oMath xmlns:m="http://schemas.openxmlformats.org/officeDocument/2006/math">
                    <m:sSub>
                      <m:sSubPr>
                        <m:ctrlPr>
                          <a:rPr lang="en-US" b="0" i="1" smtClean="0">
                            <a:latin typeface="Cambria Math" panose="02040503050406030204" pitchFamily="18" charset="0"/>
                          </a:rPr>
                        </m:ctrlPr>
                      </m:sSubPr>
                      <m:e>
                        <m:bar>
                          <m:barPr>
                            <m:pos m:val="top"/>
                            <m:ctrlPr>
                              <a:rPr lang="en-US" b="1" i="1" smtClean="0">
                                <a:latin typeface="Cambria Math" panose="02040503050406030204" pitchFamily="18" charset="0"/>
                              </a:rPr>
                            </m:ctrlPr>
                          </m:barPr>
                          <m:e>
                            <m:r>
                              <a:rPr lang="en-US" b="1" i="1" smtClean="0">
                                <a:latin typeface="Cambria Math" panose="02040503050406030204" pitchFamily="18" charset="0"/>
                              </a:rPr>
                              <m:t>𝝉</m:t>
                            </m:r>
                          </m:e>
                        </m:bar>
                      </m:e>
                      <m:sub>
                        <m:r>
                          <a:rPr lang="en-US" b="0" i="1" smtClean="0">
                            <a:latin typeface="Cambria Math" panose="02040503050406030204" pitchFamily="18" charset="0"/>
                          </a:rPr>
                          <m:t>𝑤</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𝜏</m:t>
                        </m:r>
                      </m:sub>
                    </m:sSub>
                    <m:sSub>
                      <m:sSubPr>
                        <m:ctrlPr>
                          <a:rPr lang="en-US" b="0" i="1" smtClean="0">
                            <a:latin typeface="Cambria Math" panose="02040503050406030204" pitchFamily="18" charset="0"/>
                          </a:rPr>
                        </m:ctrlPr>
                      </m:sSubPr>
                      <m:e>
                        <m:r>
                          <a:rPr lang="en-US" b="1" i="1" smtClean="0">
                            <a:latin typeface="Cambria Math" panose="02040503050406030204" pitchFamily="18" charset="0"/>
                          </a:rPr>
                          <m:t>𝒖</m:t>
                        </m:r>
                      </m:e>
                      <m:sub>
                        <m:r>
                          <a:rPr lang="en-US" b="0" i="1" smtClean="0">
                            <a:latin typeface="Cambria Math" panose="02040503050406030204" pitchFamily="18" charset="0"/>
                          </a:rPr>
                          <m:t>𝜏</m:t>
                        </m:r>
                      </m:sub>
                    </m:sSub>
                  </m:oMath>
                </a14:m>
                <a:endParaRPr lang="en-US" dirty="0"/>
              </a:p>
            </p:txBody>
          </p:sp>
        </mc:Choice>
        <mc:Fallback xmlns="">
          <p:sp>
            <p:nvSpPr>
              <p:cNvPr id="3" name="Content Placeholder 2">
                <a:extLst>
                  <a:ext uri="{FF2B5EF4-FFF2-40B4-BE49-F238E27FC236}">
                    <a16:creationId xmlns:a16="http://schemas.microsoft.com/office/drawing/2014/main" id="{8AA3744E-9BC2-49C8-AECC-0783D2BB3F0E}"/>
                  </a:ext>
                </a:extLst>
              </p:cNvPr>
              <p:cNvSpPr>
                <a:spLocks noGrp="1" noRot="1" noChangeAspect="1" noMove="1" noResize="1" noEditPoints="1" noAdjustHandles="1" noChangeArrowheads="1" noChangeShapeType="1" noTextEdit="1"/>
              </p:cNvSpPr>
              <p:nvPr>
                <p:ph idx="1"/>
              </p:nvPr>
            </p:nvSpPr>
            <p:spPr>
              <a:xfrm>
                <a:off x="959877" y="985813"/>
                <a:ext cx="11606982" cy="5602100"/>
              </a:xfrm>
              <a:blipFill>
                <a:blip r:embed="rId6"/>
                <a:stretch>
                  <a:fillRect l="-683" t="-1523"/>
                </a:stretch>
              </a:blipFill>
            </p:spPr>
            <p:txBody>
              <a:bodyPr/>
              <a:lstStyle/>
              <a:p>
                <a:r>
                  <a:rPr lang="en-US">
                    <a:noFill/>
                  </a:rPr>
                  <a:t> </a:t>
                </a:r>
              </a:p>
            </p:txBody>
          </p:sp>
        </mc:Fallback>
      </mc:AlternateContent>
      <p:pic>
        <p:nvPicPr>
          <p:cNvPr id="54" name="Picture 53" descr="\documentclass{article}&#10;\usepackage{amsmath}&#10;\usepackage{bm}&#10;\pagestyle{empty}&#10;\begin{document}&#10;&#10;$$&#10;\bm{u}_\tau = u_\tau \bm{s} = u_{\tau x} \hat{\bm{\imath}} + u_{\tau z} \hat{\bm{k}}&#10;$$&#10;&#10;&#10;\end{document}" title="IguanaTex Bitmap Display">
            <a:extLst>
              <a:ext uri="{FF2B5EF4-FFF2-40B4-BE49-F238E27FC236}">
                <a16:creationId xmlns:a16="http://schemas.microsoft.com/office/drawing/2014/main" id="{E239FDAF-2DD2-43CC-AAEF-6BA190A4F9C3}"/>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5950804" y="2404344"/>
            <a:ext cx="2684952" cy="281905"/>
          </a:xfrm>
          <a:prstGeom prst="rect">
            <a:avLst/>
          </a:prstGeom>
        </p:spPr>
      </p:pic>
      <p:pic>
        <p:nvPicPr>
          <p:cNvPr id="47" name="Picture 46" descr="\documentclass{article}&#10;\usepackage{amsmath}&#10;\usepackage{bm}&#10;\pagestyle{empty}&#10;\begin{document}&#10;&#10;$$&#10;\overline{\bm u} = \overline{\bm u}_s + \overline{v} \hat{\bm\jmath}&#10;$$&#10;&#10;&#10;\end{document}" title="IguanaTex Bitmap Display">
            <a:extLst>
              <a:ext uri="{FF2B5EF4-FFF2-40B4-BE49-F238E27FC236}">
                <a16:creationId xmlns:a16="http://schemas.microsoft.com/office/drawing/2014/main" id="{BE7F80CF-A19F-4915-9CF0-03B4CE354FE1}"/>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779134" y="2044811"/>
            <a:ext cx="1345523" cy="230095"/>
          </a:xfrm>
          <a:prstGeom prst="rect">
            <a:avLst/>
          </a:prstGeom>
        </p:spPr>
      </p:pic>
      <p:sp>
        <p:nvSpPr>
          <p:cNvPr id="48" name="TextBox 47">
            <a:extLst>
              <a:ext uri="{FF2B5EF4-FFF2-40B4-BE49-F238E27FC236}">
                <a16:creationId xmlns:a16="http://schemas.microsoft.com/office/drawing/2014/main" id="{CF099596-0700-41A8-BEFD-8E5A79F38032}"/>
              </a:ext>
            </a:extLst>
          </p:cNvPr>
          <p:cNvSpPr txBox="1"/>
          <p:nvPr/>
        </p:nvSpPr>
        <p:spPr>
          <a:xfrm>
            <a:off x="3392522" y="1928076"/>
            <a:ext cx="748923" cy="369332"/>
          </a:xfrm>
          <a:prstGeom prst="rect">
            <a:avLst/>
          </a:prstGeom>
          <a:noFill/>
        </p:spPr>
        <p:txBody>
          <a:bodyPr wrap="none" rtlCol="0">
            <a:spAutoFit/>
          </a:bodyPr>
          <a:lstStyle/>
          <a:p>
            <a:r>
              <a:rPr lang="en-US" dirty="0"/>
              <a:t>where</a:t>
            </a:r>
          </a:p>
        </p:txBody>
      </p:sp>
      <p:pic>
        <p:nvPicPr>
          <p:cNvPr id="51" name="Picture 50" descr="\documentclass{article}&#10;\usepackage{amsmath}&#10;\usepackage{bm}&#10;\pagestyle{empty}&#10;\begin{document}&#10;&#10;$$&#10;\overline{\bm u}_s(x,y,z,t)  =  {\bm u}_{\tau}(x,z,t) \,\ f(y^+)&#10;$$&#10;&#10;&#10;\end{document}" title="IguanaTex Bitmap Display">
            <a:extLst>
              <a:ext uri="{FF2B5EF4-FFF2-40B4-BE49-F238E27FC236}">
                <a16:creationId xmlns:a16="http://schemas.microsoft.com/office/drawing/2014/main" id="{7A60D001-6F20-4B55-8EDC-0C01FC80784F}"/>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4383309" y="1987804"/>
            <a:ext cx="3484952" cy="278857"/>
          </a:xfrm>
          <a:prstGeom prst="rect">
            <a:avLst/>
          </a:prstGeom>
        </p:spPr>
      </p:pic>
      <p:sp>
        <p:nvSpPr>
          <p:cNvPr id="4" name="Slide Number Placeholder 3">
            <a:extLst>
              <a:ext uri="{FF2B5EF4-FFF2-40B4-BE49-F238E27FC236}">
                <a16:creationId xmlns:a16="http://schemas.microsoft.com/office/drawing/2014/main" id="{5D361F36-D489-4604-8EE1-BE1C8C0696EE}"/>
              </a:ext>
            </a:extLst>
          </p:cNvPr>
          <p:cNvSpPr>
            <a:spLocks noGrp="1"/>
          </p:cNvSpPr>
          <p:nvPr>
            <p:ph type="sldNum" sz="quarter" idx="12"/>
          </p:nvPr>
        </p:nvSpPr>
        <p:spPr/>
        <p:txBody>
          <a:bodyPr/>
          <a:lstStyle/>
          <a:p>
            <a:fld id="{75DBE060-CF68-41CF-9ABE-0462A8BD26DF}" type="slidenum">
              <a:rPr lang="en-US" smtClean="0"/>
              <a:pPr/>
              <a:t>11</a:t>
            </a:fld>
            <a:endParaRPr lang="en-US" dirty="0"/>
          </a:p>
        </p:txBody>
      </p:sp>
      <p:sp>
        <p:nvSpPr>
          <p:cNvPr id="10" name="TextBox 9">
            <a:extLst>
              <a:ext uri="{FF2B5EF4-FFF2-40B4-BE49-F238E27FC236}">
                <a16:creationId xmlns:a16="http://schemas.microsoft.com/office/drawing/2014/main" id="{CF851538-6499-598C-348D-EB3D4A5B1152}"/>
              </a:ext>
            </a:extLst>
          </p:cNvPr>
          <p:cNvSpPr txBox="1"/>
          <p:nvPr/>
        </p:nvSpPr>
        <p:spPr>
          <a:xfrm>
            <a:off x="6410328" y="6059522"/>
            <a:ext cx="5045035" cy="369332"/>
          </a:xfrm>
          <a:prstGeom prst="rect">
            <a:avLst/>
          </a:prstGeom>
          <a:noFill/>
        </p:spPr>
        <p:txBody>
          <a:bodyPr wrap="none" rtlCol="0">
            <a:spAutoFit/>
          </a:bodyPr>
          <a:lstStyle/>
          <a:p>
            <a:pPr algn="ctr"/>
            <a:r>
              <a:rPr lang="en-US"/>
              <a:t>Velocity profile produced using LES simulation data</a:t>
            </a:r>
          </a:p>
        </p:txBody>
      </p:sp>
      <p:pic>
        <p:nvPicPr>
          <p:cNvPr id="36" name="Picture 35" descr="Diagram&#10;&#10;Description automatically generated">
            <a:extLst>
              <a:ext uri="{FF2B5EF4-FFF2-40B4-BE49-F238E27FC236}">
                <a16:creationId xmlns:a16="http://schemas.microsoft.com/office/drawing/2014/main" id="{FA47746D-27F5-C32C-4467-1EB98C6B57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08117" y="2873113"/>
            <a:ext cx="4449455" cy="3264503"/>
          </a:xfrm>
          <a:prstGeom prst="rect">
            <a:avLst/>
          </a:prstGeom>
        </p:spPr>
      </p:pic>
      <p:grpSp>
        <p:nvGrpSpPr>
          <p:cNvPr id="22" name="Group 21">
            <a:extLst>
              <a:ext uri="{FF2B5EF4-FFF2-40B4-BE49-F238E27FC236}">
                <a16:creationId xmlns:a16="http://schemas.microsoft.com/office/drawing/2014/main" id="{24751539-6612-670D-7610-DA0B87EF4CA3}"/>
              </a:ext>
            </a:extLst>
          </p:cNvPr>
          <p:cNvGrpSpPr/>
          <p:nvPr/>
        </p:nvGrpSpPr>
        <p:grpSpPr>
          <a:xfrm>
            <a:off x="1428559" y="2958346"/>
            <a:ext cx="4191422" cy="3453105"/>
            <a:chOff x="1428559" y="3255123"/>
            <a:chExt cx="4191422" cy="3453105"/>
          </a:xfrm>
        </p:grpSpPr>
        <p:sp>
          <p:nvSpPr>
            <p:cNvPr id="5" name="Freeform: Shape 4">
              <a:extLst>
                <a:ext uri="{FF2B5EF4-FFF2-40B4-BE49-F238E27FC236}">
                  <a16:creationId xmlns:a16="http://schemas.microsoft.com/office/drawing/2014/main" id="{7FB65F5B-0D4A-DFE3-EFD6-46DF3BB7A9EA}"/>
                </a:ext>
              </a:extLst>
            </p:cNvPr>
            <p:cNvSpPr/>
            <p:nvPr/>
          </p:nvSpPr>
          <p:spPr>
            <a:xfrm>
              <a:off x="3140520" y="4086189"/>
              <a:ext cx="98041" cy="113102"/>
            </a:xfrm>
            <a:custGeom>
              <a:avLst/>
              <a:gdLst>
                <a:gd name="connsiteX0" fmla="*/ 105262 w 108014"/>
                <a:gd name="connsiteY0" fmla="*/ -42 h 260244"/>
                <a:gd name="connsiteX1" fmla="*/ 94746 w 108014"/>
                <a:gd name="connsiteY1" fmla="*/ 148494 h 260244"/>
                <a:gd name="connsiteX2" fmla="*/ 110 w 108014"/>
                <a:gd name="connsiteY2" fmla="*/ 260202 h 260244"/>
              </a:gdLst>
              <a:ahLst/>
              <a:cxnLst>
                <a:cxn ang="0">
                  <a:pos x="connsiteX0" y="connsiteY0"/>
                </a:cxn>
                <a:cxn ang="0">
                  <a:pos x="connsiteX1" y="connsiteY1"/>
                </a:cxn>
                <a:cxn ang="0">
                  <a:pos x="connsiteX2" y="connsiteY2"/>
                </a:cxn>
              </a:cxnLst>
              <a:rect l="l" t="t" r="r" b="b"/>
              <a:pathLst>
                <a:path w="108014" h="260244">
                  <a:moveTo>
                    <a:pt x="105262" y="-42"/>
                  </a:moveTo>
                  <a:cubicBezTo>
                    <a:pt x="108768" y="52554"/>
                    <a:pt x="112271" y="105114"/>
                    <a:pt x="94746" y="148494"/>
                  </a:cubicBezTo>
                  <a:cubicBezTo>
                    <a:pt x="77222" y="191874"/>
                    <a:pt x="38666" y="226038"/>
                    <a:pt x="110" y="260202"/>
                  </a:cubicBezTo>
                </a:path>
              </a:pathLst>
            </a:custGeom>
            <a:noFill/>
            <a:ln w="20341" cap="flat">
              <a:solidFill>
                <a:srgbClr val="000000"/>
              </a:solidFill>
              <a:prstDash val="sysDash"/>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cxnSp>
          <p:nvCxnSpPr>
            <p:cNvPr id="6" name="Straight Arrow Connector 5">
              <a:extLst>
                <a:ext uri="{FF2B5EF4-FFF2-40B4-BE49-F238E27FC236}">
                  <a16:creationId xmlns:a16="http://schemas.microsoft.com/office/drawing/2014/main" id="{A9CC923D-54D2-B450-4C83-EAE14D072612}"/>
                </a:ext>
              </a:extLst>
            </p:cNvPr>
            <p:cNvCxnSpPr>
              <a:cxnSpLocks/>
            </p:cNvCxnSpPr>
            <p:nvPr/>
          </p:nvCxnSpPr>
          <p:spPr>
            <a:xfrm>
              <a:off x="2450107" y="3924188"/>
              <a:ext cx="1372151" cy="246849"/>
            </a:xfrm>
            <a:prstGeom prst="straightConnector1">
              <a:avLst/>
            </a:prstGeom>
            <a:noFill/>
            <a:ln w="38100" cap="flat" cmpd="sng" algn="ctr">
              <a:solidFill>
                <a:srgbClr val="999999"/>
              </a:solidFill>
              <a:prstDash val="solid"/>
              <a:miter lim="800000"/>
              <a:tailEnd type="triangle"/>
            </a:ln>
            <a:effectLst/>
          </p:spPr>
        </p:cxnSp>
        <p:cxnSp>
          <p:nvCxnSpPr>
            <p:cNvPr id="7" name="Straight Arrow Connector 6">
              <a:extLst>
                <a:ext uri="{FF2B5EF4-FFF2-40B4-BE49-F238E27FC236}">
                  <a16:creationId xmlns:a16="http://schemas.microsoft.com/office/drawing/2014/main" id="{7DC23D34-F284-116C-3D15-8E49FA79D735}"/>
                </a:ext>
              </a:extLst>
            </p:cNvPr>
            <p:cNvCxnSpPr>
              <a:cxnSpLocks/>
            </p:cNvCxnSpPr>
            <p:nvPr/>
          </p:nvCxnSpPr>
          <p:spPr>
            <a:xfrm>
              <a:off x="2500640" y="3930028"/>
              <a:ext cx="500589" cy="95999"/>
            </a:xfrm>
            <a:prstGeom prst="straightConnector1">
              <a:avLst/>
            </a:prstGeom>
            <a:noFill/>
            <a:ln w="38100" cap="flat" cmpd="sng" algn="ctr">
              <a:solidFill>
                <a:srgbClr val="666666"/>
              </a:solidFill>
              <a:prstDash val="solid"/>
              <a:miter lim="800000"/>
              <a:tailEnd type="triangle"/>
            </a:ln>
            <a:effectLst/>
          </p:spPr>
        </p:cxnSp>
        <p:sp>
          <p:nvSpPr>
            <p:cNvPr id="8" name="Parallelogram 7">
              <a:extLst>
                <a:ext uri="{FF2B5EF4-FFF2-40B4-BE49-F238E27FC236}">
                  <a16:creationId xmlns:a16="http://schemas.microsoft.com/office/drawing/2014/main" id="{0E180576-A69A-5871-F552-BEAC058F7E72}"/>
                </a:ext>
              </a:extLst>
            </p:cNvPr>
            <p:cNvSpPr/>
            <p:nvPr/>
          </p:nvSpPr>
          <p:spPr>
            <a:xfrm>
              <a:off x="1894587" y="4653572"/>
              <a:ext cx="3725394" cy="1763197"/>
            </a:xfrm>
            <a:prstGeom prst="parallelogram">
              <a:avLst>
                <a:gd name="adj" fmla="val 67990"/>
              </a:avLst>
            </a:prstGeom>
            <a:solidFill>
              <a:srgbClr val="F2F2F2"/>
            </a:solidFill>
            <a:ln w="1905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cxnSp>
          <p:nvCxnSpPr>
            <p:cNvPr id="9" name="Straight Arrow Connector 8">
              <a:extLst>
                <a:ext uri="{FF2B5EF4-FFF2-40B4-BE49-F238E27FC236}">
                  <a16:creationId xmlns:a16="http://schemas.microsoft.com/office/drawing/2014/main" id="{C5BBDCBB-1732-AA10-1A19-CFD0882F334C}"/>
                </a:ext>
              </a:extLst>
            </p:cNvPr>
            <p:cNvCxnSpPr>
              <a:cxnSpLocks/>
            </p:cNvCxnSpPr>
            <p:nvPr/>
          </p:nvCxnSpPr>
          <p:spPr>
            <a:xfrm flipV="1">
              <a:off x="2483277" y="3653053"/>
              <a:ext cx="6937" cy="1893787"/>
            </a:xfrm>
            <a:prstGeom prst="straightConnector1">
              <a:avLst/>
            </a:prstGeom>
            <a:noFill/>
            <a:ln w="19050" cap="flat" cmpd="sng" algn="ctr">
              <a:solidFill>
                <a:sysClr val="windowText" lastClr="000000"/>
              </a:solidFill>
              <a:prstDash val="solid"/>
              <a:miter lim="800000"/>
              <a:tailEnd type="triangle"/>
            </a:ln>
            <a:effectLst/>
          </p:spPr>
        </p:cxnSp>
        <p:sp>
          <p:nvSpPr>
            <p:cNvPr id="11" name="Freeform: Shape 10">
              <a:extLst>
                <a:ext uri="{FF2B5EF4-FFF2-40B4-BE49-F238E27FC236}">
                  <a16:creationId xmlns:a16="http://schemas.microsoft.com/office/drawing/2014/main" id="{7CE8B3BC-03DF-4984-687D-CD1F9EB274BC}"/>
                </a:ext>
              </a:extLst>
            </p:cNvPr>
            <p:cNvSpPr/>
            <p:nvPr/>
          </p:nvSpPr>
          <p:spPr>
            <a:xfrm>
              <a:off x="2486696" y="3930557"/>
              <a:ext cx="959121" cy="1605515"/>
            </a:xfrm>
            <a:custGeom>
              <a:avLst/>
              <a:gdLst>
                <a:gd name="connsiteX0" fmla="*/ 90 w 1090703"/>
                <a:gd name="connsiteY0" fmla="*/ 15 h 1825777"/>
                <a:gd name="connsiteX1" fmla="*/ 1090794 w 1090703"/>
                <a:gd name="connsiteY1" fmla="*/ 440799 h 1825777"/>
                <a:gd name="connsiteX2" fmla="*/ 829567 w 1090703"/>
                <a:gd name="connsiteY2" fmla="*/ 1565223 h 1825777"/>
                <a:gd name="connsiteX3" fmla="*/ 4043 w 1090703"/>
                <a:gd name="connsiteY3" fmla="*/ 1825792 h 1825777"/>
                <a:gd name="connsiteX4" fmla="*/ 90 w 1090703"/>
                <a:gd name="connsiteY4" fmla="*/ 15 h 1825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703" h="1825777">
                  <a:moveTo>
                    <a:pt x="90" y="15"/>
                  </a:moveTo>
                  <a:cubicBezTo>
                    <a:pt x="90" y="15"/>
                    <a:pt x="1090794" y="440799"/>
                    <a:pt x="1090794" y="440799"/>
                  </a:cubicBezTo>
                  <a:cubicBezTo>
                    <a:pt x="1050740" y="887595"/>
                    <a:pt x="1010690" y="1334392"/>
                    <a:pt x="829567" y="1565223"/>
                  </a:cubicBezTo>
                  <a:cubicBezTo>
                    <a:pt x="648443" y="1796056"/>
                    <a:pt x="326243" y="1810924"/>
                    <a:pt x="4043" y="1825792"/>
                  </a:cubicBezTo>
                  <a:cubicBezTo>
                    <a:pt x="4043" y="1825792"/>
                    <a:pt x="90" y="15"/>
                    <a:pt x="90" y="15"/>
                  </a:cubicBezTo>
                  <a:close/>
                </a:path>
              </a:pathLst>
            </a:custGeom>
            <a:solidFill>
              <a:srgbClr val="CBCBFF"/>
            </a:solidFill>
            <a:ln w="22225" cap="flat">
              <a:solidFill>
                <a:srgbClr val="0000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D07D4D0-E4CF-0D59-A154-4047CCD77BDF}"/>
                    </a:ext>
                  </a:extLst>
                </p:cNvPr>
                <p:cNvSpPr txBox="1"/>
                <p:nvPr/>
              </p:nvSpPr>
              <p:spPr>
                <a:xfrm>
                  <a:off x="4353101" y="5194155"/>
                  <a:ext cx="338364" cy="3518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0" cap="none" spc="0" normalizeH="0" baseline="0" noProof="0" smtClean="0">
                            <a:ln/>
                            <a:solidFill>
                              <a:srgbClr val="000000"/>
                            </a:solidFill>
                            <a:effectLst/>
                            <a:uLnTx/>
                            <a:uFillTx/>
                            <a:latin typeface="Cambria Math" panose="02040503050406030204" pitchFamily="18" charset="0"/>
                            <a:ea typeface="Cambria Math"/>
                            <a:sym typeface="Cambria Math"/>
                            <a:rtl val="0"/>
                          </a:rPr>
                          <m:t>𝑥</m:t>
                        </m:r>
                      </m:oMath>
                    </m:oMathPara>
                  </a14:m>
                  <a:endParaRPr kumimoji="0" lang="en-US" sz="2000" b="0" i="0" u="none" strike="noStrike" kern="0" cap="none" spc="0" normalizeH="0" baseline="0" noProof="0">
                    <a:ln/>
                    <a:solidFill>
                      <a:srgbClr val="000000"/>
                    </a:solidFill>
                    <a:effectLst/>
                    <a:uLnTx/>
                    <a:uFillTx/>
                    <a:latin typeface="Cambria Math"/>
                    <a:ea typeface="Cambria Math"/>
                    <a:sym typeface="Cambria Math"/>
                    <a:rtl val="0"/>
                  </a:endParaRPr>
                </a:p>
              </p:txBody>
            </p:sp>
          </mc:Choice>
          <mc:Fallback xmlns="">
            <p:sp>
              <p:nvSpPr>
                <p:cNvPr id="12" name="TextBox 11">
                  <a:extLst>
                    <a:ext uri="{FF2B5EF4-FFF2-40B4-BE49-F238E27FC236}">
                      <a16:creationId xmlns:a16="http://schemas.microsoft.com/office/drawing/2014/main" id="{ED07D4D0-E4CF-0D59-A154-4047CCD77BDF}"/>
                    </a:ext>
                  </a:extLst>
                </p:cNvPr>
                <p:cNvSpPr txBox="1">
                  <a:spLocks noRot="1" noChangeAspect="1" noMove="1" noResize="1" noEditPoints="1" noAdjustHandles="1" noChangeArrowheads="1" noChangeShapeType="1" noTextEdit="1"/>
                </p:cNvSpPr>
                <p:nvPr/>
              </p:nvSpPr>
              <p:spPr>
                <a:xfrm>
                  <a:off x="4353101" y="5194155"/>
                  <a:ext cx="338364" cy="351841"/>
                </a:xfrm>
                <a:prstGeom prst="rect">
                  <a:avLst/>
                </a:prstGeom>
                <a:blipFill>
                  <a:blip r:embed="rId11"/>
                  <a:stretch>
                    <a:fillRect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33D709F-300E-703E-E4AB-F8CF33861843}"/>
                    </a:ext>
                  </a:extLst>
                </p:cNvPr>
                <p:cNvSpPr txBox="1"/>
                <p:nvPr/>
              </p:nvSpPr>
              <p:spPr>
                <a:xfrm>
                  <a:off x="1428559" y="6356387"/>
                  <a:ext cx="324099" cy="3518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0" cap="none" spc="0" normalizeH="0" baseline="0" noProof="0" smtClean="0">
                            <a:ln/>
                            <a:solidFill>
                              <a:srgbClr val="000000"/>
                            </a:solidFill>
                            <a:effectLst/>
                            <a:uLnTx/>
                            <a:uFillTx/>
                            <a:latin typeface="Cambria Math" panose="02040503050406030204" pitchFamily="18" charset="0"/>
                            <a:ea typeface="Cambria Math"/>
                            <a:sym typeface="Cambria Math"/>
                            <a:rtl val="0"/>
                          </a:rPr>
                          <m:t>𝑧</m:t>
                        </m:r>
                      </m:oMath>
                    </m:oMathPara>
                  </a14:m>
                  <a:endParaRPr kumimoji="0" lang="en-US" sz="2000" b="0" i="0" u="none" strike="noStrike" kern="0" cap="none" spc="0" normalizeH="0" baseline="0" noProof="0">
                    <a:ln/>
                    <a:solidFill>
                      <a:srgbClr val="000000"/>
                    </a:solidFill>
                    <a:effectLst/>
                    <a:uLnTx/>
                    <a:uFillTx/>
                    <a:latin typeface="Cambria Math"/>
                    <a:ea typeface="Cambria Math"/>
                    <a:sym typeface="Cambria Math"/>
                    <a:rtl val="0"/>
                  </a:endParaRPr>
                </a:p>
              </p:txBody>
            </p:sp>
          </mc:Choice>
          <mc:Fallback xmlns="">
            <p:sp>
              <p:nvSpPr>
                <p:cNvPr id="13" name="TextBox 12">
                  <a:extLst>
                    <a:ext uri="{FF2B5EF4-FFF2-40B4-BE49-F238E27FC236}">
                      <a16:creationId xmlns:a16="http://schemas.microsoft.com/office/drawing/2014/main" id="{E33D709F-300E-703E-E4AB-F8CF33861843}"/>
                    </a:ext>
                  </a:extLst>
                </p:cNvPr>
                <p:cNvSpPr txBox="1">
                  <a:spLocks noRot="1" noChangeAspect="1" noMove="1" noResize="1" noEditPoints="1" noAdjustHandles="1" noChangeArrowheads="1" noChangeShapeType="1" noTextEdit="1"/>
                </p:cNvSpPr>
                <p:nvPr/>
              </p:nvSpPr>
              <p:spPr>
                <a:xfrm>
                  <a:off x="1428559" y="6356387"/>
                  <a:ext cx="324099" cy="351841"/>
                </a:xfrm>
                <a:prstGeom prst="rect">
                  <a:avLst/>
                </a:prstGeom>
                <a:blipFill>
                  <a:blip r:embed="rId12"/>
                  <a:stretch>
                    <a:fillRect b="-35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DF2EC6F-9244-3401-15CB-8BEC8CA07A1C}"/>
                    </a:ext>
                  </a:extLst>
                </p:cNvPr>
                <p:cNvSpPr txBox="1"/>
                <p:nvPr/>
              </p:nvSpPr>
              <p:spPr>
                <a:xfrm>
                  <a:off x="2308739" y="3255123"/>
                  <a:ext cx="342425" cy="3518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0" cap="none" spc="0" normalizeH="0" baseline="0" noProof="0" smtClean="0">
                            <a:ln/>
                            <a:solidFill>
                              <a:srgbClr val="000000"/>
                            </a:solidFill>
                            <a:effectLst/>
                            <a:uLnTx/>
                            <a:uFillTx/>
                            <a:latin typeface="Cambria Math" panose="02040503050406030204" pitchFamily="18" charset="0"/>
                            <a:ea typeface="Cambria Math"/>
                            <a:sym typeface="Cambria Math"/>
                            <a:rtl val="0"/>
                          </a:rPr>
                          <m:t>𝑦</m:t>
                        </m:r>
                      </m:oMath>
                    </m:oMathPara>
                  </a14:m>
                  <a:endParaRPr kumimoji="0" lang="en-US" sz="2000" b="0" i="0" u="none" strike="noStrike" kern="0" cap="none" spc="0" normalizeH="0" baseline="0" noProof="0">
                    <a:ln/>
                    <a:solidFill>
                      <a:srgbClr val="000000"/>
                    </a:solidFill>
                    <a:effectLst/>
                    <a:uLnTx/>
                    <a:uFillTx/>
                    <a:latin typeface="Cambria Math"/>
                    <a:ea typeface="Cambria Math"/>
                    <a:sym typeface="Cambria Math"/>
                    <a:rtl val="0"/>
                  </a:endParaRPr>
                </a:p>
              </p:txBody>
            </p:sp>
          </mc:Choice>
          <mc:Fallback xmlns="">
            <p:sp>
              <p:nvSpPr>
                <p:cNvPr id="14" name="TextBox 13">
                  <a:extLst>
                    <a:ext uri="{FF2B5EF4-FFF2-40B4-BE49-F238E27FC236}">
                      <a16:creationId xmlns:a16="http://schemas.microsoft.com/office/drawing/2014/main" id="{BDF2EC6F-9244-3401-15CB-8BEC8CA07A1C}"/>
                    </a:ext>
                  </a:extLst>
                </p:cNvPr>
                <p:cNvSpPr txBox="1">
                  <a:spLocks noRot="1" noChangeAspect="1" noMove="1" noResize="1" noEditPoints="1" noAdjustHandles="1" noChangeArrowheads="1" noChangeShapeType="1" noTextEdit="1"/>
                </p:cNvSpPr>
                <p:nvPr/>
              </p:nvSpPr>
              <p:spPr>
                <a:xfrm>
                  <a:off x="2308739" y="3255123"/>
                  <a:ext cx="342425" cy="351841"/>
                </a:xfrm>
                <a:prstGeom prst="rect">
                  <a:avLst/>
                </a:prstGeom>
                <a:blipFill>
                  <a:blip r:embed="rId13"/>
                  <a:stretch>
                    <a:fillRect b="-24138"/>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4EE5CC4B-30D0-875E-795E-60E9F735FF9E}"/>
                </a:ext>
              </a:extLst>
            </p:cNvPr>
            <p:cNvCxnSpPr>
              <a:cxnSpLocks/>
            </p:cNvCxnSpPr>
            <p:nvPr/>
          </p:nvCxnSpPr>
          <p:spPr>
            <a:xfrm flipH="1">
              <a:off x="1753201" y="5537122"/>
              <a:ext cx="741159" cy="1089651"/>
            </a:xfrm>
            <a:prstGeom prst="straightConnector1">
              <a:avLst/>
            </a:prstGeom>
            <a:noFill/>
            <a:ln w="1905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A6A0DDF-A4EB-B30C-0874-4F3CDEA179F7}"/>
                    </a:ext>
                  </a:extLst>
                </p:cNvPr>
                <p:cNvSpPr txBox="1"/>
                <p:nvPr/>
              </p:nvSpPr>
              <p:spPr>
                <a:xfrm>
                  <a:off x="2450107" y="5776536"/>
                  <a:ext cx="1713868" cy="324776"/>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acc>
                              <m:accPr>
                                <m:chr m:val="̅"/>
                                <m:ctrlP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ctrlPr>
                              </m:accPr>
                              <m:e>
                                <m:r>
                                  <a:rPr kumimoji="0" lang="en-US" sz="1800" b="1" i="1" u="none" strike="noStrike" kern="0" cap="none" spc="0" normalizeH="0" baseline="0" noProof="0" smtClean="0">
                                    <a:ln>
                                      <a:noFill/>
                                    </a:ln>
                                    <a:solidFill>
                                      <a:srgbClr val="0000FF"/>
                                    </a:solidFill>
                                    <a:effectLst/>
                                    <a:uLnTx/>
                                    <a:uFillTx/>
                                    <a:latin typeface="Cambria Math" panose="02040503050406030204" pitchFamily="18" charset="0"/>
                                  </a:rPr>
                                  <m:t>𝝉</m:t>
                                </m:r>
                              </m:e>
                            </m:acc>
                          </m:e>
                          <m:sub>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𝑤</m:t>
                            </m:r>
                          </m:sub>
                        </m:sSub>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m:t>
                        </m:r>
                        <m:sSub>
                          <m:sSubPr>
                            <m:ctrlP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𝑢</m:t>
                            </m:r>
                          </m:e>
                          <m:sub>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𝜏</m:t>
                            </m:r>
                          </m:sub>
                        </m:sSub>
                        <m:sSub>
                          <m:sSubPr>
                            <m:ctrlP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r>
                              <a:rPr kumimoji="0" lang="en-US" sz="1800" b="1" i="1" u="none" strike="noStrike" kern="0" cap="none" spc="0" normalizeH="0" baseline="0" noProof="0" smtClean="0">
                                <a:ln>
                                  <a:noFill/>
                                </a:ln>
                                <a:solidFill>
                                  <a:srgbClr val="0000FF"/>
                                </a:solidFill>
                                <a:effectLst/>
                                <a:uLnTx/>
                                <a:uFillTx/>
                                <a:latin typeface="Cambria Math" panose="02040503050406030204" pitchFamily="18" charset="0"/>
                              </a:rPr>
                              <m:t>𝒖</m:t>
                            </m:r>
                          </m:e>
                          <m:sub>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𝜏</m:t>
                            </m:r>
                          </m:sub>
                        </m:sSub>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m:t>
                        </m:r>
                        <m:sSubSup>
                          <m:sSubSupPr>
                            <m:ctrlP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ctrlPr>
                          </m:sSubSupPr>
                          <m:e>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𝑢</m:t>
                            </m:r>
                          </m:e>
                          <m:sub>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𝜏</m:t>
                            </m:r>
                          </m:sub>
                          <m:sup>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2</m:t>
                            </m:r>
                          </m:sup>
                        </m:sSubSup>
                        <m:r>
                          <a:rPr kumimoji="0" lang="en-US" sz="1800" b="1" i="1" u="none" strike="noStrike" kern="0" cap="none" spc="0" normalizeH="0" baseline="0" noProof="0" smtClean="0">
                            <a:ln>
                              <a:noFill/>
                            </a:ln>
                            <a:solidFill>
                              <a:srgbClr val="0000FF"/>
                            </a:solidFill>
                            <a:effectLst/>
                            <a:uLnTx/>
                            <a:uFillTx/>
                            <a:latin typeface="Cambria Math" panose="02040503050406030204" pitchFamily="18" charset="0"/>
                          </a:rPr>
                          <m:t>𝒔</m:t>
                        </m:r>
                      </m:oMath>
                    </m:oMathPara>
                  </a14:m>
                  <a:endParaRPr kumimoji="0" lang="en-US" sz="1800" b="1" i="1" u="none" strike="noStrike" kern="0" cap="none" spc="0" normalizeH="0" baseline="0" noProof="0">
                    <a:ln>
                      <a:noFill/>
                    </a:ln>
                    <a:solidFill>
                      <a:srgbClr val="0000FF"/>
                    </a:solidFill>
                    <a:effectLst/>
                    <a:uLnTx/>
                    <a:uFillTx/>
                  </a:endParaRPr>
                </a:p>
              </p:txBody>
            </p:sp>
          </mc:Choice>
          <mc:Fallback xmlns="">
            <p:sp>
              <p:nvSpPr>
                <p:cNvPr id="16" name="TextBox 15">
                  <a:extLst>
                    <a:ext uri="{FF2B5EF4-FFF2-40B4-BE49-F238E27FC236}">
                      <a16:creationId xmlns:a16="http://schemas.microsoft.com/office/drawing/2014/main" id="{4A6A0DDF-A4EB-B30C-0874-4F3CDEA179F7}"/>
                    </a:ext>
                  </a:extLst>
                </p:cNvPr>
                <p:cNvSpPr txBox="1">
                  <a:spLocks noRot="1" noChangeAspect="1" noMove="1" noResize="1" noEditPoints="1" noAdjustHandles="1" noChangeArrowheads="1" noChangeShapeType="1" noTextEdit="1"/>
                </p:cNvSpPr>
                <p:nvPr/>
              </p:nvSpPr>
              <p:spPr>
                <a:xfrm>
                  <a:off x="2450107" y="5776536"/>
                  <a:ext cx="1713868" cy="324776"/>
                </a:xfrm>
                <a:prstGeom prst="rect">
                  <a:avLst/>
                </a:prstGeom>
                <a:blipFill>
                  <a:blip r:embed="rId14"/>
                  <a:stretch>
                    <a:fillRect r="-8185" b="-11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7349F8B-5B76-2645-C526-70809A803648}"/>
                    </a:ext>
                  </a:extLst>
                </p:cNvPr>
                <p:cNvSpPr txBox="1"/>
                <p:nvPr/>
              </p:nvSpPr>
              <p:spPr>
                <a:xfrm>
                  <a:off x="2693021" y="3598164"/>
                  <a:ext cx="418881" cy="324776"/>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srgbClr val="666666"/>
                                </a:solidFill>
                                <a:effectLst/>
                                <a:uLnTx/>
                                <a:uFillTx/>
                                <a:latin typeface="Cambria Math" panose="02040503050406030204" pitchFamily="18" charset="0"/>
                              </a:rPr>
                            </m:ctrlPr>
                          </m:sSubPr>
                          <m:e>
                            <m:acc>
                              <m:accPr>
                                <m:chr m:val="̅"/>
                                <m:ctrlPr>
                                  <a:rPr kumimoji="0" lang="en-US" sz="1800" b="1" i="1" u="none" strike="noStrike" kern="0" cap="none" spc="0" normalizeH="0" baseline="0" noProof="0" smtClean="0">
                                    <a:ln>
                                      <a:noFill/>
                                    </a:ln>
                                    <a:solidFill>
                                      <a:srgbClr val="666666"/>
                                    </a:solidFill>
                                    <a:effectLst/>
                                    <a:uLnTx/>
                                    <a:uFillTx/>
                                    <a:latin typeface="Cambria Math" panose="02040503050406030204" pitchFamily="18" charset="0"/>
                                  </a:rPr>
                                </m:ctrlPr>
                              </m:accPr>
                              <m:e>
                                <m:r>
                                  <a:rPr kumimoji="0" lang="en-US" sz="1800" b="1" i="1" u="none" strike="noStrike" kern="0" cap="none" spc="0" normalizeH="0" baseline="0" noProof="0" smtClean="0">
                                    <a:ln>
                                      <a:noFill/>
                                    </a:ln>
                                    <a:solidFill>
                                      <a:srgbClr val="666666"/>
                                    </a:solidFill>
                                    <a:effectLst/>
                                    <a:uLnTx/>
                                    <a:uFillTx/>
                                    <a:latin typeface="Cambria Math" panose="02040503050406030204" pitchFamily="18" charset="0"/>
                                  </a:rPr>
                                  <m:t>𝝉</m:t>
                                </m:r>
                              </m:e>
                            </m:acc>
                          </m:e>
                          <m:sub>
                            <m:r>
                              <m:rPr>
                                <m:sty m:val="p"/>
                              </m:rPr>
                              <a:rPr kumimoji="0" lang="en-US" sz="1800" b="0" i="0" u="none" strike="noStrike" kern="0" cap="none" spc="0" normalizeH="0" baseline="0" noProof="0" err="1" smtClean="0">
                                <a:ln>
                                  <a:noFill/>
                                </a:ln>
                                <a:solidFill>
                                  <a:srgbClr val="666666"/>
                                </a:solidFill>
                                <a:effectLst/>
                                <a:uLnTx/>
                                <a:uFillTx/>
                                <a:latin typeface="Cambria Math" panose="02040503050406030204" pitchFamily="18" charset="0"/>
                              </a:rPr>
                              <m:t>Δ</m:t>
                            </m:r>
                          </m:sub>
                        </m:sSub>
                      </m:oMath>
                    </m:oMathPara>
                  </a14:m>
                  <a:endParaRPr kumimoji="0" lang="en-US" sz="1800" b="0" i="0" u="none" strike="noStrike" kern="0" cap="none" spc="0" normalizeH="0" baseline="0" noProof="0">
                    <a:ln>
                      <a:noFill/>
                    </a:ln>
                    <a:solidFill>
                      <a:srgbClr val="ED7D31"/>
                    </a:solidFill>
                    <a:effectLst/>
                    <a:uLnTx/>
                    <a:uFillTx/>
                  </a:endParaRPr>
                </a:p>
              </p:txBody>
            </p:sp>
          </mc:Choice>
          <mc:Fallback xmlns="">
            <p:sp>
              <p:nvSpPr>
                <p:cNvPr id="17" name="TextBox 16">
                  <a:extLst>
                    <a:ext uri="{FF2B5EF4-FFF2-40B4-BE49-F238E27FC236}">
                      <a16:creationId xmlns:a16="http://schemas.microsoft.com/office/drawing/2014/main" id="{D7349F8B-5B76-2645-C526-70809A803648}"/>
                    </a:ext>
                  </a:extLst>
                </p:cNvPr>
                <p:cNvSpPr txBox="1">
                  <a:spLocks noRot="1" noChangeAspect="1" noMove="1" noResize="1" noEditPoints="1" noAdjustHandles="1" noChangeArrowheads="1" noChangeShapeType="1" noTextEdit="1"/>
                </p:cNvSpPr>
                <p:nvPr/>
              </p:nvSpPr>
              <p:spPr>
                <a:xfrm>
                  <a:off x="2693021" y="3598164"/>
                  <a:ext cx="418881" cy="324776"/>
                </a:xfrm>
                <a:prstGeom prst="rect">
                  <a:avLst/>
                </a:prstGeom>
                <a:blipFill>
                  <a:blip r:embed="rId15"/>
                  <a:stretch>
                    <a:fillRect b="-148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F0D079D-0F4E-3CF7-7C76-7483870E29AA}"/>
                    </a:ext>
                  </a:extLst>
                </p:cNvPr>
                <p:cNvSpPr txBox="1"/>
                <p:nvPr/>
              </p:nvSpPr>
              <p:spPr>
                <a:xfrm>
                  <a:off x="3507901" y="3715305"/>
                  <a:ext cx="1840440" cy="369332"/>
                </a:xfrm>
                <a:prstGeom prst="rect">
                  <a:avLst/>
                </a:prstGeom>
                <a:noFill/>
              </p:spPr>
              <p:txBody>
                <a:bodyPr wrap="none" rtlCol="0">
                  <a:spAutoFit/>
                </a:bodyPr>
                <a:lstStyle/>
                <a:p>
                  <a:pPr lvl="0" defTabSz="457200">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srgbClr val="999999"/>
                                </a:solidFill>
                                <a:effectLst/>
                                <a:uLnTx/>
                                <a:uFillTx/>
                                <a:latin typeface="Cambria Math" panose="02040503050406030204" pitchFamily="18" charset="0"/>
                              </a:rPr>
                            </m:ctrlPr>
                          </m:sSubPr>
                          <m:e>
                            <m:bar>
                              <m:barPr>
                                <m:pos m:val="top"/>
                                <m:ctrlPr>
                                  <a:rPr kumimoji="0" lang="en-US" sz="1800" b="1" i="1" u="none" strike="noStrike" kern="0" cap="none" spc="0" normalizeH="0" baseline="0" noProof="0" smtClean="0">
                                    <a:ln>
                                      <a:noFill/>
                                    </a:ln>
                                    <a:solidFill>
                                      <a:srgbClr val="999999"/>
                                    </a:solidFill>
                                    <a:effectLst/>
                                    <a:uLnTx/>
                                    <a:uFillTx/>
                                    <a:latin typeface="Cambria Math" panose="02040503050406030204" pitchFamily="18" charset="0"/>
                                  </a:rPr>
                                </m:ctrlPr>
                              </m:barPr>
                              <m:e>
                                <m:r>
                                  <a:rPr kumimoji="0" lang="en-US" sz="1800" b="1" i="1" u="none" strike="noStrike" kern="0" cap="none" spc="0" normalizeH="0" baseline="0" noProof="0" smtClean="0">
                                    <a:ln>
                                      <a:noFill/>
                                    </a:ln>
                                    <a:solidFill>
                                      <a:srgbClr val="999999"/>
                                    </a:solidFill>
                                    <a:effectLst/>
                                    <a:uLnTx/>
                                    <a:uFillTx/>
                                    <a:latin typeface="Cambria Math" panose="02040503050406030204" pitchFamily="18" charset="0"/>
                                  </a:rPr>
                                  <m:t>𝒖</m:t>
                                </m:r>
                              </m:e>
                            </m:bar>
                          </m:e>
                          <m:sub>
                            <m:r>
                              <m:rPr>
                                <m:sty m:val="p"/>
                              </m:rPr>
                              <a:rPr kumimoji="0" lang="en-US" sz="1800" b="0" i="0" u="none" strike="noStrike" kern="0" cap="none" spc="0" normalizeH="0" baseline="0" noProof="0" smtClean="0">
                                <a:ln>
                                  <a:noFill/>
                                </a:ln>
                                <a:solidFill>
                                  <a:srgbClr val="999999"/>
                                </a:solidFill>
                                <a:effectLst/>
                                <a:uLnTx/>
                                <a:uFillTx/>
                                <a:latin typeface="Cambria Math" panose="02040503050406030204" pitchFamily="18" charset="0"/>
                              </a:rPr>
                              <m:t>Δ</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𝑼</m:t>
                            </m:r>
                          </m:e>
                          <m:sub>
                            <m:r>
                              <a:rPr lang="en-US" i="1">
                                <a:latin typeface="Cambria Math" panose="02040503050406030204" pitchFamily="18" charset="0"/>
                              </a:rPr>
                              <m:t>𝐿𝐸𝑆</m:t>
                            </m:r>
                          </m:sub>
                        </m:sSub>
                        <m:r>
                          <a:rPr lang="en-US" i="1">
                            <a:latin typeface="Cambria Math" panose="02040503050406030204" pitchFamily="18" charset="0"/>
                          </a:rPr>
                          <m:t>−</m:t>
                        </m:r>
                        <m:sSubSup>
                          <m:sSubSupPr>
                            <m:ctrlPr>
                              <a:rPr lang="en-US" i="1">
                                <a:solidFill>
                                  <a:srgbClr val="FF0A0A"/>
                                </a:solidFill>
                                <a:latin typeface="Cambria Math" panose="02040503050406030204" pitchFamily="18" charset="0"/>
                              </a:rPr>
                            </m:ctrlPr>
                          </m:sSubSupPr>
                          <m:e>
                            <m:r>
                              <a:rPr lang="en-US" b="1" i="1">
                                <a:solidFill>
                                  <a:srgbClr val="FF0A0A"/>
                                </a:solidFill>
                                <a:latin typeface="Cambria Math" panose="02040503050406030204" pitchFamily="18" charset="0"/>
                              </a:rPr>
                              <m:t>𝒖</m:t>
                            </m:r>
                          </m:e>
                          <m:sub>
                            <m:r>
                              <m:rPr>
                                <m:sty m:val="p"/>
                              </m:rPr>
                              <a:rPr lang="en-US">
                                <a:solidFill>
                                  <a:srgbClr val="FF0A0A"/>
                                </a:solidFill>
                                <a:latin typeface="Cambria Math" panose="02040503050406030204" pitchFamily="18" charset="0"/>
                              </a:rPr>
                              <m:t>Δ</m:t>
                            </m:r>
                          </m:sub>
                          <m:sup>
                            <m:r>
                              <a:rPr lang="en-US" i="1">
                                <a:solidFill>
                                  <a:srgbClr val="FF0A0A"/>
                                </a:solidFill>
                                <a:latin typeface="Cambria Math" panose="02040503050406030204" pitchFamily="18" charset="0"/>
                              </a:rPr>
                              <m:t>′′</m:t>
                            </m:r>
                          </m:sup>
                        </m:sSubSup>
                      </m:oMath>
                    </m:oMathPara>
                  </a14:m>
                  <a:endParaRPr kumimoji="0" lang="en-US" sz="1800" b="0" i="0" u="none" strike="noStrike" kern="0" cap="none" spc="0" normalizeH="0" baseline="0" noProof="0">
                    <a:ln>
                      <a:noFill/>
                    </a:ln>
                    <a:solidFill>
                      <a:srgbClr val="999999"/>
                    </a:solidFill>
                    <a:effectLst/>
                    <a:uLnTx/>
                    <a:uFillTx/>
                  </a:endParaRPr>
                </a:p>
              </p:txBody>
            </p:sp>
          </mc:Choice>
          <mc:Fallback xmlns="">
            <p:sp>
              <p:nvSpPr>
                <p:cNvPr id="18" name="TextBox 17">
                  <a:extLst>
                    <a:ext uri="{FF2B5EF4-FFF2-40B4-BE49-F238E27FC236}">
                      <a16:creationId xmlns:a16="http://schemas.microsoft.com/office/drawing/2014/main" id="{1F0D079D-0F4E-3CF7-7C76-7483870E29AA}"/>
                    </a:ext>
                  </a:extLst>
                </p:cNvPr>
                <p:cNvSpPr txBox="1">
                  <a:spLocks noRot="1" noChangeAspect="1" noMove="1" noResize="1" noEditPoints="1" noAdjustHandles="1" noChangeArrowheads="1" noChangeShapeType="1" noTextEdit="1"/>
                </p:cNvSpPr>
                <p:nvPr/>
              </p:nvSpPr>
              <p:spPr>
                <a:xfrm>
                  <a:off x="3507901" y="3715305"/>
                  <a:ext cx="1840440" cy="369332"/>
                </a:xfrm>
                <a:prstGeom prst="rect">
                  <a:avLst/>
                </a:prstGeom>
                <a:blipFill>
                  <a:blip r:embed="rId16"/>
                  <a:stretch>
                    <a:fillRect b="-4918"/>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99CE1726-619C-7E84-B580-1A6EE6748E9C}"/>
                </a:ext>
              </a:extLst>
            </p:cNvPr>
            <p:cNvCxnSpPr>
              <a:cxnSpLocks/>
            </p:cNvCxnSpPr>
            <p:nvPr/>
          </p:nvCxnSpPr>
          <p:spPr>
            <a:xfrm>
              <a:off x="2481214" y="5546840"/>
              <a:ext cx="1871887" cy="0"/>
            </a:xfrm>
            <a:prstGeom prst="straightConnector1">
              <a:avLst/>
            </a:prstGeom>
            <a:noFill/>
            <a:ln w="1905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3340D75-B866-A61F-EBBE-B7688D70070A}"/>
                    </a:ext>
                  </a:extLst>
                </p:cNvPr>
                <p:cNvSpPr txBox="1"/>
                <p:nvPr/>
              </p:nvSpPr>
              <p:spPr>
                <a:xfrm>
                  <a:off x="3359409" y="4802142"/>
                  <a:ext cx="1844117" cy="324776"/>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ctrlPr>
                          </m:sSubPr>
                          <m:e>
                            <m:acc>
                              <m:accPr>
                                <m:chr m:val="̅"/>
                                <m:ctrlPr>
                                  <a:rPr kumimoji="0" lang="en-US" sz="1800" b="1" i="1" u="none" strike="noStrike" kern="0" cap="none" spc="0" normalizeH="0" baseline="0" noProof="0" smtClean="0">
                                    <a:ln>
                                      <a:noFill/>
                                    </a:ln>
                                    <a:solidFill>
                                      <a:srgbClr val="1A1AFF"/>
                                    </a:solidFill>
                                    <a:effectLst/>
                                    <a:uLnTx/>
                                    <a:uFillTx/>
                                    <a:latin typeface="Cambria Math" panose="02040503050406030204" pitchFamily="18" charset="0"/>
                                  </a:rPr>
                                </m:ctrlPr>
                              </m:accPr>
                              <m:e>
                                <m:r>
                                  <a:rPr kumimoji="0" lang="en-US" sz="1800" b="1" i="1" u="none" strike="noStrike" kern="0" cap="none" spc="0" normalizeH="0" baseline="0" noProof="0" smtClean="0">
                                    <a:ln>
                                      <a:noFill/>
                                    </a:ln>
                                    <a:solidFill>
                                      <a:srgbClr val="1A1AFF"/>
                                    </a:solidFill>
                                    <a:effectLst/>
                                    <a:uLnTx/>
                                    <a:uFillTx/>
                                    <a:latin typeface="Cambria Math" panose="02040503050406030204" pitchFamily="18" charset="0"/>
                                  </a:rPr>
                                  <m:t>𝒖</m:t>
                                </m:r>
                              </m:e>
                            </m:acc>
                          </m:e>
                          <m:sub>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𝑠</m:t>
                            </m:r>
                          </m:sub>
                        </m:sSub>
                        <m:d>
                          <m:dPr>
                            <m:ctrlP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ctrlPr>
                          </m:dPr>
                          <m:e>
                            <m:sSup>
                              <m:sSupPr>
                                <m:ctrlP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ctrlPr>
                              </m:sSupPr>
                              <m:e>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𝑦</m:t>
                                </m:r>
                              </m:e>
                              <m:sup>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m:t>
                                </m:r>
                              </m:sup>
                            </m:sSup>
                          </m:e>
                        </m:d>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m:t>
                        </m:r>
                        <m:sSub>
                          <m:sSubPr>
                            <m:ctrlP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ctrlPr>
                          </m:sSubPr>
                          <m:e>
                            <m:r>
                              <a:rPr kumimoji="0" lang="en-US" sz="1800" b="1" i="1" u="none" strike="noStrike" kern="0" cap="none" spc="0" normalizeH="0" baseline="0" noProof="0" smtClean="0">
                                <a:ln>
                                  <a:noFill/>
                                </a:ln>
                                <a:solidFill>
                                  <a:srgbClr val="1A1AFF"/>
                                </a:solidFill>
                                <a:effectLst/>
                                <a:uLnTx/>
                                <a:uFillTx/>
                                <a:latin typeface="Cambria Math" panose="02040503050406030204" pitchFamily="18" charset="0"/>
                              </a:rPr>
                              <m:t>𝒖</m:t>
                            </m:r>
                          </m:e>
                          <m:sub>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𝜏</m:t>
                            </m:r>
                          </m:sub>
                        </m:sSub>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𝑓</m:t>
                        </m:r>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m:t>
                        </m:r>
                        <m:sSup>
                          <m:sSupPr>
                            <m:ctrlP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ctrlPr>
                          </m:sSupPr>
                          <m:e>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𝑦</m:t>
                            </m:r>
                          </m:e>
                          <m:sup>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m:t>
                            </m:r>
                          </m:sup>
                        </m:sSup>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m:t>
                        </m:r>
                      </m:oMath>
                    </m:oMathPara>
                  </a14:m>
                  <a:endParaRPr kumimoji="0" lang="en-US" sz="1800" b="0" i="1" u="none" strike="noStrike" kern="0" cap="none" spc="0" normalizeH="0" baseline="0" noProof="0">
                    <a:ln>
                      <a:noFill/>
                    </a:ln>
                    <a:solidFill>
                      <a:srgbClr val="1A1AFF"/>
                    </a:solidFill>
                    <a:effectLst/>
                    <a:uLnTx/>
                    <a:uFillTx/>
                  </a:endParaRPr>
                </a:p>
              </p:txBody>
            </p:sp>
          </mc:Choice>
          <mc:Fallback xmlns="">
            <p:sp>
              <p:nvSpPr>
                <p:cNvPr id="20" name="TextBox 19">
                  <a:extLst>
                    <a:ext uri="{FF2B5EF4-FFF2-40B4-BE49-F238E27FC236}">
                      <a16:creationId xmlns:a16="http://schemas.microsoft.com/office/drawing/2014/main" id="{03340D75-B866-A61F-EBBE-B7688D70070A}"/>
                    </a:ext>
                  </a:extLst>
                </p:cNvPr>
                <p:cNvSpPr txBox="1">
                  <a:spLocks noRot="1" noChangeAspect="1" noMove="1" noResize="1" noEditPoints="1" noAdjustHandles="1" noChangeArrowheads="1" noChangeShapeType="1" noTextEdit="1"/>
                </p:cNvSpPr>
                <p:nvPr/>
              </p:nvSpPr>
              <p:spPr>
                <a:xfrm>
                  <a:off x="3359409" y="4802142"/>
                  <a:ext cx="1844117" cy="324776"/>
                </a:xfrm>
                <a:prstGeom prst="rect">
                  <a:avLst/>
                </a:prstGeom>
                <a:blipFill>
                  <a:blip r:embed="rId17"/>
                  <a:stretch>
                    <a:fillRect r="-10561" b="-30189"/>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4939CE4C-852C-C2DB-CABE-618D5791EDEF}"/>
                </a:ext>
              </a:extLst>
            </p:cNvPr>
            <p:cNvCxnSpPr>
              <a:cxnSpLocks noChangeAspect="1"/>
            </p:cNvCxnSpPr>
            <p:nvPr/>
          </p:nvCxnSpPr>
          <p:spPr>
            <a:xfrm>
              <a:off x="2488008" y="3931019"/>
              <a:ext cx="953150" cy="383093"/>
            </a:xfrm>
            <a:prstGeom prst="straightConnector1">
              <a:avLst/>
            </a:prstGeom>
            <a:noFill/>
            <a:ln w="38100" cap="flat" cmpd="sng" algn="ctr">
              <a:solidFill>
                <a:srgbClr val="1A1AFF"/>
              </a:solidFill>
              <a:prstDash val="solid"/>
              <a:miter lim="800000"/>
              <a:tailEnd type="triangle"/>
            </a:ln>
            <a:effectLst/>
          </p:spPr>
        </p:cxnSp>
        <p:cxnSp>
          <p:nvCxnSpPr>
            <p:cNvPr id="23" name="Straight Arrow Connector 22">
              <a:extLst>
                <a:ext uri="{FF2B5EF4-FFF2-40B4-BE49-F238E27FC236}">
                  <a16:creationId xmlns:a16="http://schemas.microsoft.com/office/drawing/2014/main" id="{07090934-2D11-1AC0-D07D-29DD23BBA6FD}"/>
                </a:ext>
              </a:extLst>
            </p:cNvPr>
            <p:cNvCxnSpPr>
              <a:cxnSpLocks/>
            </p:cNvCxnSpPr>
            <p:nvPr/>
          </p:nvCxnSpPr>
          <p:spPr>
            <a:xfrm>
              <a:off x="2065658" y="3951721"/>
              <a:ext cx="0" cy="1583432"/>
            </a:xfrm>
            <a:prstGeom prst="straightConnector1">
              <a:avLst/>
            </a:prstGeom>
            <a:noFill/>
            <a:ln w="19050" cap="flat" cmpd="sng" algn="ctr">
              <a:solidFill>
                <a:sysClr val="windowText" lastClr="000000"/>
              </a:solidFill>
              <a:prstDash val="solid"/>
              <a:miter lim="800000"/>
              <a:headEnd type="triangle"/>
              <a:tailEnd type="triangle"/>
            </a:ln>
            <a:effectLst/>
          </p:spPr>
        </p:cxnSp>
        <p:cxnSp>
          <p:nvCxnSpPr>
            <p:cNvPr id="24" name="Straight Connector 23">
              <a:extLst>
                <a:ext uri="{FF2B5EF4-FFF2-40B4-BE49-F238E27FC236}">
                  <a16:creationId xmlns:a16="http://schemas.microsoft.com/office/drawing/2014/main" id="{173FE4C4-5EF8-E592-1616-30F7A18BDD76}"/>
                </a:ext>
              </a:extLst>
            </p:cNvPr>
            <p:cNvCxnSpPr>
              <a:cxnSpLocks/>
            </p:cNvCxnSpPr>
            <p:nvPr/>
          </p:nvCxnSpPr>
          <p:spPr>
            <a:xfrm>
              <a:off x="1894587" y="3942925"/>
              <a:ext cx="412568" cy="0"/>
            </a:xfrm>
            <a:prstGeom prst="line">
              <a:avLst/>
            </a:prstGeom>
            <a:noFill/>
            <a:ln w="19050" cap="flat" cmpd="sng" algn="ctr">
              <a:solidFill>
                <a:sysClr val="windowText" lastClr="000000"/>
              </a:solidFill>
              <a:prstDash val="solid"/>
              <a:miter lim="800000"/>
            </a:ln>
            <a:effectLst/>
          </p:spPr>
        </p:cxnSp>
        <p:cxnSp>
          <p:nvCxnSpPr>
            <p:cNvPr id="25" name="Straight Connector 24">
              <a:extLst>
                <a:ext uri="{FF2B5EF4-FFF2-40B4-BE49-F238E27FC236}">
                  <a16:creationId xmlns:a16="http://schemas.microsoft.com/office/drawing/2014/main" id="{6D85C015-63C3-5350-0BD5-DD39DD9A0BA1}"/>
                </a:ext>
              </a:extLst>
            </p:cNvPr>
            <p:cNvCxnSpPr>
              <a:cxnSpLocks/>
            </p:cNvCxnSpPr>
            <p:nvPr/>
          </p:nvCxnSpPr>
          <p:spPr>
            <a:xfrm>
              <a:off x="1894587" y="5545996"/>
              <a:ext cx="412568" cy="0"/>
            </a:xfrm>
            <a:prstGeom prst="line">
              <a:avLst/>
            </a:prstGeom>
            <a:noFill/>
            <a:ln w="19050"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3EEED7E-5341-A769-0CA6-484648CC8DA5}"/>
                    </a:ext>
                  </a:extLst>
                </p:cNvPr>
                <p:cNvSpPr txBox="1"/>
                <p:nvPr/>
              </p:nvSpPr>
              <p:spPr>
                <a:xfrm>
                  <a:off x="1898020" y="4563239"/>
                  <a:ext cx="334361" cy="324776"/>
                </a:xfrm>
                <a:prstGeom prst="rect">
                  <a:avLst/>
                </a:prstGeom>
                <a:solidFill>
                  <a:sysClr val="window" lastClr="FFFFFF"/>
                </a:solid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Δ</m:t>
                        </m:r>
                      </m:oMath>
                    </m:oMathPara>
                  </a14:m>
                  <a:endParaRPr kumimoji="0" lang="en-US" sz="1800" b="0" i="0" u="none" strike="noStrike" kern="0" cap="none" spc="0" normalizeH="0" baseline="0" noProof="0">
                    <a:ln>
                      <a:noFill/>
                    </a:ln>
                    <a:solidFill>
                      <a:prstClr val="black"/>
                    </a:solidFill>
                    <a:effectLst/>
                    <a:uLnTx/>
                    <a:uFillTx/>
                  </a:endParaRPr>
                </a:p>
              </p:txBody>
            </p:sp>
          </mc:Choice>
          <mc:Fallback xmlns="">
            <p:sp>
              <p:nvSpPr>
                <p:cNvPr id="26" name="TextBox 25">
                  <a:extLst>
                    <a:ext uri="{FF2B5EF4-FFF2-40B4-BE49-F238E27FC236}">
                      <a16:creationId xmlns:a16="http://schemas.microsoft.com/office/drawing/2014/main" id="{F3EEED7E-5341-A769-0CA6-484648CC8DA5}"/>
                    </a:ext>
                  </a:extLst>
                </p:cNvPr>
                <p:cNvSpPr txBox="1">
                  <a:spLocks noRot="1" noChangeAspect="1" noMove="1" noResize="1" noEditPoints="1" noAdjustHandles="1" noChangeArrowheads="1" noChangeShapeType="1" noTextEdit="1"/>
                </p:cNvSpPr>
                <p:nvPr/>
              </p:nvSpPr>
              <p:spPr>
                <a:xfrm>
                  <a:off x="1898020" y="4563239"/>
                  <a:ext cx="334361" cy="324776"/>
                </a:xfrm>
                <a:prstGeom prst="rect">
                  <a:avLst/>
                </a:prstGeom>
                <a:blipFill>
                  <a:blip r:embed="rId18"/>
                  <a:stretch>
                    <a:fillRect b="-7547"/>
                  </a:stretch>
                </a:blipFill>
              </p:spPr>
              <p:txBody>
                <a:bodyPr/>
                <a:lstStyle/>
                <a:p>
                  <a:r>
                    <a:rPr lang="en-US">
                      <a:noFill/>
                    </a:rPr>
                    <a:t> </a:t>
                  </a:r>
                </a:p>
              </p:txBody>
            </p:sp>
          </mc:Fallback>
        </mc:AlternateContent>
        <p:cxnSp>
          <p:nvCxnSpPr>
            <p:cNvPr id="27" name="Straight Arrow Connector 26">
              <a:extLst>
                <a:ext uri="{FF2B5EF4-FFF2-40B4-BE49-F238E27FC236}">
                  <a16:creationId xmlns:a16="http://schemas.microsoft.com/office/drawing/2014/main" id="{8D818E20-8600-4618-609B-D39506B0D323}"/>
                </a:ext>
              </a:extLst>
            </p:cNvPr>
            <p:cNvCxnSpPr>
              <a:cxnSpLocks noChangeAspect="1"/>
            </p:cNvCxnSpPr>
            <p:nvPr/>
          </p:nvCxnSpPr>
          <p:spPr>
            <a:xfrm>
              <a:off x="2488008" y="4896272"/>
              <a:ext cx="784233" cy="315201"/>
            </a:xfrm>
            <a:prstGeom prst="straightConnector1">
              <a:avLst/>
            </a:prstGeom>
            <a:noFill/>
            <a:ln w="19050" cap="flat" cmpd="sng" algn="ctr">
              <a:solidFill>
                <a:srgbClr val="1A1AFF"/>
              </a:solidFill>
              <a:prstDash val="solid"/>
              <a:miter lim="800000"/>
              <a:tailEnd type="triangle"/>
            </a:ln>
            <a:effectLst/>
          </p:spPr>
        </p:cxnSp>
        <p:cxnSp>
          <p:nvCxnSpPr>
            <p:cNvPr id="28" name="Straight Arrow Connector 27">
              <a:extLst>
                <a:ext uri="{FF2B5EF4-FFF2-40B4-BE49-F238E27FC236}">
                  <a16:creationId xmlns:a16="http://schemas.microsoft.com/office/drawing/2014/main" id="{50BA2F96-FDCB-1AE1-8B68-7F3501247648}"/>
                </a:ext>
              </a:extLst>
            </p:cNvPr>
            <p:cNvCxnSpPr>
              <a:cxnSpLocks noChangeAspect="1"/>
            </p:cNvCxnSpPr>
            <p:nvPr/>
          </p:nvCxnSpPr>
          <p:spPr>
            <a:xfrm>
              <a:off x="2488008" y="4252770"/>
              <a:ext cx="923872" cy="371326"/>
            </a:xfrm>
            <a:prstGeom prst="straightConnector1">
              <a:avLst/>
            </a:prstGeom>
            <a:noFill/>
            <a:ln w="19050" cap="flat" cmpd="sng" algn="ctr">
              <a:solidFill>
                <a:srgbClr val="1A1AFF"/>
              </a:solidFill>
              <a:prstDash val="solid"/>
              <a:miter lim="800000"/>
              <a:tailEnd type="triangle"/>
            </a:ln>
            <a:effectLst/>
          </p:spPr>
        </p:cxnSp>
        <p:cxnSp>
          <p:nvCxnSpPr>
            <p:cNvPr id="29" name="Straight Arrow Connector 28">
              <a:extLst>
                <a:ext uri="{FF2B5EF4-FFF2-40B4-BE49-F238E27FC236}">
                  <a16:creationId xmlns:a16="http://schemas.microsoft.com/office/drawing/2014/main" id="{7BAB1B75-B0BA-A638-9E2D-15A2079FC54C}"/>
                </a:ext>
              </a:extLst>
            </p:cNvPr>
            <p:cNvCxnSpPr>
              <a:cxnSpLocks noChangeAspect="1"/>
            </p:cNvCxnSpPr>
            <p:nvPr/>
          </p:nvCxnSpPr>
          <p:spPr>
            <a:xfrm>
              <a:off x="2488008" y="4574521"/>
              <a:ext cx="875711" cy="351969"/>
            </a:xfrm>
            <a:prstGeom prst="straightConnector1">
              <a:avLst/>
            </a:prstGeom>
            <a:noFill/>
            <a:ln w="19050" cap="flat" cmpd="sng" algn="ctr">
              <a:solidFill>
                <a:srgbClr val="1A1AFF"/>
              </a:solidFill>
              <a:prstDash val="solid"/>
              <a:miter lim="800000"/>
              <a:tailEnd type="triangle"/>
            </a:ln>
            <a:effectLst/>
          </p:spPr>
        </p:cxnSp>
        <p:cxnSp>
          <p:nvCxnSpPr>
            <p:cNvPr id="30" name="Straight Arrow Connector 29">
              <a:extLst>
                <a:ext uri="{FF2B5EF4-FFF2-40B4-BE49-F238E27FC236}">
                  <a16:creationId xmlns:a16="http://schemas.microsoft.com/office/drawing/2014/main" id="{89978007-5D14-4DFF-F676-7CD508D6FD66}"/>
                </a:ext>
              </a:extLst>
            </p:cNvPr>
            <p:cNvCxnSpPr>
              <a:cxnSpLocks noChangeAspect="1"/>
            </p:cNvCxnSpPr>
            <p:nvPr/>
          </p:nvCxnSpPr>
          <p:spPr>
            <a:xfrm>
              <a:off x="2488008" y="5218022"/>
              <a:ext cx="557015" cy="223877"/>
            </a:xfrm>
            <a:prstGeom prst="straightConnector1">
              <a:avLst/>
            </a:prstGeom>
            <a:noFill/>
            <a:ln w="19050" cap="flat" cmpd="sng" algn="ctr">
              <a:solidFill>
                <a:srgbClr val="1A1AFF"/>
              </a:solidFill>
              <a:prstDash val="solid"/>
              <a:miter lim="800000"/>
              <a:tailEnd type="triangle"/>
            </a:ln>
            <a:effectLst/>
          </p:spPr>
        </p:cxnSp>
        <p:sp>
          <p:nvSpPr>
            <p:cNvPr id="31" name="Freeform: Shape 30">
              <a:extLst>
                <a:ext uri="{FF2B5EF4-FFF2-40B4-BE49-F238E27FC236}">
                  <a16:creationId xmlns:a16="http://schemas.microsoft.com/office/drawing/2014/main" id="{C716AED6-84FC-B0AB-D3DF-6D9981057D0A}"/>
                </a:ext>
              </a:extLst>
            </p:cNvPr>
            <p:cNvSpPr/>
            <p:nvPr/>
          </p:nvSpPr>
          <p:spPr>
            <a:xfrm>
              <a:off x="2431306" y="3874673"/>
              <a:ext cx="113223" cy="113223"/>
            </a:xfrm>
            <a:custGeom>
              <a:avLst/>
              <a:gdLst>
                <a:gd name="connsiteX0" fmla="*/ 128805 w 128756"/>
                <a:gd name="connsiteY0" fmla="*/ 64323 h 128756"/>
                <a:gd name="connsiteX1" fmla="*/ 64426 w 128756"/>
                <a:gd name="connsiteY1" fmla="*/ 128701 h 128756"/>
                <a:gd name="connsiteX2" fmla="*/ 48 w 128756"/>
                <a:gd name="connsiteY2" fmla="*/ 64323 h 128756"/>
                <a:gd name="connsiteX3" fmla="*/ 64426 w 128756"/>
                <a:gd name="connsiteY3" fmla="*/ -56 h 128756"/>
                <a:gd name="connsiteX4" fmla="*/ 128805 w 128756"/>
                <a:gd name="connsiteY4" fmla="*/ 64323 h 128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56" h="128756">
                  <a:moveTo>
                    <a:pt x="128805" y="64323"/>
                  </a:moveTo>
                  <a:cubicBezTo>
                    <a:pt x="128805" y="99878"/>
                    <a:pt x="99982" y="128701"/>
                    <a:pt x="64426" y="128701"/>
                  </a:cubicBezTo>
                  <a:cubicBezTo>
                    <a:pt x="28871" y="128701"/>
                    <a:pt x="48" y="99878"/>
                    <a:pt x="48" y="64323"/>
                  </a:cubicBezTo>
                  <a:cubicBezTo>
                    <a:pt x="48" y="28767"/>
                    <a:pt x="28871" y="-56"/>
                    <a:pt x="64426" y="-56"/>
                  </a:cubicBezTo>
                  <a:cubicBezTo>
                    <a:pt x="99982" y="-56"/>
                    <a:pt x="128805" y="28767"/>
                    <a:pt x="128805" y="64323"/>
                  </a:cubicBezTo>
                  <a:close/>
                </a:path>
              </a:pathLst>
            </a:custGeom>
            <a:solidFill>
              <a:srgbClr val="B3B3B3"/>
            </a:solidFill>
            <a:ln w="14442"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35" name="Footer Placeholder 2">
            <a:extLst>
              <a:ext uri="{FF2B5EF4-FFF2-40B4-BE49-F238E27FC236}">
                <a16:creationId xmlns:a16="http://schemas.microsoft.com/office/drawing/2014/main" id="{3FA4DD79-0FE5-90B9-3CB7-373C14F3C8C5}"/>
              </a:ext>
            </a:extLst>
          </p:cNvPr>
          <p:cNvSpPr>
            <a:spLocks noGrp="1"/>
          </p:cNvSpPr>
          <p:nvPr>
            <p:ph type="ftr" sz="quarter" idx="11"/>
          </p:nvPr>
        </p:nvSpPr>
        <p:spPr>
          <a:xfrm>
            <a:off x="885473" y="6563840"/>
            <a:ext cx="10421054" cy="206734"/>
          </a:xfrm>
        </p:spPr>
        <p:txBody>
          <a:bodyPr/>
          <a:lstStyle/>
          <a:p>
            <a:r>
              <a:rPr lang="en-US"/>
              <a:t>Chapter 2 – </a:t>
            </a:r>
            <a:r>
              <a:rPr lang="en-US" sz="1400"/>
              <a:t>The Lagrangian Relaxation Towards Equilibrium (LaRTE) model</a:t>
            </a:r>
            <a:endParaRPr lang="en-US"/>
          </a:p>
        </p:txBody>
      </p:sp>
    </p:spTree>
    <p:extLst>
      <p:ext uri="{BB962C8B-B14F-4D97-AF65-F5344CB8AC3E}">
        <p14:creationId xmlns:p14="http://schemas.microsoft.com/office/powerpoint/2010/main" val="259902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74466-B574-4963-9A6F-F3987E7E8868}"/>
              </a:ext>
            </a:extLst>
          </p:cNvPr>
          <p:cNvSpPr>
            <a:spLocks noGrp="1"/>
          </p:cNvSpPr>
          <p:nvPr>
            <p:ph type="title"/>
          </p:nvPr>
        </p:nvSpPr>
        <p:spPr/>
        <p:txBody>
          <a:bodyPr>
            <a:noAutofit/>
          </a:bodyPr>
          <a:lstStyle/>
          <a:p>
            <a:r>
              <a:rPr lang="en-US"/>
              <a:t>The LaRTE model derivation</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AA3744E-9BC2-49C8-AECC-0783D2BB3F0E}"/>
                  </a:ext>
                </a:extLst>
              </p:cNvPr>
              <p:cNvSpPr>
                <a:spLocks noGrp="1"/>
              </p:cNvSpPr>
              <p:nvPr>
                <p:ph idx="1"/>
              </p:nvPr>
            </p:nvSpPr>
            <p:spPr>
              <a:xfrm>
                <a:off x="545689" y="1106128"/>
                <a:ext cx="11606982" cy="5602100"/>
              </a:xfrm>
            </p:spPr>
            <p:txBody>
              <a:bodyPr>
                <a:normAutofit/>
              </a:bodyPr>
              <a:lstStyle/>
              <a:p>
                <a:r>
                  <a:rPr lang="en-US" sz="2200"/>
                  <a:t>Substitute law of the wall velocity profile into RANS eq., </a:t>
                </a:r>
                <a14:m>
                  <m:oMath xmlns:m="http://schemas.openxmlformats.org/officeDocument/2006/math">
                    <m:nary>
                      <m:naryPr>
                        <m:ctrlPr>
                          <a:rPr lang="en-US" sz="2200" i="1" smtClean="0">
                            <a:latin typeface="Cambria Math" panose="02040503050406030204" pitchFamily="18" charset="0"/>
                          </a:rPr>
                        </m:ctrlPr>
                      </m:naryPr>
                      <m:sub>
                        <m:r>
                          <m:rPr>
                            <m:brk m:alnAt="23"/>
                          </m:rPr>
                          <a:rPr lang="en-US" sz="2200" b="0" i="1" smtClean="0">
                            <a:latin typeface="Cambria Math" panose="02040503050406030204" pitchFamily="18" charset="0"/>
                          </a:rPr>
                          <m:t>0</m:t>
                        </m:r>
                      </m:sub>
                      <m:sup>
                        <m:r>
                          <m:rPr>
                            <m:sty m:val="p"/>
                          </m:rPr>
                          <a:rPr lang="en-US" sz="2200" b="0" i="0" smtClean="0">
                            <a:latin typeface="Cambria Math" panose="02040503050406030204" pitchFamily="18" charset="0"/>
                          </a:rPr>
                          <m:t>Δ</m:t>
                        </m:r>
                      </m:sup>
                      <m:e>
                        <m:d>
                          <m:dPr>
                            <m:begChr m:val="["/>
                            <m:endChr m:val="]"/>
                            <m:ctrlPr>
                              <a:rPr lang="en-US" sz="2200" b="0" i="1" smtClean="0">
                                <a:latin typeface="Cambria Math" panose="02040503050406030204" pitchFamily="18" charset="0"/>
                              </a:rPr>
                            </m:ctrlPr>
                          </m:dPr>
                          <m:e>
                            <m:r>
                              <a:rPr lang="en-US" sz="2200" b="0" i="1" smtClean="0">
                                <a:latin typeface="Cambria Math" panose="02040503050406030204" pitchFamily="18" charset="0"/>
                              </a:rPr>
                              <m:t>⋅</m:t>
                            </m:r>
                          </m:e>
                        </m:d>
                        <m:r>
                          <a:rPr lang="en-US" sz="2200" b="0" i="1" smtClean="0">
                            <a:latin typeface="Cambria Math" panose="02040503050406030204" pitchFamily="18" charset="0"/>
                          </a:rPr>
                          <m:t> </m:t>
                        </m:r>
                        <m:r>
                          <a:rPr lang="en-US" sz="2200" b="0" i="1" smtClean="0">
                            <a:latin typeface="Cambria Math" panose="02040503050406030204" pitchFamily="18" charset="0"/>
                          </a:rPr>
                          <m:t>𝑑𝑦</m:t>
                        </m:r>
                      </m:e>
                    </m:nary>
                  </m:oMath>
                </a14:m>
                <a:r>
                  <a:rPr lang="en-US" sz="2200"/>
                  <a:t>, use </a:t>
                </a:r>
                <a:r>
                  <a:rPr lang="en-US" sz="2200" dirty="0"/>
                  <a:t>continuity, </a:t>
                </a:r>
                <a:r>
                  <a:rPr lang="en-US" sz="2200"/>
                  <a:t>and simplify*</a:t>
                </a:r>
                <a:endParaRPr lang="en-US" sz="2200" dirty="0"/>
              </a:p>
            </p:txBody>
          </p:sp>
        </mc:Choice>
        <mc:Fallback xmlns="">
          <p:sp>
            <p:nvSpPr>
              <p:cNvPr id="3" name="Content Placeholder 2">
                <a:extLst>
                  <a:ext uri="{FF2B5EF4-FFF2-40B4-BE49-F238E27FC236}">
                    <a16:creationId xmlns:a16="http://schemas.microsoft.com/office/drawing/2014/main" id="{8AA3744E-9BC2-49C8-AECC-0783D2BB3F0E}"/>
                  </a:ext>
                </a:extLst>
              </p:cNvPr>
              <p:cNvSpPr>
                <a:spLocks noGrp="1" noRot="1" noChangeAspect="1" noMove="1" noResize="1" noEditPoints="1" noAdjustHandles="1" noChangeArrowheads="1" noChangeShapeType="1" noTextEdit="1"/>
              </p:cNvSpPr>
              <p:nvPr>
                <p:ph idx="1"/>
              </p:nvPr>
            </p:nvSpPr>
            <p:spPr>
              <a:xfrm>
                <a:off x="545689" y="1106128"/>
                <a:ext cx="11606982" cy="5602100"/>
              </a:xfrm>
              <a:blipFill>
                <a:blip r:embed="rId6"/>
                <a:stretch>
                  <a:fillRect l="-630"/>
                </a:stretch>
              </a:blipFill>
            </p:spPr>
            <p:txBody>
              <a:bodyPr/>
              <a:lstStyle/>
              <a:p>
                <a:r>
                  <a:rPr lang="en-US">
                    <a:noFill/>
                  </a:rPr>
                  <a:t> </a:t>
                </a:r>
              </a:p>
            </p:txBody>
          </p:sp>
        </mc:Fallback>
      </mc:AlternateContent>
      <p:pic>
        <p:nvPicPr>
          <p:cNvPr id="10" name="Picture 9" descr="\documentclass{article}&#10;\usepackage{amsmath}&#10;\usepackage{bm}&#10;\newcommand{\hgrad}{{\bm \nabla}_h}&#10;\pagestyle{empty}&#10;\begin{document}&#10;&#10;\begin{align*}&#10;\frac{\partial  {\bm{u}}_\tau}{\partial t} + {\bm V}_\tau \cdot \bm{\nabla}_h {\bm{u}}_\tau &#10;&amp;=  \frac{1}{T_s} \left[ \frac{1}{u_\tau}\left(-\frac{\Delta}{\rho} \bm{\nabla}_h \overline{p} + \overline{\bm{\tau}}_\Delta \right) - {\bm u}_\tau\right]\, + \, u_\tau \frac{\delta^*_\Delta}{\Delta} \frac{\partial {\bm s}}{\partial t} \nonumber \\&#10;&amp;+ u_\tau f_\Delta (\hgrad \cdot \bm{s}) \left( \frac{\theta_\Delta}{\Delta}\right) \bm{u}_{\tau}&#10;+ \frac{1}{\Delta f(\Delta^+)}{\bm \nabla}_h \cdot &#10;\boldsymbol{{\cal D}}_\tau&#10;\end{align*}&#10;&#10;&#10;\end{document}" title="IguanaTex Bitmap Display">
            <a:extLst>
              <a:ext uri="{FF2B5EF4-FFF2-40B4-BE49-F238E27FC236}">
                <a16:creationId xmlns:a16="http://schemas.microsoft.com/office/drawing/2014/main" id="{978169C1-E198-BEFF-8E02-6ACAE60E4E11}"/>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1043351" y="2184989"/>
            <a:ext cx="8652801" cy="1581715"/>
          </a:xfrm>
          <a:prstGeom prst="rect">
            <a:avLst/>
          </a:prstGeom>
        </p:spPr>
      </p:pic>
      <p:sp>
        <p:nvSpPr>
          <p:cNvPr id="63" name="TextBox 62">
            <a:extLst>
              <a:ext uri="{FF2B5EF4-FFF2-40B4-BE49-F238E27FC236}">
                <a16:creationId xmlns:a16="http://schemas.microsoft.com/office/drawing/2014/main" id="{3F72ECE6-EAFE-4BB7-9483-C1D7B647400B}"/>
              </a:ext>
            </a:extLst>
          </p:cNvPr>
          <p:cNvSpPr txBox="1"/>
          <p:nvPr/>
        </p:nvSpPr>
        <p:spPr>
          <a:xfrm>
            <a:off x="1225002" y="4126526"/>
            <a:ext cx="748923" cy="369332"/>
          </a:xfrm>
          <a:prstGeom prst="rect">
            <a:avLst/>
          </a:prstGeom>
          <a:noFill/>
        </p:spPr>
        <p:txBody>
          <a:bodyPr wrap="none" rtlCol="0">
            <a:spAutoFit/>
          </a:bodyPr>
          <a:lstStyle/>
          <a:p>
            <a:r>
              <a:rPr lang="en-US" dirty="0"/>
              <a:t>where</a:t>
            </a:r>
          </a:p>
        </p:txBody>
      </p:sp>
      <p:pic>
        <p:nvPicPr>
          <p:cNvPr id="67" name="Picture 66" descr="\documentclass{article}&#10;\usepackage{amsmath}&#10;\usepackage{bm}&#10;\pagestyle{empty}&#10;\begin{document}&#10;&#10;$$&#10;T_s = f(\Delta^+) \, \frac{\Delta }{u_\tau}&#10;$$&#10;&#10;&#10;\end{document}" title="IguanaTex Bitmap Display">
            <a:extLst>
              <a:ext uri="{FF2B5EF4-FFF2-40B4-BE49-F238E27FC236}">
                <a16:creationId xmlns:a16="http://schemas.microsoft.com/office/drawing/2014/main" id="{D42E460E-596A-4086-8EC8-1C934388DF7A}"/>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2271714" y="4028525"/>
            <a:ext cx="1659428" cy="565333"/>
          </a:xfrm>
          <a:prstGeom prst="rect">
            <a:avLst/>
          </a:prstGeom>
        </p:spPr>
      </p:pic>
      <p:sp>
        <p:nvSpPr>
          <p:cNvPr id="24" name="Rectangle 23">
            <a:extLst>
              <a:ext uri="{FF2B5EF4-FFF2-40B4-BE49-F238E27FC236}">
                <a16:creationId xmlns:a16="http://schemas.microsoft.com/office/drawing/2014/main" id="{1D5E2509-91E2-4890-8109-D4E66586500A}"/>
              </a:ext>
            </a:extLst>
          </p:cNvPr>
          <p:cNvSpPr/>
          <p:nvPr/>
        </p:nvSpPr>
        <p:spPr>
          <a:xfrm>
            <a:off x="910493" y="2082586"/>
            <a:ext cx="7213600" cy="90424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C6E86AB-B1FB-42B7-B8AF-69967FB96860}"/>
              </a:ext>
            </a:extLst>
          </p:cNvPr>
          <p:cNvSpPr txBox="1"/>
          <p:nvPr/>
        </p:nvSpPr>
        <p:spPr>
          <a:xfrm>
            <a:off x="6480643" y="1675129"/>
            <a:ext cx="1850186" cy="369332"/>
          </a:xfrm>
          <a:prstGeom prst="rect">
            <a:avLst/>
          </a:prstGeom>
          <a:noFill/>
        </p:spPr>
        <p:txBody>
          <a:bodyPr wrap="none" rtlCol="0">
            <a:spAutoFit/>
          </a:bodyPr>
          <a:lstStyle/>
          <a:p>
            <a:r>
              <a:rPr lang="en-US">
                <a:solidFill>
                  <a:srgbClr val="FF0000"/>
                </a:solidFill>
              </a:rPr>
              <a:t>“important terms”</a:t>
            </a:r>
          </a:p>
        </p:txBody>
      </p:sp>
      <p:sp>
        <p:nvSpPr>
          <p:cNvPr id="4" name="Slide Number Placeholder 3">
            <a:extLst>
              <a:ext uri="{FF2B5EF4-FFF2-40B4-BE49-F238E27FC236}">
                <a16:creationId xmlns:a16="http://schemas.microsoft.com/office/drawing/2014/main" id="{FCFE32C1-7B1C-47B0-84E9-72418C0192AD}"/>
              </a:ext>
            </a:extLst>
          </p:cNvPr>
          <p:cNvSpPr>
            <a:spLocks noGrp="1"/>
          </p:cNvSpPr>
          <p:nvPr>
            <p:ph type="sldNum" sz="quarter" idx="12"/>
          </p:nvPr>
        </p:nvSpPr>
        <p:spPr/>
        <p:txBody>
          <a:bodyPr/>
          <a:lstStyle/>
          <a:p>
            <a:fld id="{75DBE060-CF68-41CF-9ABE-0462A8BD26DF}" type="slidenum">
              <a:rPr lang="en-US" smtClean="0"/>
              <a:pPr/>
              <a:t>12</a:t>
            </a:fld>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DB967DC-A8CC-4E91-B2BF-E91E840561EF}"/>
                  </a:ext>
                </a:extLst>
              </p:cNvPr>
              <p:cNvSpPr txBox="1"/>
              <p:nvPr/>
            </p:nvSpPr>
            <p:spPr>
              <a:xfrm>
                <a:off x="4851710" y="4010969"/>
                <a:ext cx="4430957" cy="534249"/>
              </a:xfrm>
              <a:prstGeom prst="rect">
                <a:avLst/>
              </a:prstGeom>
              <a:noFill/>
            </p:spPr>
            <p:txBody>
              <a:bodyPr wrap="none" rtlCol="0">
                <a:spAutoFit/>
              </a:bodyPr>
              <a:lstStyle/>
              <a:p>
                <a:pPr algn="ctr"/>
                <a:r>
                  <a:rPr lang="en-US">
                    <a:solidFill>
                      <a:srgbClr val="FF0000"/>
                    </a:solidFill>
                  </a:rPr>
                  <a:t>Equilibrium stress closure: </a:t>
                </a:r>
                <a14:m>
                  <m:oMath xmlns:m="http://schemas.openxmlformats.org/officeDocument/2006/math">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1</m:t>
                        </m:r>
                      </m:num>
                      <m:den>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𝑢</m:t>
                            </m:r>
                          </m:e>
                          <m:sub>
                            <m:r>
                              <a:rPr lang="en-US" b="0" i="1" smtClean="0">
                                <a:solidFill>
                                  <a:srgbClr val="FF0000"/>
                                </a:solidFill>
                                <a:latin typeface="Cambria Math" panose="02040503050406030204" pitchFamily="18" charset="0"/>
                              </a:rPr>
                              <m:t>𝜏</m:t>
                            </m:r>
                          </m:sub>
                        </m:sSub>
                      </m:den>
                    </m:f>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m:t>
                        </m:r>
                        <m:f>
                          <m:fPr>
                            <m:ctrlPr>
                              <a:rPr lang="en-US" b="0" i="1" smtClean="0">
                                <a:solidFill>
                                  <a:srgbClr val="FF0000"/>
                                </a:solidFill>
                                <a:latin typeface="Cambria Math" panose="02040503050406030204" pitchFamily="18" charset="0"/>
                              </a:rPr>
                            </m:ctrlPr>
                          </m:fPr>
                          <m:num>
                            <m:r>
                              <m:rPr>
                                <m:sty m:val="p"/>
                              </m:rPr>
                              <a:rPr lang="en-US" b="0" i="0" smtClean="0">
                                <a:solidFill>
                                  <a:srgbClr val="FF0000"/>
                                </a:solidFill>
                                <a:latin typeface="Cambria Math" panose="02040503050406030204" pitchFamily="18" charset="0"/>
                              </a:rPr>
                              <m:t>Δ</m:t>
                            </m:r>
                          </m:num>
                          <m:den>
                            <m:r>
                              <a:rPr lang="en-US" b="0" i="1" smtClean="0">
                                <a:solidFill>
                                  <a:srgbClr val="FF0000"/>
                                </a:solidFill>
                                <a:latin typeface="Cambria Math" panose="02040503050406030204" pitchFamily="18" charset="0"/>
                              </a:rPr>
                              <m:t>𝜌</m:t>
                            </m:r>
                          </m:den>
                        </m:f>
                        <m:sSub>
                          <m:sSubPr>
                            <m:ctrlPr>
                              <a:rPr lang="en-US" b="0" i="1" smtClean="0">
                                <a:solidFill>
                                  <a:srgbClr val="FF0000"/>
                                </a:solidFill>
                                <a:latin typeface="Cambria Math" panose="02040503050406030204" pitchFamily="18" charset="0"/>
                              </a:rPr>
                            </m:ctrlPr>
                          </m:sSubPr>
                          <m:e>
                            <m:r>
                              <a:rPr lang="en-US" b="1" i="0" smtClean="0">
                                <a:solidFill>
                                  <a:srgbClr val="FF0000"/>
                                </a:solidFill>
                                <a:latin typeface="Cambria Math" panose="02040503050406030204" pitchFamily="18" charset="0"/>
                              </a:rPr>
                              <m:t>𝛁</m:t>
                            </m:r>
                          </m:e>
                          <m:sub>
                            <m:r>
                              <a:rPr lang="en-US" b="0" i="1" smtClean="0">
                                <a:solidFill>
                                  <a:srgbClr val="FF0000"/>
                                </a:solidFill>
                                <a:latin typeface="Cambria Math" panose="02040503050406030204" pitchFamily="18" charset="0"/>
                              </a:rPr>
                              <m:t>h</m:t>
                            </m:r>
                          </m:sub>
                        </m:sSub>
                        <m:bar>
                          <m:barPr>
                            <m:pos m:val="top"/>
                            <m:ctrlPr>
                              <a:rPr lang="en-US" b="0" i="1" smtClean="0">
                                <a:solidFill>
                                  <a:srgbClr val="FF0000"/>
                                </a:solidFill>
                                <a:latin typeface="Cambria Math" panose="02040503050406030204" pitchFamily="18" charset="0"/>
                              </a:rPr>
                            </m:ctrlPr>
                          </m:barPr>
                          <m:e>
                            <m:r>
                              <a:rPr lang="en-US" b="0" i="1" smtClean="0">
                                <a:solidFill>
                                  <a:srgbClr val="FF0000"/>
                                </a:solidFill>
                                <a:latin typeface="Cambria Math" panose="02040503050406030204" pitchFamily="18" charset="0"/>
                              </a:rPr>
                              <m:t>𝑝</m:t>
                            </m:r>
                          </m:e>
                        </m:bar>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bar>
                              <m:barPr>
                                <m:pos m:val="top"/>
                                <m:ctrlPr>
                                  <a:rPr lang="en-US" b="1" i="1" smtClean="0">
                                    <a:solidFill>
                                      <a:srgbClr val="FF0000"/>
                                    </a:solidFill>
                                    <a:latin typeface="Cambria Math" panose="02040503050406030204" pitchFamily="18" charset="0"/>
                                  </a:rPr>
                                </m:ctrlPr>
                              </m:barPr>
                              <m:e>
                                <m:r>
                                  <a:rPr lang="en-US" b="1" i="1" smtClean="0">
                                    <a:solidFill>
                                      <a:srgbClr val="FF0000"/>
                                    </a:solidFill>
                                    <a:latin typeface="Cambria Math" panose="02040503050406030204" pitchFamily="18" charset="0"/>
                                  </a:rPr>
                                  <m:t>𝝉</m:t>
                                </m:r>
                              </m:e>
                            </m:bar>
                          </m:e>
                          <m:sub>
                            <m:r>
                              <m:rPr>
                                <m:sty m:val="p"/>
                              </m:rPr>
                              <a:rPr lang="en-US" b="0" i="0" smtClean="0">
                                <a:solidFill>
                                  <a:srgbClr val="FF0000"/>
                                </a:solidFill>
                                <a:latin typeface="Cambria Math" panose="02040503050406030204" pitchFamily="18" charset="0"/>
                              </a:rPr>
                              <m:t>Δ</m:t>
                            </m:r>
                          </m:sub>
                        </m:sSub>
                      </m:e>
                    </m:d>
                  </m:oMath>
                </a14:m>
                <a:endParaRPr lang="en-US">
                  <a:solidFill>
                    <a:srgbClr val="FF0000"/>
                  </a:solidFill>
                </a:endParaRPr>
              </a:p>
            </p:txBody>
          </p:sp>
        </mc:Choice>
        <mc:Fallback xmlns="">
          <p:sp>
            <p:nvSpPr>
              <p:cNvPr id="5" name="TextBox 4">
                <a:extLst>
                  <a:ext uri="{FF2B5EF4-FFF2-40B4-BE49-F238E27FC236}">
                    <a16:creationId xmlns:a16="http://schemas.microsoft.com/office/drawing/2014/main" id="{7DB967DC-A8CC-4E91-B2BF-E91E840561EF}"/>
                  </a:ext>
                </a:extLst>
              </p:cNvPr>
              <p:cNvSpPr txBox="1">
                <a:spLocks noRot="1" noChangeAspect="1" noMove="1" noResize="1" noEditPoints="1" noAdjustHandles="1" noChangeArrowheads="1" noChangeShapeType="1" noTextEdit="1"/>
              </p:cNvSpPr>
              <p:nvPr/>
            </p:nvSpPr>
            <p:spPr>
              <a:xfrm>
                <a:off x="4851710" y="4010969"/>
                <a:ext cx="4430957" cy="534249"/>
              </a:xfrm>
              <a:prstGeom prst="rect">
                <a:avLst/>
              </a:prstGeom>
              <a:blipFill>
                <a:blip r:embed="rId9"/>
                <a:stretch>
                  <a:fillRect l="-550" b="-2273"/>
                </a:stretch>
              </a:blipFill>
            </p:spPr>
            <p:txBody>
              <a:bodyPr/>
              <a:lstStyle/>
              <a:p>
                <a:r>
                  <a:rPr lang="en-US">
                    <a:noFill/>
                  </a:rPr>
                  <a:t> </a:t>
                </a:r>
              </a:p>
            </p:txBody>
          </p:sp>
        </mc:Fallback>
      </mc:AlternateContent>
      <p:pic>
        <p:nvPicPr>
          <p:cNvPr id="29" name="Picture 28" descr="\documentclass{article}&#10;\usepackage{amsmath}&#10;\usepackage{bm}&#10;\pagestyle{empty}&#10;\begin{document}&#10;&#10;$$&#10;\left. \overline{\bm \tau}_\Delta = (\nu + \nu_T)\frac{\partial \overline{\bm u}}{\partial y} \right|_\Delta&#10;$$&#10;&#10;&#10;\end{document}" title="IguanaTex Bitmap Display">
            <a:extLst>
              <a:ext uri="{FF2B5EF4-FFF2-40B4-BE49-F238E27FC236}">
                <a16:creationId xmlns:a16="http://schemas.microsoft.com/office/drawing/2014/main" id="{CE132033-6C35-9039-5750-844CCFC117F4}"/>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2271714" y="4765448"/>
            <a:ext cx="2233905" cy="626286"/>
          </a:xfrm>
          <a:prstGeom prst="rect">
            <a:avLst/>
          </a:prstGeom>
        </p:spPr>
      </p:pic>
      <p:sp>
        <p:nvSpPr>
          <p:cNvPr id="6" name="TextBox 5">
            <a:extLst>
              <a:ext uri="{FF2B5EF4-FFF2-40B4-BE49-F238E27FC236}">
                <a16:creationId xmlns:a16="http://schemas.microsoft.com/office/drawing/2014/main" id="{7FA06A78-8FC7-DB46-D66B-B433DC301E2A}"/>
              </a:ext>
            </a:extLst>
          </p:cNvPr>
          <p:cNvSpPr txBox="1"/>
          <p:nvPr/>
        </p:nvSpPr>
        <p:spPr>
          <a:xfrm>
            <a:off x="2410485" y="5694541"/>
            <a:ext cx="7350089" cy="338554"/>
          </a:xfrm>
          <a:prstGeom prst="rect">
            <a:avLst/>
          </a:prstGeom>
          <a:noFill/>
        </p:spPr>
        <p:txBody>
          <a:bodyPr wrap="none" rtlCol="0">
            <a:spAutoFit/>
          </a:bodyPr>
          <a:lstStyle/>
          <a:p>
            <a:r>
              <a:rPr lang="en-US" sz="1600">
                <a:latin typeface="Times New Roman" panose="02020603050405020304" pitchFamily="18" charset="0"/>
                <a:cs typeface="Times New Roman" panose="02020603050405020304" pitchFamily="18" charset="0"/>
              </a:rPr>
              <a:t>*This is a wall-parallel plane 2D PDE at LES-resolution, i.e. very small additional cost.</a:t>
            </a:r>
          </a:p>
        </p:txBody>
      </p:sp>
      <p:sp>
        <p:nvSpPr>
          <p:cNvPr id="30" name="Left Brace 29">
            <a:extLst>
              <a:ext uri="{FF2B5EF4-FFF2-40B4-BE49-F238E27FC236}">
                <a16:creationId xmlns:a16="http://schemas.microsoft.com/office/drawing/2014/main" id="{F9691E5B-325F-1C59-0BE2-FC4316B2F40D}"/>
              </a:ext>
            </a:extLst>
          </p:cNvPr>
          <p:cNvSpPr/>
          <p:nvPr/>
        </p:nvSpPr>
        <p:spPr>
          <a:xfrm rot="16200000">
            <a:off x="8205284" y="3748723"/>
            <a:ext cx="281753" cy="1873012"/>
          </a:xfrm>
          <a:prstGeom prst="leftBrace">
            <a:avLst/>
          </a:prstGeom>
          <a:ln>
            <a:solidFill>
              <a:srgbClr val="FF1D1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41B4324-C3FB-47D0-CA3E-9D0699BDF529}"/>
                  </a:ext>
                </a:extLst>
              </p:cNvPr>
              <p:cNvSpPr txBox="1"/>
              <p:nvPr/>
            </p:nvSpPr>
            <p:spPr>
              <a:xfrm>
                <a:off x="8124093" y="4844392"/>
                <a:ext cx="566374" cy="3839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solidFill>
                                <a:srgbClr val="FF1D1D"/>
                              </a:solidFill>
                              <a:latin typeface="Cambria Math" panose="02040503050406030204" pitchFamily="18" charset="0"/>
                            </a:rPr>
                          </m:ctrlPr>
                        </m:sSubSupPr>
                        <m:e>
                          <m:acc>
                            <m:accPr>
                              <m:chr m:val="̅"/>
                              <m:ctrlPr>
                                <a:rPr lang="en-US" b="1" i="1" smtClean="0">
                                  <a:solidFill>
                                    <a:srgbClr val="FF1D1D"/>
                                  </a:solidFill>
                                  <a:latin typeface="Cambria Math" panose="02040503050406030204" pitchFamily="18" charset="0"/>
                                </a:rPr>
                              </m:ctrlPr>
                            </m:accPr>
                            <m:e>
                              <m:r>
                                <a:rPr lang="en-US" b="1" i="1" smtClean="0">
                                  <a:solidFill>
                                    <a:srgbClr val="FF1D1D"/>
                                  </a:solidFill>
                                  <a:latin typeface="Cambria Math" panose="02040503050406030204" pitchFamily="18" charset="0"/>
                                </a:rPr>
                                <m:t>𝝉</m:t>
                              </m:r>
                            </m:e>
                          </m:acc>
                        </m:e>
                        <m:sub>
                          <m:r>
                            <m:rPr>
                              <m:sty m:val="p"/>
                            </m:rPr>
                            <a:rPr lang="en-US" b="0" i="0" smtClean="0">
                              <a:solidFill>
                                <a:srgbClr val="FF1D1D"/>
                              </a:solidFill>
                              <a:latin typeface="Cambria Math" panose="02040503050406030204" pitchFamily="18" charset="0"/>
                            </a:rPr>
                            <m:t>w</m:t>
                          </m:r>
                        </m:sub>
                        <m:sup>
                          <m:r>
                            <a:rPr lang="en-US" b="0" i="1" smtClean="0">
                              <a:solidFill>
                                <a:srgbClr val="FF1D1D"/>
                              </a:solidFill>
                              <a:latin typeface="Cambria Math" panose="02040503050406030204" pitchFamily="18" charset="0"/>
                            </a:rPr>
                            <m:t>𝑒𝑞</m:t>
                          </m:r>
                        </m:sup>
                      </m:sSubSup>
                    </m:oMath>
                  </m:oMathPara>
                </a14:m>
                <a:endParaRPr lang="en-US">
                  <a:solidFill>
                    <a:srgbClr val="FF1D1D"/>
                  </a:solidFill>
                </a:endParaRPr>
              </a:p>
            </p:txBody>
          </p:sp>
        </mc:Choice>
        <mc:Fallback xmlns="">
          <p:sp>
            <p:nvSpPr>
              <p:cNvPr id="31" name="TextBox 30">
                <a:extLst>
                  <a:ext uri="{FF2B5EF4-FFF2-40B4-BE49-F238E27FC236}">
                    <a16:creationId xmlns:a16="http://schemas.microsoft.com/office/drawing/2014/main" id="{741B4324-C3FB-47D0-CA3E-9D0699BDF529}"/>
                  </a:ext>
                </a:extLst>
              </p:cNvPr>
              <p:cNvSpPr txBox="1">
                <a:spLocks noRot="1" noChangeAspect="1" noMove="1" noResize="1" noEditPoints="1" noAdjustHandles="1" noChangeArrowheads="1" noChangeShapeType="1" noTextEdit="1"/>
              </p:cNvSpPr>
              <p:nvPr/>
            </p:nvSpPr>
            <p:spPr>
              <a:xfrm>
                <a:off x="8124093" y="4844392"/>
                <a:ext cx="566374" cy="383951"/>
              </a:xfrm>
              <a:prstGeom prst="rect">
                <a:avLst/>
              </a:prstGeom>
              <a:blipFill>
                <a:blip r:embed="rId11"/>
                <a:stretch>
                  <a:fillRect/>
                </a:stretch>
              </a:blipFill>
            </p:spPr>
            <p:txBody>
              <a:bodyPr/>
              <a:lstStyle/>
              <a:p>
                <a:r>
                  <a:rPr lang="en-US">
                    <a:noFill/>
                  </a:rPr>
                  <a:t> </a:t>
                </a:r>
              </a:p>
            </p:txBody>
          </p:sp>
        </mc:Fallback>
      </mc:AlternateContent>
      <p:sp>
        <p:nvSpPr>
          <p:cNvPr id="7" name="Footer Placeholder 2">
            <a:extLst>
              <a:ext uri="{FF2B5EF4-FFF2-40B4-BE49-F238E27FC236}">
                <a16:creationId xmlns:a16="http://schemas.microsoft.com/office/drawing/2014/main" id="{75A71FB0-1D60-C4A4-B8CF-E02ACAFEA6A8}"/>
              </a:ext>
            </a:extLst>
          </p:cNvPr>
          <p:cNvSpPr>
            <a:spLocks noGrp="1"/>
          </p:cNvSpPr>
          <p:nvPr>
            <p:ph type="ftr" sz="quarter" idx="11"/>
          </p:nvPr>
        </p:nvSpPr>
        <p:spPr>
          <a:xfrm>
            <a:off x="885473" y="6563840"/>
            <a:ext cx="10421054" cy="206734"/>
          </a:xfrm>
        </p:spPr>
        <p:txBody>
          <a:bodyPr/>
          <a:lstStyle/>
          <a:p>
            <a:r>
              <a:rPr lang="en-US"/>
              <a:t>Chapter 2 – </a:t>
            </a:r>
            <a:r>
              <a:rPr lang="en-US" sz="1400"/>
              <a:t>The Lagrangian Relaxation Towards Equilibrium (LaRTE) model</a:t>
            </a:r>
            <a:endParaRPr lang="en-US"/>
          </a:p>
        </p:txBody>
      </p:sp>
    </p:spTree>
    <p:extLst>
      <p:ext uri="{BB962C8B-B14F-4D97-AF65-F5344CB8AC3E}">
        <p14:creationId xmlns:p14="http://schemas.microsoft.com/office/powerpoint/2010/main" val="110839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4" grpId="0" animBg="1"/>
      <p:bldP spid="25" grpId="0"/>
      <p:bldP spid="5" grpId="0"/>
      <p:bldP spid="6" grpId="0"/>
      <p:bldP spid="30" grpId="0" animBg="1"/>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1374ED-C4FD-87A6-C468-CEE853449C23}"/>
              </a:ext>
            </a:extLst>
          </p:cNvPr>
          <p:cNvSpPr>
            <a:spLocks noGrp="1"/>
          </p:cNvSpPr>
          <p:nvPr>
            <p:ph type="title"/>
          </p:nvPr>
        </p:nvSpPr>
        <p:spPr/>
        <p:txBody>
          <a:bodyPr/>
          <a:lstStyle/>
          <a:p>
            <a:r>
              <a:rPr lang="en-US"/>
              <a:t>LaRTE wall model</a:t>
            </a:r>
          </a:p>
        </p:txBody>
      </p:sp>
      <p:sp>
        <p:nvSpPr>
          <p:cNvPr id="5" name="Slide Number Placeholder 4">
            <a:extLst>
              <a:ext uri="{FF2B5EF4-FFF2-40B4-BE49-F238E27FC236}">
                <a16:creationId xmlns:a16="http://schemas.microsoft.com/office/drawing/2014/main" id="{BDAE1EA8-4B99-B54F-403E-F062A77BCBC4}"/>
              </a:ext>
            </a:extLst>
          </p:cNvPr>
          <p:cNvSpPr>
            <a:spLocks noGrp="1"/>
          </p:cNvSpPr>
          <p:nvPr>
            <p:ph type="sldNum" sz="quarter" idx="12"/>
          </p:nvPr>
        </p:nvSpPr>
        <p:spPr/>
        <p:txBody>
          <a:bodyPr/>
          <a:lstStyle/>
          <a:p>
            <a:fld id="{75DBE060-CF68-41CF-9ABE-0462A8BD26DF}" type="slidenum">
              <a:rPr lang="en-US" smtClean="0"/>
              <a:pPr/>
              <a:t>13</a:t>
            </a:fld>
            <a:endParaRPr lang="en-US" dirty="0"/>
          </a:p>
        </p:txBody>
      </p:sp>
      <p:sp>
        <p:nvSpPr>
          <p:cNvPr id="6" name="Content Placeholder 2">
            <a:extLst>
              <a:ext uri="{FF2B5EF4-FFF2-40B4-BE49-F238E27FC236}">
                <a16:creationId xmlns:a16="http://schemas.microsoft.com/office/drawing/2014/main" id="{D87D472A-579C-4B8C-6E01-00A70E999AA9}"/>
              </a:ext>
            </a:extLst>
          </p:cNvPr>
          <p:cNvSpPr>
            <a:spLocks noGrp="1"/>
          </p:cNvSpPr>
          <p:nvPr>
            <p:ph idx="1"/>
          </p:nvPr>
        </p:nvSpPr>
        <p:spPr>
          <a:xfrm>
            <a:off x="317089" y="1084319"/>
            <a:ext cx="11606982" cy="5125065"/>
          </a:xfrm>
        </p:spPr>
        <p:txBody>
          <a:bodyPr/>
          <a:lstStyle/>
          <a:p>
            <a:r>
              <a:rPr lang="en-US" dirty="0"/>
              <a:t>Simplified form </a:t>
            </a:r>
            <a:r>
              <a:rPr lang="en-US"/>
              <a:t>for x-component</a:t>
            </a:r>
            <a:endParaRPr lang="en-US" dirty="0"/>
          </a:p>
          <a:p>
            <a:pPr lvl="1"/>
            <a:endParaRPr lang="en-US" dirty="0"/>
          </a:p>
          <a:p>
            <a:endParaRPr lang="en-US" dirty="0"/>
          </a:p>
        </p:txBody>
      </p:sp>
      <p:pic>
        <p:nvPicPr>
          <p:cNvPr id="54" name="Picture 53" descr="\documentclass{article}&#10;\usepackage{amsmath}&#10;\usepackage{bm}&#10;\pagestyle{empty}&#10;\begin{document}&#10;&#10;$$&#10;\frac{ {d}_s u_{\tau x}}{dt \,\,}  = \frac{1}{T_s}\left(  \overline{ {\tau}}_{w x}^{eq}/u_\tau - {u}_{\tau x} \right)&#10;$$&#10;&#10;&#10;\end{document}" title="IguanaTex Bitmap Display">
            <a:extLst>
              <a:ext uri="{FF2B5EF4-FFF2-40B4-BE49-F238E27FC236}">
                <a16:creationId xmlns:a16="http://schemas.microsoft.com/office/drawing/2014/main" id="{9462F96A-FEFC-D359-279B-1A6332813343}"/>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968375" y="1673224"/>
            <a:ext cx="3033904" cy="559238"/>
          </a:xfrm>
          <a:prstGeom prst="rect">
            <a:avLst/>
          </a:prstGeom>
        </p:spPr>
      </p:pic>
      <p:sp>
        <p:nvSpPr>
          <p:cNvPr id="8" name="TextBox 7">
            <a:extLst>
              <a:ext uri="{FF2B5EF4-FFF2-40B4-BE49-F238E27FC236}">
                <a16:creationId xmlns:a16="http://schemas.microsoft.com/office/drawing/2014/main" id="{5556A814-8642-B18F-D840-0A24004071B3}"/>
              </a:ext>
            </a:extLst>
          </p:cNvPr>
          <p:cNvSpPr txBox="1"/>
          <p:nvPr/>
        </p:nvSpPr>
        <p:spPr>
          <a:xfrm>
            <a:off x="4349934" y="1711207"/>
            <a:ext cx="748923" cy="369332"/>
          </a:xfrm>
          <a:prstGeom prst="rect">
            <a:avLst/>
          </a:prstGeom>
          <a:noFill/>
        </p:spPr>
        <p:txBody>
          <a:bodyPr wrap="none" rtlCol="0">
            <a:spAutoFit/>
          </a:bodyPr>
          <a:lstStyle/>
          <a:p>
            <a:r>
              <a:rPr lang="en-US" dirty="0"/>
              <a:t>where</a:t>
            </a:r>
          </a:p>
        </p:txBody>
      </p:sp>
      <p:pic>
        <p:nvPicPr>
          <p:cNvPr id="9" name="Picture 8" descr="\documentclass{article}&#10;\usepackage{amsmath}&#10;\usepackage{bm}&#10;\pagestyle{empty}&#10;\begin{document}&#10;&#10;$$&#10;T_s = f(\Delta^+) \, \frac{\Delta }{u_\tau}&#10;$$&#10;&#10;&#10;\end{document}" title="IguanaTex Bitmap Display">
            <a:extLst>
              <a:ext uri="{FF2B5EF4-FFF2-40B4-BE49-F238E27FC236}">
                <a16:creationId xmlns:a16="http://schemas.microsoft.com/office/drawing/2014/main" id="{8782A477-4EC4-81E3-1BF6-345B1D8979DE}"/>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5396646" y="1613206"/>
            <a:ext cx="1659428" cy="565333"/>
          </a:xfrm>
          <a:prstGeom prst="rect">
            <a:avLst/>
          </a:prstGeom>
        </p:spPr>
      </p:pic>
      <p:pic>
        <p:nvPicPr>
          <p:cNvPr id="10" name="Picture 9" descr="\documentclass{article}&#10;\usepackage{amsmath}&#10;\usepackage{bm}&#10;\pagestyle{empty}&#10;\begin{document}&#10;&#10;$$&#10;{d}_s/dt=\partial_t + {\bf V}_\tau \cdot {\bm \nabla}_h&#10;$$&#10;&#10;&#10;\end{document}" title="IguanaTex Bitmap Display">
            <a:extLst>
              <a:ext uri="{FF2B5EF4-FFF2-40B4-BE49-F238E27FC236}">
                <a16:creationId xmlns:a16="http://schemas.microsoft.com/office/drawing/2014/main" id="{E12DBE0A-CA94-F123-A0B4-3C4E18E39779}"/>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5396646" y="2221160"/>
            <a:ext cx="2329905" cy="254476"/>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FD5178C-430D-F22D-C790-D8E8E2790223}"/>
                  </a:ext>
                </a:extLst>
              </p:cNvPr>
              <p:cNvSpPr txBox="1"/>
              <p:nvPr/>
            </p:nvSpPr>
            <p:spPr>
              <a:xfrm>
                <a:off x="931394" y="4769276"/>
                <a:ext cx="3882537" cy="846065"/>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14:m>
                  <m:oMath xmlns:m="http://schemas.openxmlformats.org/officeDocument/2006/math">
                    <m:sSub>
                      <m:sSubPr>
                        <m:ctrlPr>
                          <a:rPr lang="en-US" sz="1600" b="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𝑢</m:t>
                        </m:r>
                      </m:e>
                      <m:sub>
                        <m:r>
                          <a:rPr lang="en-US" sz="1600" b="0" i="1" smtClean="0">
                            <a:solidFill>
                              <a:srgbClr val="FF0000"/>
                            </a:solidFill>
                            <a:latin typeface="Cambria Math" panose="02040503050406030204" pitchFamily="18" charset="0"/>
                          </a:rPr>
                          <m:t>𝜏</m:t>
                        </m:r>
                        <m:r>
                          <a:rPr lang="en-US" sz="1600" b="0" i="1" smtClean="0">
                            <a:solidFill>
                              <a:srgbClr val="FF0000"/>
                            </a:solidFill>
                            <a:latin typeface="Cambria Math" panose="02040503050406030204" pitchFamily="18" charset="0"/>
                          </a:rPr>
                          <m:t>𝑥</m:t>
                        </m:r>
                      </m:sub>
                    </m:sSub>
                  </m:oMath>
                </a14:m>
                <a:r>
                  <a:rPr lang="en-US" sz="1600" dirty="0">
                    <a:solidFill>
                      <a:srgbClr val="FF0000"/>
                    </a:solidFill>
                  </a:rPr>
                  <a:t> </a:t>
                </a:r>
                <a:r>
                  <a:rPr lang="en-US" sz="1600">
                    <a:solidFill>
                      <a:srgbClr val="FF0000"/>
                    </a:solidFill>
                  </a:rPr>
                  <a:t>relaxes (in a Lagrangian sense) towards</a:t>
                </a:r>
                <a:endParaRPr lang="en-US" sz="1600" i="1">
                  <a:solidFill>
                    <a:srgbClr val="FF0000"/>
                  </a:solidFill>
                  <a:latin typeface="Cambria Math" panose="02040503050406030204" pitchFamily="18" charset="0"/>
                </a:endParaRPr>
              </a:p>
              <a:p>
                <a:pPr algn="ctr"/>
                <a14:m>
                  <m:oMath xmlns:m="http://schemas.openxmlformats.org/officeDocument/2006/math">
                    <m:sSubSup>
                      <m:sSubSupPr>
                        <m:ctrlPr>
                          <a:rPr lang="en-US" sz="1600" b="0" i="1" smtClean="0">
                            <a:solidFill>
                              <a:srgbClr val="FF0000"/>
                            </a:solidFill>
                            <a:latin typeface="Cambria Math" panose="02040503050406030204" pitchFamily="18" charset="0"/>
                          </a:rPr>
                        </m:ctrlPr>
                      </m:sSubSupPr>
                      <m:e>
                        <m:bar>
                          <m:barPr>
                            <m:pos m:val="top"/>
                            <m:ctrlPr>
                              <a:rPr lang="en-US" sz="1600" i="1">
                                <a:solidFill>
                                  <a:srgbClr val="FF0000"/>
                                </a:solidFill>
                                <a:latin typeface="Cambria Math" panose="02040503050406030204" pitchFamily="18" charset="0"/>
                              </a:rPr>
                            </m:ctrlPr>
                          </m:barPr>
                          <m:e>
                            <m:r>
                              <a:rPr lang="en-US" sz="1600" i="1">
                                <a:solidFill>
                                  <a:srgbClr val="FF0000"/>
                                </a:solidFill>
                                <a:latin typeface="Cambria Math" panose="02040503050406030204" pitchFamily="18" charset="0"/>
                              </a:rPr>
                              <m:t>𝜏</m:t>
                            </m:r>
                          </m:e>
                        </m:bar>
                      </m:e>
                      <m:sub>
                        <m:r>
                          <m:rPr>
                            <m:sty m:val="p"/>
                          </m:rPr>
                          <a:rPr lang="en-US" sz="1600" b="0" i="0" smtClean="0">
                            <a:solidFill>
                              <a:srgbClr val="FF0000"/>
                            </a:solidFill>
                            <a:latin typeface="Cambria Math" panose="02040503050406030204" pitchFamily="18" charset="0"/>
                          </a:rPr>
                          <m:t>w</m:t>
                        </m:r>
                        <m:r>
                          <a:rPr lang="en-US" sz="1600" i="1">
                            <a:solidFill>
                              <a:srgbClr val="FF0000"/>
                            </a:solidFill>
                            <a:latin typeface="Cambria Math" panose="02040503050406030204" pitchFamily="18" charset="0"/>
                          </a:rPr>
                          <m:t>𝑥</m:t>
                        </m:r>
                      </m:sub>
                      <m:sup>
                        <m:r>
                          <a:rPr lang="en-US" sz="1600" b="0" i="1" smtClean="0">
                            <a:solidFill>
                              <a:srgbClr val="FF0000"/>
                            </a:solidFill>
                            <a:latin typeface="Cambria Math" panose="02040503050406030204" pitchFamily="18" charset="0"/>
                          </a:rPr>
                          <m:t>𝑒𝑞</m:t>
                        </m:r>
                      </m:sup>
                    </m:sSubSup>
                    <m:r>
                      <a:rPr lang="en-US" sz="1600" b="0" i="1" smtClean="0">
                        <a:solidFill>
                          <a:srgbClr val="FF0000"/>
                        </a:solidFill>
                        <a:latin typeface="Cambria Math" panose="02040503050406030204" pitchFamily="18" charset="0"/>
                      </a:rPr>
                      <m:t>/</m:t>
                    </m:r>
                    <m:sSub>
                      <m:sSubPr>
                        <m:ctrlPr>
                          <a:rPr lang="en-US" sz="1600" b="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𝑢</m:t>
                        </m:r>
                      </m:e>
                      <m:sub>
                        <m:r>
                          <a:rPr lang="en-US" sz="1600" b="0" i="1" smtClean="0">
                            <a:solidFill>
                              <a:srgbClr val="FF0000"/>
                            </a:solidFill>
                            <a:latin typeface="Cambria Math" panose="02040503050406030204" pitchFamily="18" charset="0"/>
                          </a:rPr>
                          <m:t>𝜏</m:t>
                        </m:r>
                      </m:sub>
                    </m:sSub>
                  </m:oMath>
                </a14:m>
                <a:r>
                  <a:rPr lang="en-US" sz="1600" b="0" dirty="0">
                    <a:solidFill>
                      <a:srgbClr val="FF0000"/>
                    </a:solidFill>
                  </a:rPr>
                  <a:t> </a:t>
                </a:r>
                <a:r>
                  <a:rPr lang="en-US" sz="1600" b="0">
                    <a:solidFill>
                      <a:srgbClr val="FF0000"/>
                    </a:solidFill>
                  </a:rPr>
                  <a:t>(the equilibrium value)</a:t>
                </a:r>
                <a:endParaRPr lang="en-US" sz="1600" b="0" dirty="0">
                  <a:solidFill>
                    <a:srgbClr val="FF0000"/>
                  </a:solidFill>
                </a:endParaRPr>
              </a:p>
              <a:p>
                <a:pPr algn="ctr"/>
                <a:r>
                  <a:rPr lang="en-US" sz="1600" dirty="0">
                    <a:solidFill>
                      <a:srgbClr val="FF0000"/>
                    </a:solidFill>
                  </a:rPr>
                  <a:t>at the relaxation time scale </a:t>
                </a:r>
                <a14:m>
                  <m:oMath xmlns:m="http://schemas.openxmlformats.org/officeDocument/2006/math">
                    <m:sSub>
                      <m:sSubPr>
                        <m:ctrlPr>
                          <a:rPr lang="en-US" sz="1600" b="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𝑇</m:t>
                        </m:r>
                      </m:e>
                      <m:sub>
                        <m:r>
                          <a:rPr lang="en-US" sz="1600" b="0" i="1" smtClean="0">
                            <a:solidFill>
                              <a:srgbClr val="FF0000"/>
                            </a:solidFill>
                            <a:latin typeface="Cambria Math" panose="02040503050406030204" pitchFamily="18" charset="0"/>
                          </a:rPr>
                          <m:t>𝑠</m:t>
                        </m:r>
                      </m:sub>
                    </m:sSub>
                  </m:oMath>
                </a14:m>
                <a:endParaRPr lang="en-US" sz="1600" dirty="0">
                  <a:solidFill>
                    <a:srgbClr val="FF0000"/>
                  </a:solidFill>
                </a:endParaRPr>
              </a:p>
            </p:txBody>
          </p:sp>
        </mc:Choice>
        <mc:Fallback xmlns="">
          <p:sp>
            <p:nvSpPr>
              <p:cNvPr id="11" name="TextBox 10">
                <a:extLst>
                  <a:ext uri="{FF2B5EF4-FFF2-40B4-BE49-F238E27FC236}">
                    <a16:creationId xmlns:a16="http://schemas.microsoft.com/office/drawing/2014/main" id="{CFD5178C-430D-F22D-C790-D8E8E2790223}"/>
                  </a:ext>
                </a:extLst>
              </p:cNvPr>
              <p:cNvSpPr txBox="1">
                <a:spLocks noRot="1" noChangeAspect="1" noMove="1" noResize="1" noEditPoints="1" noAdjustHandles="1" noChangeArrowheads="1" noChangeShapeType="1" noTextEdit="1"/>
              </p:cNvSpPr>
              <p:nvPr/>
            </p:nvSpPr>
            <p:spPr>
              <a:xfrm>
                <a:off x="931394" y="4769276"/>
                <a:ext cx="3882537" cy="846065"/>
              </a:xfrm>
              <a:prstGeom prst="rect">
                <a:avLst/>
              </a:prstGeom>
              <a:blipFill>
                <a:blip r:embed="rId8"/>
                <a:stretch>
                  <a:fillRect t="-1418" b="-7801"/>
                </a:stretch>
              </a:blipFill>
              <a:ln>
                <a:solidFill>
                  <a:srgbClr val="FF0000"/>
                </a:solidFill>
              </a:ln>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B5072F58-4AB5-DFDC-35FB-757309049DF5}"/>
              </a:ext>
            </a:extLst>
          </p:cNvPr>
          <p:cNvGrpSpPr/>
          <p:nvPr/>
        </p:nvGrpSpPr>
        <p:grpSpPr>
          <a:xfrm>
            <a:off x="8340853" y="975962"/>
            <a:ext cx="3752799" cy="2165907"/>
            <a:chOff x="830924" y="3599957"/>
            <a:chExt cx="3752799" cy="2165907"/>
          </a:xfrm>
        </p:grpSpPr>
        <p:grpSp>
          <p:nvGrpSpPr>
            <p:cNvPr id="20" name="Group 19">
              <a:extLst>
                <a:ext uri="{FF2B5EF4-FFF2-40B4-BE49-F238E27FC236}">
                  <a16:creationId xmlns:a16="http://schemas.microsoft.com/office/drawing/2014/main" id="{828F3BD3-CADB-5BA5-49EC-6FE351218F16}"/>
                </a:ext>
              </a:extLst>
            </p:cNvPr>
            <p:cNvGrpSpPr/>
            <p:nvPr/>
          </p:nvGrpSpPr>
          <p:grpSpPr>
            <a:xfrm>
              <a:off x="830924" y="3599957"/>
              <a:ext cx="3752799" cy="2165907"/>
              <a:chOff x="830924" y="3599957"/>
              <a:chExt cx="3752799" cy="2165907"/>
            </a:xfrm>
          </p:grpSpPr>
          <p:sp>
            <p:nvSpPr>
              <p:cNvPr id="22" name="Rectangle 21">
                <a:extLst>
                  <a:ext uri="{FF2B5EF4-FFF2-40B4-BE49-F238E27FC236}">
                    <a16:creationId xmlns:a16="http://schemas.microsoft.com/office/drawing/2014/main" id="{4FB26358-9832-DF88-A559-3ACAFFE3A1EB}"/>
                  </a:ext>
                </a:extLst>
              </p:cNvPr>
              <p:cNvSpPr/>
              <p:nvPr/>
            </p:nvSpPr>
            <p:spPr>
              <a:xfrm>
                <a:off x="837273" y="4247840"/>
                <a:ext cx="3365673" cy="920661"/>
              </a:xfrm>
              <a:prstGeom prst="rect">
                <a:avLst/>
              </a:prstGeom>
              <a:solidFill>
                <a:schemeClr val="accent1">
                  <a:lumMod val="20000"/>
                  <a:lumOff val="8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BC0C0CA-3F08-1915-AB05-889DEC1D5ED7}"/>
                  </a:ext>
                </a:extLst>
              </p:cNvPr>
              <p:cNvSpPr/>
              <p:nvPr/>
            </p:nvSpPr>
            <p:spPr>
              <a:xfrm>
                <a:off x="1308403" y="5170462"/>
                <a:ext cx="2445488" cy="231618"/>
              </a:xfrm>
              <a:prstGeom prst="rect">
                <a:avLst/>
              </a:prstGeom>
              <a:pattFill prst="ltUpDiag">
                <a:fgClr>
                  <a:schemeClr val="tx1"/>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263E0F1-E095-6C86-3BAF-0818E3272FFA}"/>
                  </a:ext>
                </a:extLst>
              </p:cNvPr>
              <p:cNvSpPr/>
              <p:nvPr/>
            </p:nvSpPr>
            <p:spPr>
              <a:xfrm>
                <a:off x="1539584" y="4240744"/>
                <a:ext cx="1949100" cy="920661"/>
              </a:xfrm>
              <a:prstGeom prst="rect">
                <a:avLst/>
              </a:prstGeom>
              <a:solidFill>
                <a:schemeClr val="accent1">
                  <a:lumMod val="40000"/>
                  <a:lumOff val="60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22DCEC3D-DEA5-D022-FBB6-3BBC4848EC7B}"/>
                  </a:ext>
                </a:extLst>
              </p:cNvPr>
              <p:cNvCxnSpPr>
                <a:cxnSpLocks/>
              </p:cNvCxnSpPr>
              <p:nvPr/>
            </p:nvCxnSpPr>
            <p:spPr>
              <a:xfrm flipV="1">
                <a:off x="3753891" y="4240744"/>
                <a:ext cx="0" cy="873107"/>
              </a:xfrm>
              <a:prstGeom prst="straightConnector1">
                <a:avLst/>
              </a:prstGeom>
              <a:ln w="15875">
                <a:solidFill>
                  <a:schemeClr val="tx1"/>
                </a:solidFill>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3CC12BB6-A34D-0A87-9A93-80E5514BF5E2}"/>
                  </a:ext>
                </a:extLst>
              </p:cNvPr>
              <p:cNvCxnSpPr>
                <a:cxnSpLocks/>
              </p:cNvCxnSpPr>
              <p:nvPr/>
            </p:nvCxnSpPr>
            <p:spPr>
              <a:xfrm>
                <a:off x="2603717" y="4128273"/>
                <a:ext cx="549275" cy="0"/>
              </a:xfrm>
              <a:prstGeom prst="straightConnector1">
                <a:avLst/>
              </a:prstGeom>
              <a:ln w="34925">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3951B642-7C9E-8051-98B4-48B462FB4730}"/>
                  </a:ext>
                </a:extLst>
              </p:cNvPr>
              <p:cNvCxnSpPr>
                <a:cxnSpLocks/>
              </p:cNvCxnSpPr>
              <p:nvPr/>
            </p:nvCxnSpPr>
            <p:spPr>
              <a:xfrm flipH="1">
                <a:off x="1913829" y="5273337"/>
                <a:ext cx="701327" cy="0"/>
              </a:xfrm>
              <a:prstGeom prst="straightConnector1">
                <a:avLst/>
              </a:prstGeom>
              <a:ln w="34925">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pic>
            <p:nvPicPr>
              <p:cNvPr id="28" name="Picture 27">
                <a:extLst>
                  <a:ext uri="{FF2B5EF4-FFF2-40B4-BE49-F238E27FC236}">
                    <a16:creationId xmlns:a16="http://schemas.microsoft.com/office/drawing/2014/main" id="{9DF41433-43B8-209D-F7F0-ED5968706B52}"/>
                  </a:ext>
                </a:extLst>
              </p:cNvPr>
              <p:cNvPicPr>
                <a:picLocks noChangeAspect="1"/>
              </p:cNvPicPr>
              <p:nvPr/>
            </p:nvPicPr>
            <p:blipFill>
              <a:blip r:embed="rId9"/>
              <a:stretch>
                <a:fillRect/>
              </a:stretch>
            </p:blipFill>
            <p:spPr>
              <a:xfrm>
                <a:off x="3768130" y="4473283"/>
                <a:ext cx="285563" cy="309360"/>
              </a:xfrm>
              <a:prstGeom prst="rect">
                <a:avLst/>
              </a:prstGeom>
            </p:spPr>
          </p:pic>
          <p:cxnSp>
            <p:nvCxnSpPr>
              <p:cNvPr id="29" name="Straight Connector 28">
                <a:extLst>
                  <a:ext uri="{FF2B5EF4-FFF2-40B4-BE49-F238E27FC236}">
                    <a16:creationId xmlns:a16="http://schemas.microsoft.com/office/drawing/2014/main" id="{B8470E80-6D93-CA7C-BB24-8E462BDD80E9}"/>
                  </a:ext>
                </a:extLst>
              </p:cNvPr>
              <p:cNvCxnSpPr>
                <a:cxnSpLocks/>
              </p:cNvCxnSpPr>
              <p:nvPr/>
            </p:nvCxnSpPr>
            <p:spPr>
              <a:xfrm>
                <a:off x="837274" y="4243477"/>
                <a:ext cx="3365672"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E55B724-9909-1DBE-EFEB-800241423656}"/>
                  </a:ext>
                </a:extLst>
              </p:cNvPr>
              <p:cNvCxnSpPr>
                <a:cxnSpLocks/>
              </p:cNvCxnSpPr>
              <p:nvPr/>
            </p:nvCxnSpPr>
            <p:spPr>
              <a:xfrm flipV="1">
                <a:off x="830924" y="5161405"/>
                <a:ext cx="33821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EB1667DC-7909-1F9D-57FE-81698913F68D}"/>
                      </a:ext>
                    </a:extLst>
                  </p:cNvPr>
                  <p:cNvSpPr txBox="1"/>
                  <p:nvPr/>
                </p:nvSpPr>
                <p:spPr>
                  <a:xfrm>
                    <a:off x="2382237" y="3599957"/>
                    <a:ext cx="82387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acc>
                                <m:accPr>
                                  <m:chr m:val="̅"/>
                                  <m:ctrlPr>
                                    <a:rPr lang="en-US" sz="2000" b="1" i="1" smtClean="0">
                                      <a:latin typeface="Cambria Math" panose="02040503050406030204" pitchFamily="18" charset="0"/>
                                    </a:rPr>
                                  </m:ctrlPr>
                                </m:accPr>
                                <m:e>
                                  <m:r>
                                    <a:rPr lang="en-US" sz="2000" b="1" i="1" smtClean="0">
                                      <a:latin typeface="Cambria Math" panose="02040503050406030204" pitchFamily="18" charset="0"/>
                                    </a:rPr>
                                    <m:t>𝝉</m:t>
                                  </m:r>
                                </m:e>
                              </m:acc>
                            </m:e>
                            <m:sub>
                              <m:r>
                                <m:rPr>
                                  <m:sty m:val="p"/>
                                </m:rPr>
                                <a:rPr lang="en-US" sz="2000" b="0" i="0" smtClean="0">
                                  <a:latin typeface="Cambria Math" panose="02040503050406030204" pitchFamily="18" charset="0"/>
                                </a:rPr>
                                <m:t>Δ</m:t>
                              </m:r>
                            </m:sub>
                          </m:sSub>
                          <m:r>
                            <a:rPr lang="en-US" sz="2000" b="0" i="1" smtClean="0">
                              <a:latin typeface="Cambria Math" panose="02040503050406030204" pitchFamily="18" charset="0"/>
                            </a:rPr>
                            <m:t>⋅</m:t>
                          </m:r>
                          <m:r>
                            <a:rPr lang="en-US" sz="2000" b="1" i="1" smtClean="0">
                              <a:latin typeface="Cambria Math" panose="02040503050406030204" pitchFamily="18" charset="0"/>
                            </a:rPr>
                            <m:t>𝒔</m:t>
                          </m:r>
                        </m:oMath>
                      </m:oMathPara>
                    </a14:m>
                    <a:endParaRPr lang="en-US" sz="2000" b="1"/>
                  </a:p>
                </p:txBody>
              </p:sp>
            </mc:Choice>
            <mc:Fallback xmlns="">
              <p:sp>
                <p:nvSpPr>
                  <p:cNvPr id="56" name="TextBox 55">
                    <a:extLst>
                      <a:ext uri="{FF2B5EF4-FFF2-40B4-BE49-F238E27FC236}">
                        <a16:creationId xmlns:a16="http://schemas.microsoft.com/office/drawing/2014/main" id="{D6FD4DF3-40A9-4D71-8006-C0312F21A8A3}"/>
                      </a:ext>
                    </a:extLst>
                  </p:cNvPr>
                  <p:cNvSpPr txBox="1">
                    <a:spLocks noRot="1" noChangeAspect="1" noMove="1" noResize="1" noEditPoints="1" noAdjustHandles="1" noChangeArrowheads="1" noChangeShapeType="1" noTextEdit="1"/>
                  </p:cNvSpPr>
                  <p:nvPr/>
                </p:nvSpPr>
                <p:spPr>
                  <a:xfrm>
                    <a:off x="2382237" y="3599957"/>
                    <a:ext cx="823879" cy="400110"/>
                  </a:xfrm>
                  <a:prstGeom prst="rect">
                    <a:avLst/>
                  </a:prstGeom>
                  <a:blipFill>
                    <a:blip r:embed="rId14"/>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D1D1E93-7EC2-91E5-384E-261F6612F9F3}"/>
                      </a:ext>
                    </a:extLst>
                  </p:cNvPr>
                  <p:cNvSpPr txBox="1"/>
                  <p:nvPr/>
                </p:nvSpPr>
                <p:spPr>
                  <a:xfrm>
                    <a:off x="2096203" y="5365754"/>
                    <a:ext cx="52867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𝜏</m:t>
                                  </m:r>
                                </m:e>
                              </m:acc>
                            </m:e>
                            <m:sub>
                              <m:r>
                                <a:rPr lang="en-US" sz="2000" b="0" i="1" smtClean="0">
                                  <a:latin typeface="Cambria Math" panose="02040503050406030204" pitchFamily="18" charset="0"/>
                                </a:rPr>
                                <m:t>𝑤</m:t>
                              </m:r>
                            </m:sub>
                          </m:sSub>
                        </m:oMath>
                      </m:oMathPara>
                    </a14:m>
                    <a:endParaRPr lang="en-US" sz="2000" b="1"/>
                  </a:p>
                </p:txBody>
              </p:sp>
            </mc:Choice>
            <mc:Fallback xmlns="">
              <p:sp>
                <p:nvSpPr>
                  <p:cNvPr id="57" name="TextBox 56">
                    <a:extLst>
                      <a:ext uri="{FF2B5EF4-FFF2-40B4-BE49-F238E27FC236}">
                        <a16:creationId xmlns:a16="http://schemas.microsoft.com/office/drawing/2014/main" id="{B87B91C1-AD79-45DB-BC79-79E921651015}"/>
                      </a:ext>
                    </a:extLst>
                  </p:cNvPr>
                  <p:cNvSpPr txBox="1">
                    <a:spLocks noRot="1" noChangeAspect="1" noMove="1" noResize="1" noEditPoints="1" noAdjustHandles="1" noChangeArrowheads="1" noChangeShapeType="1" noTextEdit="1"/>
                  </p:cNvSpPr>
                  <p:nvPr/>
                </p:nvSpPr>
                <p:spPr>
                  <a:xfrm>
                    <a:off x="2096203" y="5365754"/>
                    <a:ext cx="528671" cy="400110"/>
                  </a:xfrm>
                  <a:prstGeom prst="rect">
                    <a:avLst/>
                  </a:prstGeom>
                  <a:blipFill>
                    <a:blip r:embed="rId15"/>
                    <a:stretch>
                      <a:fillRect r="-14943"/>
                    </a:stretch>
                  </a:blipFill>
                </p:spPr>
                <p:txBody>
                  <a:bodyPr/>
                  <a:lstStyle/>
                  <a:p>
                    <a:r>
                      <a:rPr lang="en-US">
                        <a:noFill/>
                      </a:rPr>
                      <a:t> </a:t>
                    </a:r>
                  </a:p>
                </p:txBody>
              </p:sp>
            </mc:Fallback>
          </mc:AlternateContent>
          <p:sp>
            <p:nvSpPr>
              <p:cNvPr id="33" name="Oval 32">
                <a:extLst>
                  <a:ext uri="{FF2B5EF4-FFF2-40B4-BE49-F238E27FC236}">
                    <a16:creationId xmlns:a16="http://schemas.microsoft.com/office/drawing/2014/main" id="{227ED174-D4B0-03B6-623F-1014312D38D3}"/>
                  </a:ext>
                </a:extLst>
              </p:cNvPr>
              <p:cNvSpPr/>
              <p:nvPr/>
            </p:nvSpPr>
            <p:spPr>
              <a:xfrm>
                <a:off x="2540260" y="4173023"/>
                <a:ext cx="144273" cy="140470"/>
              </a:xfrm>
              <a:prstGeom prst="ellipse">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20F31FC-C771-1754-6648-D686935B0452}"/>
                  </a:ext>
                </a:extLst>
              </p:cNvPr>
              <p:cNvSpPr/>
              <p:nvPr/>
            </p:nvSpPr>
            <p:spPr>
              <a:xfrm>
                <a:off x="2547520" y="5080160"/>
                <a:ext cx="144273" cy="140470"/>
              </a:xfrm>
              <a:prstGeom prst="ellipse">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B26ED4CE-F7AE-40E8-2AC1-261853F4F06A}"/>
                      </a:ext>
                    </a:extLst>
                  </p:cNvPr>
                  <p:cNvSpPr txBox="1"/>
                  <p:nvPr/>
                </p:nvSpPr>
                <p:spPr>
                  <a:xfrm>
                    <a:off x="4213109" y="4932274"/>
                    <a:ext cx="37061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𝒔</m:t>
                          </m:r>
                        </m:oMath>
                      </m:oMathPara>
                    </a14:m>
                    <a:endParaRPr lang="en-US" sz="2000" b="1"/>
                  </a:p>
                </p:txBody>
              </p:sp>
            </mc:Choice>
            <mc:Fallback xmlns="">
              <p:sp>
                <p:nvSpPr>
                  <p:cNvPr id="60" name="TextBox 59">
                    <a:extLst>
                      <a:ext uri="{FF2B5EF4-FFF2-40B4-BE49-F238E27FC236}">
                        <a16:creationId xmlns:a16="http://schemas.microsoft.com/office/drawing/2014/main" id="{DAED8EC6-230B-45DC-8515-7AA0FA24BC60}"/>
                      </a:ext>
                    </a:extLst>
                  </p:cNvPr>
                  <p:cNvSpPr txBox="1">
                    <a:spLocks noRot="1" noChangeAspect="1" noMove="1" noResize="1" noEditPoints="1" noAdjustHandles="1" noChangeArrowheads="1" noChangeShapeType="1" noTextEdit="1"/>
                  </p:cNvSpPr>
                  <p:nvPr/>
                </p:nvSpPr>
                <p:spPr>
                  <a:xfrm>
                    <a:off x="4213109" y="4932274"/>
                    <a:ext cx="370614" cy="400110"/>
                  </a:xfrm>
                  <a:prstGeom prst="rect">
                    <a:avLst/>
                  </a:prstGeom>
                  <a:blipFill>
                    <a:blip r:embed="rId16"/>
                    <a:stretch>
                      <a:fillRect/>
                    </a:stretch>
                  </a:blipFill>
                </p:spPr>
                <p:txBody>
                  <a:bodyPr/>
                  <a:lstStyle/>
                  <a:p>
                    <a:r>
                      <a:rPr lang="en-US">
                        <a:noFill/>
                      </a:rPr>
                      <a:t> </a:t>
                    </a:r>
                  </a:p>
                </p:txBody>
              </p:sp>
            </mc:Fallback>
          </mc:AlternateContent>
          <p:cxnSp>
            <p:nvCxnSpPr>
              <p:cNvPr id="36" name="Straight Arrow Connector 35">
                <a:extLst>
                  <a:ext uri="{FF2B5EF4-FFF2-40B4-BE49-F238E27FC236}">
                    <a16:creationId xmlns:a16="http://schemas.microsoft.com/office/drawing/2014/main" id="{8E27C13B-7286-50B3-2142-584A93D94CBF}"/>
                  </a:ext>
                </a:extLst>
              </p:cNvPr>
              <p:cNvCxnSpPr>
                <a:cxnSpLocks/>
              </p:cNvCxnSpPr>
              <p:nvPr/>
            </p:nvCxnSpPr>
            <p:spPr>
              <a:xfrm flipH="1" flipV="1">
                <a:off x="1536968" y="4761177"/>
                <a:ext cx="6425" cy="40849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805A49D-C22B-9CB7-38E8-743EFE6AD81E}"/>
                      </a:ext>
                    </a:extLst>
                  </p:cNvPr>
                  <p:cNvSpPr txBox="1"/>
                  <p:nvPr/>
                </p:nvSpPr>
                <p:spPr>
                  <a:xfrm>
                    <a:off x="1204639" y="4643706"/>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𝑦</m:t>
                          </m:r>
                        </m:oMath>
                      </m:oMathPara>
                    </a14:m>
                    <a:endParaRPr lang="en-US"/>
                  </a:p>
                </p:txBody>
              </p:sp>
            </mc:Choice>
            <mc:Fallback xmlns="">
              <p:sp>
                <p:nvSpPr>
                  <p:cNvPr id="62" name="TextBox 61">
                    <a:extLst>
                      <a:ext uri="{FF2B5EF4-FFF2-40B4-BE49-F238E27FC236}">
                        <a16:creationId xmlns:a16="http://schemas.microsoft.com/office/drawing/2014/main" id="{18EC26FC-74BD-4973-866B-F1F2408FA8AE}"/>
                      </a:ext>
                    </a:extLst>
                  </p:cNvPr>
                  <p:cNvSpPr txBox="1">
                    <a:spLocks noRot="1" noChangeAspect="1" noMove="1" noResize="1" noEditPoints="1" noAdjustHandles="1" noChangeArrowheads="1" noChangeShapeType="1" noTextEdit="1"/>
                  </p:cNvSpPr>
                  <p:nvPr/>
                </p:nvSpPr>
                <p:spPr>
                  <a:xfrm>
                    <a:off x="1204639" y="4643706"/>
                    <a:ext cx="371384" cy="369332"/>
                  </a:xfrm>
                  <a:prstGeom prst="rect">
                    <a:avLst/>
                  </a:prstGeom>
                  <a:blipFill>
                    <a:blip r:embed="rId17"/>
                    <a:stretch>
                      <a:fillRect b="-8333"/>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DEC95716-0E33-50E0-F782-4D727DB92EAC}"/>
                  </a:ext>
                </a:extLst>
              </p:cNvPr>
              <p:cNvCxnSpPr>
                <a:cxnSpLocks/>
              </p:cNvCxnSpPr>
              <p:nvPr/>
            </p:nvCxnSpPr>
            <p:spPr>
              <a:xfrm>
                <a:off x="3725982" y="5160931"/>
                <a:ext cx="553707"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21" name="TextBox 20">
              <a:extLst>
                <a:ext uri="{FF2B5EF4-FFF2-40B4-BE49-F238E27FC236}">
                  <a16:creationId xmlns:a16="http://schemas.microsoft.com/office/drawing/2014/main" id="{2C89FEFE-46C6-F7AD-16D5-339FA3389D43}"/>
                </a:ext>
              </a:extLst>
            </p:cNvPr>
            <p:cNvSpPr txBox="1"/>
            <p:nvPr/>
          </p:nvSpPr>
          <p:spPr>
            <a:xfrm>
              <a:off x="1884850" y="4415366"/>
              <a:ext cx="1345240" cy="646331"/>
            </a:xfrm>
            <a:prstGeom prst="rect">
              <a:avLst/>
            </a:prstGeom>
            <a:noFill/>
          </p:spPr>
          <p:txBody>
            <a:bodyPr wrap="none" rtlCol="0">
              <a:spAutoFit/>
            </a:bodyPr>
            <a:lstStyle/>
            <a:p>
              <a:pPr algn="ctr"/>
              <a:r>
                <a:rPr lang="en-US">
                  <a:solidFill>
                    <a:srgbClr val="4F81BD"/>
                  </a:solidFill>
                </a:rPr>
                <a:t>Inertial fluid</a:t>
              </a:r>
            </a:p>
            <a:p>
              <a:pPr algn="ctr"/>
              <a:r>
                <a:rPr lang="en-US">
                  <a:solidFill>
                    <a:srgbClr val="4F81BD"/>
                  </a:solidFill>
                </a:rPr>
                <a:t>layer</a:t>
              </a:r>
            </a:p>
          </p:txBody>
        </p:sp>
      </p:grpSp>
      <p:grpSp>
        <p:nvGrpSpPr>
          <p:cNvPr id="39" name="Group 38">
            <a:extLst>
              <a:ext uri="{FF2B5EF4-FFF2-40B4-BE49-F238E27FC236}">
                <a16:creationId xmlns:a16="http://schemas.microsoft.com/office/drawing/2014/main" id="{03716D39-86DF-DC94-FCF1-F1BE40EB0549}"/>
              </a:ext>
            </a:extLst>
          </p:cNvPr>
          <p:cNvGrpSpPr/>
          <p:nvPr/>
        </p:nvGrpSpPr>
        <p:grpSpPr>
          <a:xfrm>
            <a:off x="5373243" y="3435787"/>
            <a:ext cx="6296986" cy="2851413"/>
            <a:chOff x="6813590" y="3690290"/>
            <a:chExt cx="6296986" cy="2851413"/>
          </a:xfrm>
        </p:grpSpPr>
        <p:grpSp>
          <p:nvGrpSpPr>
            <p:cNvPr id="40" name="Group 39">
              <a:extLst>
                <a:ext uri="{FF2B5EF4-FFF2-40B4-BE49-F238E27FC236}">
                  <a16:creationId xmlns:a16="http://schemas.microsoft.com/office/drawing/2014/main" id="{53913F5C-12A0-F2C0-31B9-081F779BA9A7}"/>
                </a:ext>
              </a:extLst>
            </p:cNvPr>
            <p:cNvGrpSpPr>
              <a:grpSpLocks noChangeAspect="1"/>
            </p:cNvGrpSpPr>
            <p:nvPr/>
          </p:nvGrpSpPr>
          <p:grpSpPr>
            <a:xfrm>
              <a:off x="9744914" y="3690290"/>
              <a:ext cx="3365662" cy="2851413"/>
              <a:chOff x="8530451" y="1535194"/>
              <a:chExt cx="2426147" cy="2014666"/>
            </a:xfrm>
          </p:grpSpPr>
          <p:pic>
            <p:nvPicPr>
              <p:cNvPr id="42" name="Picture 41" descr="Chart, histogram&#10;&#10;Description automatically generated">
                <a:extLst>
                  <a:ext uri="{FF2B5EF4-FFF2-40B4-BE49-F238E27FC236}">
                    <a16:creationId xmlns:a16="http://schemas.microsoft.com/office/drawing/2014/main" id="{8F693975-D5FD-9E5A-C20C-855281B31383}"/>
                  </a:ext>
                </a:extLst>
              </p:cNvPr>
              <p:cNvPicPr>
                <a:picLocks noChangeAspect="1"/>
              </p:cNvPicPr>
              <p:nvPr/>
            </p:nvPicPr>
            <p:blipFill rotWithShape="1">
              <a:blip r:embed="rId18">
                <a:extLst>
                  <a:ext uri="{28A0092B-C50C-407E-A947-70E740481C1C}">
                    <a14:useLocalDpi xmlns:a14="http://schemas.microsoft.com/office/drawing/2010/main" val="0"/>
                  </a:ext>
                </a:extLst>
              </a:blip>
              <a:srcRect r="51498"/>
              <a:stretch/>
            </p:blipFill>
            <p:spPr>
              <a:xfrm>
                <a:off x="8530451" y="1535194"/>
                <a:ext cx="2426147" cy="2014666"/>
              </a:xfrm>
              <a:prstGeom prst="rect">
                <a:avLst/>
              </a:prstGeom>
            </p:spPr>
          </p:pic>
          <p:sp>
            <p:nvSpPr>
              <p:cNvPr id="43" name="TextBox 42">
                <a:extLst>
                  <a:ext uri="{FF2B5EF4-FFF2-40B4-BE49-F238E27FC236}">
                    <a16:creationId xmlns:a16="http://schemas.microsoft.com/office/drawing/2014/main" id="{56F8E242-F1B0-4339-67A7-94EBB4FD9712}"/>
                  </a:ext>
                </a:extLst>
              </p:cNvPr>
              <p:cNvSpPr txBox="1"/>
              <p:nvPr/>
            </p:nvSpPr>
            <p:spPr>
              <a:xfrm>
                <a:off x="9927453" y="2023559"/>
                <a:ext cx="915635" cy="307777"/>
              </a:xfrm>
              <a:prstGeom prst="rect">
                <a:avLst/>
              </a:prstGeom>
              <a:noFill/>
            </p:spPr>
            <p:txBody>
              <a:bodyPr wrap="square" rtlCol="0">
                <a:spAutoFit/>
              </a:bodyPr>
              <a:lstStyle/>
              <a:p>
                <a:r>
                  <a:rPr lang="en-US" sz="1400" dirty="0">
                    <a:solidFill>
                      <a:schemeClr val="bg1">
                        <a:lumMod val="50000"/>
                      </a:schemeClr>
                    </a:solidFill>
                  </a:rPr>
                  <a:t>EQWM</a:t>
                </a:r>
              </a:p>
            </p:txBody>
          </p:sp>
          <p:sp>
            <p:nvSpPr>
              <p:cNvPr id="44" name="TextBox 43">
                <a:extLst>
                  <a:ext uri="{FF2B5EF4-FFF2-40B4-BE49-F238E27FC236}">
                    <a16:creationId xmlns:a16="http://schemas.microsoft.com/office/drawing/2014/main" id="{A5108BAB-F359-A404-116F-6366D49A764F}"/>
                  </a:ext>
                </a:extLst>
              </p:cNvPr>
              <p:cNvSpPr txBox="1"/>
              <p:nvPr/>
            </p:nvSpPr>
            <p:spPr>
              <a:xfrm>
                <a:off x="10012032" y="2650083"/>
                <a:ext cx="915635" cy="307777"/>
              </a:xfrm>
              <a:prstGeom prst="rect">
                <a:avLst/>
              </a:prstGeom>
              <a:noFill/>
            </p:spPr>
            <p:txBody>
              <a:bodyPr wrap="square" rtlCol="0">
                <a:spAutoFit/>
              </a:bodyPr>
              <a:lstStyle/>
              <a:p>
                <a:r>
                  <a:rPr lang="en-US" sz="1400" dirty="0" err="1">
                    <a:solidFill>
                      <a:srgbClr val="0000FF"/>
                    </a:solidFill>
                  </a:rPr>
                  <a:t>LaRTE</a:t>
                </a:r>
                <a:endParaRPr lang="en-US" sz="1400" dirty="0">
                  <a:solidFill>
                    <a:srgbClr val="0000FF"/>
                  </a:solidFill>
                </a:endParaRPr>
              </a:p>
            </p:txBody>
          </p:sp>
        </p:grpSp>
        <p:sp>
          <p:nvSpPr>
            <p:cNvPr id="41" name="Rectangle 40">
              <a:extLst>
                <a:ext uri="{FF2B5EF4-FFF2-40B4-BE49-F238E27FC236}">
                  <a16:creationId xmlns:a16="http://schemas.microsoft.com/office/drawing/2014/main" id="{9B785532-BCFA-BCD3-82D2-DEDDC3333E6B}"/>
                </a:ext>
              </a:extLst>
            </p:cNvPr>
            <p:cNvSpPr/>
            <p:nvPr/>
          </p:nvSpPr>
          <p:spPr>
            <a:xfrm>
              <a:off x="6813590" y="3815515"/>
              <a:ext cx="382470"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a:extLst>
              <a:ext uri="{FF2B5EF4-FFF2-40B4-BE49-F238E27FC236}">
                <a16:creationId xmlns:a16="http://schemas.microsoft.com/office/drawing/2014/main" id="{C4BED6D2-7193-5A01-2CFE-6A1ECE33DE2C}"/>
              </a:ext>
            </a:extLst>
          </p:cNvPr>
          <p:cNvSpPr txBox="1"/>
          <p:nvPr/>
        </p:nvSpPr>
        <p:spPr>
          <a:xfrm>
            <a:off x="9155652" y="3170373"/>
            <a:ext cx="2300630" cy="369332"/>
          </a:xfrm>
          <a:prstGeom prst="rect">
            <a:avLst/>
          </a:prstGeom>
          <a:noFill/>
        </p:spPr>
        <p:txBody>
          <a:bodyPr wrap="none" rtlCol="0">
            <a:spAutoFit/>
          </a:bodyPr>
          <a:lstStyle/>
          <a:p>
            <a:r>
              <a:rPr lang="en-US"/>
              <a:t>Real simulation results</a:t>
            </a: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76A74687-989E-05DE-940F-DF9C152DCBA2}"/>
                  </a:ext>
                </a:extLst>
              </p:cNvPr>
              <p:cNvSpPr txBox="1"/>
              <p:nvPr/>
            </p:nvSpPr>
            <p:spPr>
              <a:xfrm>
                <a:off x="683591" y="3214208"/>
                <a:ext cx="5092997" cy="383951"/>
              </a:xfrm>
              <a:prstGeom prst="rect">
                <a:avLst/>
              </a:prstGeom>
              <a:noFill/>
            </p:spPr>
            <p:txBody>
              <a:bodyPr wrap="none" rtlCol="0">
                <a:spAutoFit/>
              </a:bodyPr>
              <a:lstStyle/>
              <a:p>
                <a:r>
                  <a:rPr lang="en-US"/>
                  <a:t>For true equilibrium (the limit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𝑠</m:t>
                        </m:r>
                      </m:sub>
                    </m:sSub>
                    <m:r>
                      <a:rPr lang="en-US" i="1">
                        <a:latin typeface="Cambria Math" panose="02040503050406030204" pitchFamily="18" charset="0"/>
                      </a:rPr>
                      <m:t>→0</m:t>
                    </m:r>
                  </m:oMath>
                </a14:m>
                <a:r>
                  <a:rPr lang="en-US"/>
                  <a:t>): </a:t>
                </a:r>
                <a14:m>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𝒖</m:t>
                        </m:r>
                      </m:e>
                      <m:sub>
                        <m:r>
                          <a:rPr lang="en-US" b="0" i="1" smtClean="0">
                            <a:latin typeface="Cambria Math" panose="02040503050406030204" pitchFamily="18" charset="0"/>
                          </a:rPr>
                          <m:t>𝜏</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𝝉</m:t>
                            </m:r>
                          </m:e>
                        </m:acc>
                      </m:e>
                      <m:sub>
                        <m:r>
                          <m:rPr>
                            <m:sty m:val="p"/>
                          </m:rPr>
                          <a:rPr lang="en-US" b="0" i="0" smtClean="0">
                            <a:latin typeface="Cambria Math" panose="02040503050406030204" pitchFamily="18" charset="0"/>
                          </a:rPr>
                          <m:t>w</m:t>
                        </m:r>
                      </m:sub>
                      <m:sup>
                        <m:r>
                          <a:rPr lang="en-US" b="0" i="1" smtClean="0">
                            <a:latin typeface="Cambria Math" panose="02040503050406030204" pitchFamily="18" charset="0"/>
                          </a:rPr>
                          <m:t>𝑒𝑞</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𝜏</m:t>
                        </m:r>
                      </m:sub>
                    </m:sSub>
                  </m:oMath>
                </a14:m>
                <a:endParaRPr lang="en-US"/>
              </a:p>
            </p:txBody>
          </p:sp>
        </mc:Choice>
        <mc:Fallback xmlns="">
          <p:sp>
            <p:nvSpPr>
              <p:cNvPr id="46" name="TextBox 45">
                <a:extLst>
                  <a:ext uri="{FF2B5EF4-FFF2-40B4-BE49-F238E27FC236}">
                    <a16:creationId xmlns:a16="http://schemas.microsoft.com/office/drawing/2014/main" id="{76A74687-989E-05DE-940F-DF9C152DCBA2}"/>
                  </a:ext>
                </a:extLst>
              </p:cNvPr>
              <p:cNvSpPr txBox="1">
                <a:spLocks noRot="1" noChangeAspect="1" noMove="1" noResize="1" noEditPoints="1" noAdjustHandles="1" noChangeArrowheads="1" noChangeShapeType="1" noTextEdit="1"/>
              </p:cNvSpPr>
              <p:nvPr/>
            </p:nvSpPr>
            <p:spPr>
              <a:xfrm>
                <a:off x="683591" y="3214208"/>
                <a:ext cx="5092997" cy="383951"/>
              </a:xfrm>
              <a:prstGeom prst="rect">
                <a:avLst/>
              </a:prstGeom>
              <a:blipFill>
                <a:blip r:embed="rId19"/>
                <a:stretch>
                  <a:fillRect l="-957" t="-4762" b="-23810"/>
                </a:stretch>
              </a:blipFill>
            </p:spPr>
            <p:txBody>
              <a:bodyPr/>
              <a:lstStyle/>
              <a:p>
                <a:r>
                  <a:rPr lang="en-US">
                    <a:noFill/>
                  </a:rPr>
                  <a:t> </a:t>
                </a:r>
              </a:p>
            </p:txBody>
          </p:sp>
        </mc:Fallback>
      </mc:AlternateContent>
      <p:grpSp>
        <p:nvGrpSpPr>
          <p:cNvPr id="47" name="Group 46">
            <a:extLst>
              <a:ext uri="{FF2B5EF4-FFF2-40B4-BE49-F238E27FC236}">
                <a16:creationId xmlns:a16="http://schemas.microsoft.com/office/drawing/2014/main" id="{E5A3559B-5D41-825A-E5B5-731B17F5C3ED}"/>
              </a:ext>
            </a:extLst>
          </p:cNvPr>
          <p:cNvGrpSpPr/>
          <p:nvPr/>
        </p:nvGrpSpPr>
        <p:grpSpPr>
          <a:xfrm>
            <a:off x="2182765" y="3732683"/>
            <a:ext cx="4283217" cy="553998"/>
            <a:chOff x="440457" y="3270445"/>
            <a:chExt cx="4283217" cy="553998"/>
          </a:xfrm>
        </p:grpSpPr>
        <p:sp>
          <p:nvSpPr>
            <p:cNvPr id="48" name="TextBox 47">
              <a:extLst>
                <a:ext uri="{FF2B5EF4-FFF2-40B4-BE49-F238E27FC236}">
                  <a16:creationId xmlns:a16="http://schemas.microsoft.com/office/drawing/2014/main" id="{B618D9DA-7A03-3067-F67C-5AB9C2A26ED4}"/>
                </a:ext>
              </a:extLst>
            </p:cNvPr>
            <p:cNvSpPr txBox="1"/>
            <p:nvPr/>
          </p:nvSpPr>
          <p:spPr>
            <a:xfrm>
              <a:off x="440457" y="3270445"/>
              <a:ext cx="4283217" cy="369332"/>
            </a:xfrm>
            <a:prstGeom prst="rect">
              <a:avLst/>
            </a:prstGeom>
            <a:noFill/>
          </p:spPr>
          <p:txBody>
            <a:bodyPr wrap="square" rtlCol="0">
              <a:spAutoFit/>
            </a:bodyPr>
            <a:lstStyle/>
            <a:p>
              <a:r>
                <a:rPr lang="en-US"/>
                <a:t>For quasi-equilibrium:</a:t>
              </a: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806BC91A-7A72-2E6A-A126-4D585A966207}"/>
                    </a:ext>
                  </a:extLst>
                </p:cNvPr>
                <p:cNvSpPr txBox="1"/>
                <p:nvPr/>
              </p:nvSpPr>
              <p:spPr>
                <a:xfrm>
                  <a:off x="2582065" y="3271476"/>
                  <a:ext cx="48955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𝒖</m:t>
                            </m:r>
                          </m:e>
                          <m:sub>
                            <m:r>
                              <a:rPr lang="en-US" b="0" i="1" smtClean="0">
                                <a:latin typeface="Cambria Math" panose="02040503050406030204" pitchFamily="18" charset="0"/>
                              </a:rPr>
                              <m:t>𝜏</m:t>
                            </m:r>
                          </m:sub>
                        </m:sSub>
                      </m:oMath>
                    </m:oMathPara>
                  </a14:m>
                  <a:endParaRPr lang="en-US"/>
                </a:p>
              </p:txBody>
            </p:sp>
          </mc:Choice>
          <mc:Fallback xmlns="">
            <p:sp>
              <p:nvSpPr>
                <p:cNvPr id="15" name="TextBox 14">
                  <a:extLst>
                    <a:ext uri="{FF2B5EF4-FFF2-40B4-BE49-F238E27FC236}">
                      <a16:creationId xmlns:a16="http://schemas.microsoft.com/office/drawing/2014/main" id="{F0F689FA-3FBD-CF9B-798C-4EDFD831C934}"/>
                    </a:ext>
                  </a:extLst>
                </p:cNvPr>
                <p:cNvSpPr txBox="1">
                  <a:spLocks noRot="1" noChangeAspect="1" noMove="1" noResize="1" noEditPoints="1" noAdjustHandles="1" noChangeArrowheads="1" noChangeShapeType="1" noTextEdit="1"/>
                </p:cNvSpPr>
                <p:nvPr/>
              </p:nvSpPr>
              <p:spPr>
                <a:xfrm>
                  <a:off x="2582065" y="3271476"/>
                  <a:ext cx="489558"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8E054C7A-404F-7D94-BE8F-15D7C18EA680}"/>
                    </a:ext>
                  </a:extLst>
                </p:cNvPr>
                <p:cNvSpPr txBox="1"/>
                <p:nvPr/>
              </p:nvSpPr>
              <p:spPr>
                <a:xfrm>
                  <a:off x="3777685" y="3271426"/>
                  <a:ext cx="911339" cy="3839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acc>
                              <m:accPr>
                                <m:chr m:val="̅"/>
                                <m:ctrlPr>
                                  <a:rPr lang="en-US" b="1" i="1">
                                    <a:latin typeface="Cambria Math" panose="02040503050406030204" pitchFamily="18" charset="0"/>
                                  </a:rPr>
                                </m:ctrlPr>
                              </m:accPr>
                              <m:e>
                                <m:r>
                                  <a:rPr lang="en-US" b="1" i="1">
                                    <a:latin typeface="Cambria Math" panose="02040503050406030204" pitchFamily="18" charset="0"/>
                                  </a:rPr>
                                  <m:t>𝝉</m:t>
                                </m:r>
                              </m:e>
                            </m:acc>
                          </m:e>
                          <m:sub>
                            <m:r>
                              <m:rPr>
                                <m:sty m:val="p"/>
                              </m:rPr>
                              <a:rPr lang="en-US">
                                <a:latin typeface="Cambria Math" panose="02040503050406030204" pitchFamily="18" charset="0"/>
                              </a:rPr>
                              <m:t>w</m:t>
                            </m:r>
                          </m:sub>
                          <m:sup>
                            <m:r>
                              <a:rPr lang="en-US" i="1">
                                <a:latin typeface="Cambria Math" panose="02040503050406030204" pitchFamily="18" charset="0"/>
                              </a:rPr>
                              <m:t>𝑒𝑞</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𝜏</m:t>
                            </m:r>
                          </m:sub>
                        </m:sSub>
                      </m:oMath>
                    </m:oMathPara>
                  </a14:m>
                  <a:endParaRPr lang="en-US"/>
                </a:p>
              </p:txBody>
            </p:sp>
          </mc:Choice>
          <mc:Fallback xmlns="">
            <p:sp>
              <p:nvSpPr>
                <p:cNvPr id="16" name="TextBox 15">
                  <a:extLst>
                    <a:ext uri="{FF2B5EF4-FFF2-40B4-BE49-F238E27FC236}">
                      <a16:creationId xmlns:a16="http://schemas.microsoft.com/office/drawing/2014/main" id="{D4AB009E-1D97-800D-65AC-D0644AE07977}"/>
                    </a:ext>
                  </a:extLst>
                </p:cNvPr>
                <p:cNvSpPr txBox="1">
                  <a:spLocks noRot="1" noChangeAspect="1" noMove="1" noResize="1" noEditPoints="1" noAdjustHandles="1" noChangeArrowheads="1" noChangeShapeType="1" noTextEdit="1"/>
                </p:cNvSpPr>
                <p:nvPr/>
              </p:nvSpPr>
              <p:spPr>
                <a:xfrm>
                  <a:off x="3777685" y="3271426"/>
                  <a:ext cx="911339" cy="383951"/>
                </a:xfrm>
                <a:prstGeom prst="rect">
                  <a:avLst/>
                </a:prstGeom>
                <a:blipFill>
                  <a:blip r:embed="rId20"/>
                  <a:stretch>
                    <a:fillRect b="-12698"/>
                  </a:stretch>
                </a:blipFill>
              </p:spPr>
              <p:txBody>
                <a:bodyPr/>
                <a:lstStyle/>
                <a:p>
                  <a:r>
                    <a:rPr lang="en-US">
                      <a:noFill/>
                    </a:rPr>
                    <a:t> </a:t>
                  </a:r>
                </a:p>
              </p:txBody>
            </p:sp>
          </mc:Fallback>
        </mc:AlternateContent>
        <p:cxnSp>
          <p:nvCxnSpPr>
            <p:cNvPr id="51" name="Straight Arrow Connector 50">
              <a:extLst>
                <a:ext uri="{FF2B5EF4-FFF2-40B4-BE49-F238E27FC236}">
                  <a16:creationId xmlns:a16="http://schemas.microsoft.com/office/drawing/2014/main" id="{20B185E9-4264-C309-88EF-E4968F54E46D}"/>
                </a:ext>
              </a:extLst>
            </p:cNvPr>
            <p:cNvCxnSpPr>
              <a:cxnSpLocks/>
              <a:stCxn id="49" idx="3"/>
              <a:endCxn id="50" idx="1"/>
            </p:cNvCxnSpPr>
            <p:nvPr/>
          </p:nvCxnSpPr>
          <p:spPr>
            <a:xfrm>
              <a:off x="3071623" y="3456142"/>
              <a:ext cx="706062" cy="72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567FC1C5-A10A-E30D-BBD5-D62E10A6844C}"/>
                    </a:ext>
                  </a:extLst>
                </p:cNvPr>
                <p:cNvSpPr txBox="1"/>
                <p:nvPr/>
              </p:nvSpPr>
              <p:spPr>
                <a:xfrm>
                  <a:off x="3245052" y="3455111"/>
                  <a:ext cx="4434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𝑠</m:t>
                            </m:r>
                          </m:sub>
                        </m:sSub>
                      </m:oMath>
                    </m:oMathPara>
                  </a14:m>
                  <a:endParaRPr lang="en-US"/>
                </a:p>
              </p:txBody>
            </p:sp>
          </mc:Choice>
          <mc:Fallback xmlns="">
            <p:sp>
              <p:nvSpPr>
                <p:cNvPr id="27" name="TextBox 26">
                  <a:extLst>
                    <a:ext uri="{FF2B5EF4-FFF2-40B4-BE49-F238E27FC236}">
                      <a16:creationId xmlns:a16="http://schemas.microsoft.com/office/drawing/2014/main" id="{D7C61C29-AFA0-4056-B0CF-8C66A79E4844}"/>
                    </a:ext>
                  </a:extLst>
                </p:cNvPr>
                <p:cNvSpPr txBox="1">
                  <a:spLocks noRot="1" noChangeAspect="1" noMove="1" noResize="1" noEditPoints="1" noAdjustHandles="1" noChangeArrowheads="1" noChangeShapeType="1" noTextEdit="1"/>
                </p:cNvSpPr>
                <p:nvPr/>
              </p:nvSpPr>
              <p:spPr>
                <a:xfrm>
                  <a:off x="3245052" y="3455111"/>
                  <a:ext cx="443455" cy="369332"/>
                </a:xfrm>
                <a:prstGeom prst="rect">
                  <a:avLst/>
                </a:prstGeom>
                <a:blipFill>
                  <a:blip r:embed="rId23"/>
                  <a:stretch>
                    <a:fillRect/>
                  </a:stretch>
                </a:blipFill>
              </p:spPr>
              <p:txBody>
                <a:bodyPr/>
                <a:lstStyle/>
                <a:p>
                  <a:r>
                    <a:rPr lang="en-US">
                      <a:noFill/>
                    </a:rPr>
                    <a:t> </a:t>
                  </a:r>
                </a:p>
              </p:txBody>
            </p:sp>
          </mc:Fallback>
        </mc:AlternateContent>
      </p:grpSp>
      <p:sp>
        <p:nvSpPr>
          <p:cNvPr id="55" name="Footer Placeholder 2">
            <a:extLst>
              <a:ext uri="{FF2B5EF4-FFF2-40B4-BE49-F238E27FC236}">
                <a16:creationId xmlns:a16="http://schemas.microsoft.com/office/drawing/2014/main" id="{DFAC1EBC-A438-5B0E-65D5-E690329652F0}"/>
              </a:ext>
            </a:extLst>
          </p:cNvPr>
          <p:cNvSpPr>
            <a:spLocks noGrp="1"/>
          </p:cNvSpPr>
          <p:nvPr>
            <p:ph type="ftr" sz="quarter" idx="11"/>
          </p:nvPr>
        </p:nvSpPr>
        <p:spPr>
          <a:xfrm>
            <a:off x="885473" y="6563840"/>
            <a:ext cx="10421054" cy="206734"/>
          </a:xfrm>
        </p:spPr>
        <p:txBody>
          <a:bodyPr/>
          <a:lstStyle/>
          <a:p>
            <a:r>
              <a:rPr lang="en-US"/>
              <a:t>Chapter 2 – </a:t>
            </a:r>
            <a:r>
              <a:rPr lang="en-US" sz="1400"/>
              <a:t>The Lagrangian Relaxation Towards Equilibrium (LaRTE) model</a:t>
            </a:r>
            <a:endParaRPr lang="en-US"/>
          </a:p>
        </p:txBody>
      </p:sp>
    </p:spTree>
    <p:extLst>
      <p:ext uri="{BB962C8B-B14F-4D97-AF65-F5344CB8AC3E}">
        <p14:creationId xmlns:p14="http://schemas.microsoft.com/office/powerpoint/2010/main" val="81596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5"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57A065-4901-5D81-D07A-024E4BF87623}"/>
              </a:ext>
            </a:extLst>
          </p:cNvPr>
          <p:cNvSpPr>
            <a:spLocks noGrp="1"/>
          </p:cNvSpPr>
          <p:nvPr>
            <p:ph type="ftr" sz="quarter" idx="11"/>
          </p:nvPr>
        </p:nvSpPr>
        <p:spPr/>
        <p:txBody>
          <a:bodyPr/>
          <a:lstStyle/>
          <a:p>
            <a:r>
              <a:rPr lang="en-US"/>
              <a:t>Chapter 2 – </a:t>
            </a:r>
            <a:r>
              <a:rPr lang="en-US" sz="1400"/>
              <a:t>The Lagrangian Relaxation Towards Equilibrium (LaRTE) model</a:t>
            </a:r>
            <a:endParaRPr lang="en-US"/>
          </a:p>
        </p:txBody>
      </p:sp>
      <p:sp>
        <p:nvSpPr>
          <p:cNvPr id="3" name="Title 2">
            <a:extLst>
              <a:ext uri="{FF2B5EF4-FFF2-40B4-BE49-F238E27FC236}">
                <a16:creationId xmlns:a16="http://schemas.microsoft.com/office/drawing/2014/main" id="{E7FB2E6B-A164-5723-384B-E7D597C02A72}"/>
              </a:ext>
            </a:extLst>
          </p:cNvPr>
          <p:cNvSpPr>
            <a:spLocks noGrp="1"/>
          </p:cNvSpPr>
          <p:nvPr>
            <p:ph type="title"/>
          </p:nvPr>
        </p:nvSpPr>
        <p:spPr/>
        <p:txBody>
          <a:bodyPr/>
          <a:lstStyle/>
          <a:p>
            <a:r>
              <a:rPr lang="en-US"/>
              <a:t>LaRTE a priori test </a:t>
            </a:r>
          </a:p>
        </p:txBody>
      </p:sp>
      <p:sp>
        <p:nvSpPr>
          <p:cNvPr id="5" name="Slide Number Placeholder 4">
            <a:extLst>
              <a:ext uri="{FF2B5EF4-FFF2-40B4-BE49-F238E27FC236}">
                <a16:creationId xmlns:a16="http://schemas.microsoft.com/office/drawing/2014/main" id="{C45F659D-3FED-5A7D-119E-9DCBCA1DEBDA}"/>
              </a:ext>
            </a:extLst>
          </p:cNvPr>
          <p:cNvSpPr>
            <a:spLocks noGrp="1"/>
          </p:cNvSpPr>
          <p:nvPr>
            <p:ph type="sldNum" sz="quarter" idx="12"/>
          </p:nvPr>
        </p:nvSpPr>
        <p:spPr/>
        <p:txBody>
          <a:bodyPr/>
          <a:lstStyle/>
          <a:p>
            <a:fld id="{75DBE060-CF68-41CF-9ABE-0462A8BD26DF}" type="slidenum">
              <a:rPr lang="en-US" smtClean="0"/>
              <a:pPr/>
              <a:t>14</a:t>
            </a:fld>
            <a:endParaRPr lang="en-US" dirty="0"/>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43B632C7-7C3F-D0E2-D65A-B56171498477}"/>
                  </a:ext>
                </a:extLst>
              </p:cNvPr>
              <p:cNvSpPr>
                <a:spLocks noGrp="1"/>
              </p:cNvSpPr>
              <p:nvPr>
                <p:ph idx="1"/>
              </p:nvPr>
            </p:nvSpPr>
            <p:spPr>
              <a:xfrm>
                <a:off x="325110" y="1009876"/>
                <a:ext cx="11606982" cy="5125065"/>
              </a:xfrm>
            </p:spPr>
            <p:txBody>
              <a:bodyPr/>
              <a:lstStyle/>
              <a:p>
                <a:r>
                  <a:rPr lang="en-US" dirty="0"/>
                  <a:t>DNS velocity data from JHTDB filtered at various time scales</a:t>
                </a:r>
              </a:p>
              <a:p>
                <a:pPr lvl="1"/>
                <a:r>
                  <a:rPr lang="en-US" dirty="0"/>
                  <a:t>Is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𝑠</m:t>
                        </m:r>
                      </m:sub>
                    </m:sSub>
                  </m:oMath>
                </a14:m>
                <a:r>
                  <a:rPr lang="en-US" dirty="0"/>
                  <a:t> consistent with quasi-equilibrium?</a:t>
                </a:r>
              </a:p>
            </p:txBody>
          </p:sp>
        </mc:Choice>
        <mc:Fallback xmlns="">
          <p:sp>
            <p:nvSpPr>
              <p:cNvPr id="6" name="Content Placeholder 2">
                <a:extLst>
                  <a:ext uri="{FF2B5EF4-FFF2-40B4-BE49-F238E27FC236}">
                    <a16:creationId xmlns:a16="http://schemas.microsoft.com/office/drawing/2014/main" id="{43B632C7-7C3F-D0E2-D65A-B56171498477}"/>
                  </a:ext>
                </a:extLst>
              </p:cNvPr>
              <p:cNvSpPr>
                <a:spLocks noGrp="1" noRot="1" noChangeAspect="1" noMove="1" noResize="1" noEditPoints="1" noAdjustHandles="1" noChangeArrowheads="1" noChangeShapeType="1" noTextEdit="1"/>
              </p:cNvSpPr>
              <p:nvPr>
                <p:ph idx="1"/>
              </p:nvPr>
            </p:nvSpPr>
            <p:spPr>
              <a:xfrm>
                <a:off x="325110" y="1009876"/>
                <a:ext cx="11606982" cy="5125065"/>
              </a:xfrm>
              <a:blipFill>
                <a:blip r:embed="rId4"/>
                <a:stretch>
                  <a:fillRect l="-683" t="-1667"/>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0067AB10-A6C2-FBCE-4DAA-7A46DBF51955}"/>
              </a:ext>
            </a:extLst>
          </p:cNvPr>
          <p:cNvPicPr>
            <a:picLocks noChangeAspect="1"/>
          </p:cNvPicPr>
          <p:nvPr/>
        </p:nvPicPr>
        <p:blipFill>
          <a:blip r:embed="rId5"/>
          <a:stretch>
            <a:fillRect/>
          </a:stretch>
        </p:blipFill>
        <p:spPr>
          <a:xfrm>
            <a:off x="3379871" y="2040299"/>
            <a:ext cx="5448299" cy="3632199"/>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F0E712C-4EA8-961E-9029-5CD9AED40389}"/>
                  </a:ext>
                </a:extLst>
              </p:cNvPr>
              <p:cNvSpPr txBox="1"/>
              <p:nvPr/>
            </p:nvSpPr>
            <p:spPr>
              <a:xfrm>
                <a:off x="9148428" y="4536282"/>
                <a:ext cx="2961007" cy="646331"/>
              </a:xfrm>
              <a:prstGeom prst="rect">
                <a:avLst/>
              </a:prstGeom>
              <a:noFill/>
            </p:spPr>
            <p:txBody>
              <a:bodyPr wrap="square" rtlCol="0">
                <a:spAutoFit/>
              </a:bodyPr>
              <a:lstStyle/>
              <a:p>
                <a:pPr algn="ctr"/>
                <a:r>
                  <a:rPr lang="en-US" dirty="0">
                    <a:solidFill>
                      <a:srgbClr val="FF0000"/>
                    </a:solidFill>
                  </a:rPr>
                  <a:t>Collapse </a:t>
                </a:r>
                <a:r>
                  <a:rPr lang="en-US">
                    <a:solidFill>
                      <a:srgbClr val="FF0000"/>
                    </a:solidFill>
                  </a:rPr>
                  <a:t>= quasi-equilibrium</a:t>
                </a:r>
              </a:p>
              <a:p>
                <a:pPr algn="ctr"/>
                <a14:m>
                  <m:oMathPara xmlns:m="http://schemas.openxmlformats.org/officeDocument/2006/math">
                    <m:oMathParaPr>
                      <m:jc m:val="centerGroup"/>
                    </m:oMathParaPr>
                    <m:oMath xmlns:m="http://schemas.openxmlformats.org/officeDocument/2006/math">
                      <m:bar>
                        <m:barPr>
                          <m:pos m:val="top"/>
                          <m:ctrlPr>
                            <a:rPr lang="en-US" b="0" i="1" smtClean="0">
                              <a:solidFill>
                                <a:srgbClr val="FF0000"/>
                              </a:solidFill>
                              <a:latin typeface="Cambria Math" panose="02040503050406030204" pitchFamily="18" charset="0"/>
                            </a:rPr>
                          </m:ctrlPr>
                        </m:barPr>
                        <m:e>
                          <m:r>
                            <a:rPr lang="en-US" b="0" i="1" smtClean="0">
                              <a:solidFill>
                                <a:srgbClr val="FF0000"/>
                              </a:solidFill>
                              <a:latin typeface="Cambria Math" panose="02040503050406030204" pitchFamily="18" charset="0"/>
                            </a:rPr>
                            <m:t>𝑢</m:t>
                          </m:r>
                        </m:e>
                      </m:bar>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𝑢</m:t>
                          </m:r>
                        </m:e>
                        <m:sub>
                          <m:r>
                            <a:rPr lang="en-US" b="0" i="1" smtClean="0">
                              <a:solidFill>
                                <a:srgbClr val="FF0000"/>
                              </a:solidFill>
                              <a:latin typeface="Cambria Math" panose="02040503050406030204" pitchFamily="18" charset="0"/>
                            </a:rPr>
                            <m:t>𝜏</m:t>
                          </m:r>
                        </m:sub>
                      </m:sSub>
                      <m:r>
                        <a:rPr lang="en-US" b="0" i="1" smtClean="0">
                          <a:solidFill>
                            <a:srgbClr val="FF0000"/>
                          </a:solidFill>
                          <a:latin typeface="Cambria Math" panose="02040503050406030204" pitchFamily="18" charset="0"/>
                        </a:rPr>
                        <m:t>𝑓</m:t>
                      </m:r>
                      <m:r>
                        <a:rPr lang="en-US" b="0" i="1" smtClean="0">
                          <a:solidFill>
                            <a:srgbClr val="FF0000"/>
                          </a:solidFill>
                          <a:latin typeface="Cambria Math" panose="02040503050406030204" pitchFamily="18" charset="0"/>
                        </a:rPr>
                        <m:t>(</m:t>
                      </m:r>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𝑦</m:t>
                          </m:r>
                        </m:e>
                        <m:sup>
                          <m:r>
                            <a:rPr lang="en-US" b="0" i="1" smtClean="0">
                              <a:solidFill>
                                <a:srgbClr val="FF0000"/>
                              </a:solidFill>
                              <a:latin typeface="Cambria Math" panose="02040503050406030204" pitchFamily="18" charset="0"/>
                            </a:rPr>
                            <m:t>+</m:t>
                          </m:r>
                        </m:sup>
                      </m:sSup>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8" name="TextBox 7">
                <a:extLst>
                  <a:ext uri="{FF2B5EF4-FFF2-40B4-BE49-F238E27FC236}">
                    <a16:creationId xmlns:a16="http://schemas.microsoft.com/office/drawing/2014/main" id="{DF0E712C-4EA8-961E-9029-5CD9AED40389}"/>
                  </a:ext>
                </a:extLst>
              </p:cNvPr>
              <p:cNvSpPr txBox="1">
                <a:spLocks noRot="1" noChangeAspect="1" noMove="1" noResize="1" noEditPoints="1" noAdjustHandles="1" noChangeArrowheads="1" noChangeShapeType="1" noTextEdit="1"/>
              </p:cNvSpPr>
              <p:nvPr/>
            </p:nvSpPr>
            <p:spPr>
              <a:xfrm>
                <a:off x="9148428" y="4536282"/>
                <a:ext cx="2961007" cy="646331"/>
              </a:xfrm>
              <a:prstGeom prst="rect">
                <a:avLst/>
              </a:prstGeom>
              <a:blipFill>
                <a:blip r:embed="rId6"/>
                <a:stretch>
                  <a:fillRect l="-412" t="-4717" r="-206" b="-849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65AF32A9-CEF7-53F1-6C7C-B4128058C712}"/>
              </a:ext>
            </a:extLst>
          </p:cNvPr>
          <p:cNvSpPr txBox="1"/>
          <p:nvPr/>
        </p:nvSpPr>
        <p:spPr>
          <a:xfrm>
            <a:off x="3951370" y="5835438"/>
            <a:ext cx="973343" cy="369332"/>
          </a:xfrm>
          <a:prstGeom prst="rect">
            <a:avLst/>
          </a:prstGeom>
          <a:noFill/>
        </p:spPr>
        <p:txBody>
          <a:bodyPr wrap="none" rtlCol="0">
            <a:spAutoFit/>
          </a:bodyPr>
          <a:lstStyle/>
          <a:p>
            <a:r>
              <a:rPr lang="en-US" dirty="0"/>
              <a:t>No filter</a:t>
            </a:r>
          </a:p>
        </p:txBody>
      </p:sp>
      <p:sp>
        <p:nvSpPr>
          <p:cNvPr id="10" name="TextBox 9">
            <a:extLst>
              <a:ext uri="{FF2B5EF4-FFF2-40B4-BE49-F238E27FC236}">
                <a16:creationId xmlns:a16="http://schemas.microsoft.com/office/drawing/2014/main" id="{ACC56E3B-1C08-0A44-5A84-058D1C856FBE}"/>
              </a:ext>
            </a:extLst>
          </p:cNvPr>
          <p:cNvSpPr txBox="1"/>
          <p:nvPr/>
        </p:nvSpPr>
        <p:spPr>
          <a:xfrm>
            <a:off x="5894470" y="6192091"/>
            <a:ext cx="184731" cy="369332"/>
          </a:xfrm>
          <a:prstGeom prst="rect">
            <a:avLst/>
          </a:prstGeom>
          <a:noFill/>
        </p:spPr>
        <p:txBody>
          <a:bodyPr wrap="none" rtlCol="0">
            <a:spAutoFit/>
          </a:bodyPr>
          <a:lstStyle/>
          <a:p>
            <a:endParaRPr lang="en-US" dirty="0"/>
          </a:p>
        </p:txBody>
      </p:sp>
      <p:pic>
        <p:nvPicPr>
          <p:cNvPr id="11" name="Picture 10" descr="\documentclass{article}&#10;\usepackage{amsmath}&#10;\usepackage{bm}&#10;\pagestyle{empty}&#10;\begin{document}&#10;&#10;$$&#10;T = \Delta/u_\tau&#10;$$&#10;&#10;&#10;\end{document}" title="IguanaTex Bitmap Display">
            <a:extLst>
              <a:ext uri="{FF2B5EF4-FFF2-40B4-BE49-F238E27FC236}">
                <a16:creationId xmlns:a16="http://schemas.microsoft.com/office/drawing/2014/main" id="{3A7E1442-0368-7C7D-BFBF-067D6560520D}"/>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5665871" y="5884592"/>
            <a:ext cx="1101714" cy="254476"/>
          </a:xfrm>
          <a:prstGeom prst="rect">
            <a:avLst/>
          </a:prstGeom>
        </p:spPr>
      </p:pic>
      <p:pic>
        <p:nvPicPr>
          <p:cNvPr id="12" name="Picture 11" descr="\documentclass{article}&#10;\usepackage{amsmath}&#10;\usepackage{bm}&#10;\pagestyle{empty}&#10;\begin{document}&#10;&#10;$$&#10;T = T_s = f(\Delta^+) \Delta/u_\tau&#10;$$&#10;&#10;&#10;\end{document}" title="IguanaTex Bitmap Display">
            <a:extLst>
              <a:ext uri="{FF2B5EF4-FFF2-40B4-BE49-F238E27FC236}">
                <a16:creationId xmlns:a16="http://schemas.microsoft.com/office/drawing/2014/main" id="{BC607231-99CB-0B41-8300-D616F640AD82}"/>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7304171" y="5861764"/>
            <a:ext cx="2421333" cy="278857"/>
          </a:xfrm>
          <a:prstGeom prst="rect">
            <a:avLst/>
          </a:prstGeom>
        </p:spPr>
      </p:pic>
      <p:sp>
        <p:nvSpPr>
          <p:cNvPr id="13" name="TextBox 12">
            <a:extLst>
              <a:ext uri="{FF2B5EF4-FFF2-40B4-BE49-F238E27FC236}">
                <a16:creationId xmlns:a16="http://schemas.microsoft.com/office/drawing/2014/main" id="{F697A61F-98DC-B3A7-F2EF-07D7C954B6EF}"/>
              </a:ext>
            </a:extLst>
          </p:cNvPr>
          <p:cNvSpPr txBox="1"/>
          <p:nvPr/>
        </p:nvSpPr>
        <p:spPr>
          <a:xfrm>
            <a:off x="699713" y="2535021"/>
            <a:ext cx="2153154" cy="646331"/>
          </a:xfrm>
          <a:prstGeom prst="rect">
            <a:avLst/>
          </a:prstGeom>
          <a:noFill/>
        </p:spPr>
        <p:txBody>
          <a:bodyPr wrap="none" rtlCol="0">
            <a:spAutoFit/>
          </a:bodyPr>
          <a:lstStyle/>
          <a:p>
            <a:pPr algn="ctr"/>
            <a:r>
              <a:rPr lang="en-US" dirty="0"/>
              <a:t>Global normalization</a:t>
            </a:r>
          </a:p>
          <a:p>
            <a:pPr algn="ctr"/>
            <a:r>
              <a:rPr lang="en-US" dirty="0"/>
              <a:t>(constant in time)</a:t>
            </a:r>
          </a:p>
        </p:txBody>
      </p:sp>
      <p:sp>
        <p:nvSpPr>
          <p:cNvPr id="14" name="TextBox 13">
            <a:extLst>
              <a:ext uri="{FF2B5EF4-FFF2-40B4-BE49-F238E27FC236}">
                <a16:creationId xmlns:a16="http://schemas.microsoft.com/office/drawing/2014/main" id="{7ACD83FE-0AC3-16C4-D60F-E5717208709F}"/>
              </a:ext>
            </a:extLst>
          </p:cNvPr>
          <p:cNvSpPr txBox="1"/>
          <p:nvPr/>
        </p:nvSpPr>
        <p:spPr>
          <a:xfrm>
            <a:off x="751009" y="4259283"/>
            <a:ext cx="2050561" cy="646331"/>
          </a:xfrm>
          <a:prstGeom prst="rect">
            <a:avLst/>
          </a:prstGeom>
          <a:noFill/>
        </p:spPr>
        <p:txBody>
          <a:bodyPr wrap="none" rtlCol="0">
            <a:spAutoFit/>
          </a:bodyPr>
          <a:lstStyle/>
          <a:p>
            <a:pPr algn="ctr"/>
            <a:r>
              <a:rPr lang="en-US" dirty="0"/>
              <a:t>Local normalization</a:t>
            </a:r>
          </a:p>
          <a:p>
            <a:pPr algn="ctr"/>
            <a:r>
              <a:rPr lang="en-US" dirty="0"/>
              <a:t>(time dependent)</a:t>
            </a:r>
          </a:p>
        </p:txBody>
      </p:sp>
      <p:sp>
        <p:nvSpPr>
          <p:cNvPr id="15" name="Rectangle 14">
            <a:extLst>
              <a:ext uri="{FF2B5EF4-FFF2-40B4-BE49-F238E27FC236}">
                <a16:creationId xmlns:a16="http://schemas.microsoft.com/office/drawing/2014/main" id="{B5111B9D-2A79-7A74-1BB7-5CEE7F3B4A9E}"/>
              </a:ext>
            </a:extLst>
          </p:cNvPr>
          <p:cNvSpPr/>
          <p:nvPr/>
        </p:nvSpPr>
        <p:spPr>
          <a:xfrm>
            <a:off x="7004439" y="3864530"/>
            <a:ext cx="1941479" cy="18079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28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EA38FE-CE50-9A11-EE2A-DB5B5A5F91F7}"/>
              </a:ext>
            </a:extLst>
          </p:cNvPr>
          <p:cNvSpPr/>
          <p:nvPr/>
        </p:nvSpPr>
        <p:spPr>
          <a:xfrm>
            <a:off x="5632601" y="2889632"/>
            <a:ext cx="4509069" cy="2198101"/>
          </a:xfrm>
          <a:prstGeom prst="rect">
            <a:avLst/>
          </a:prstGeom>
          <a:solidFill>
            <a:srgbClr val="CBCB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3FCC1DD-D3F5-176B-56AB-D7A31F34CBA3}"/>
                  </a:ext>
                </a:extLst>
              </p:cNvPr>
              <p:cNvSpPr txBox="1"/>
              <p:nvPr/>
            </p:nvSpPr>
            <p:spPr>
              <a:xfrm>
                <a:off x="7415888" y="4694581"/>
                <a:ext cx="506292"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bar>
                            <m:barPr>
                              <m:pos m:val="top"/>
                              <m:ctrlPr>
                                <a:rPr kumimoji="0" lang="en-US" sz="1800" b="1" i="1" u="none" strike="noStrike" kern="0" cap="none" spc="0" normalizeH="0" baseline="0" noProof="0" smtClean="0">
                                  <a:ln>
                                    <a:noFill/>
                                  </a:ln>
                                  <a:solidFill>
                                    <a:srgbClr val="0000FF"/>
                                  </a:solidFill>
                                  <a:effectLst/>
                                  <a:uLnTx/>
                                  <a:uFillTx/>
                                  <a:latin typeface="Cambria Math" panose="02040503050406030204" pitchFamily="18" charset="0"/>
                                </a:rPr>
                              </m:ctrlPr>
                            </m:barPr>
                            <m:e>
                              <m:r>
                                <a:rPr kumimoji="0" lang="en-US" sz="1800" b="1" i="1" u="none" strike="noStrike" kern="0" cap="none" spc="0" normalizeH="0" baseline="0" noProof="0" smtClean="0">
                                  <a:ln>
                                    <a:noFill/>
                                  </a:ln>
                                  <a:solidFill>
                                    <a:srgbClr val="0000FF"/>
                                  </a:solidFill>
                                  <a:effectLst/>
                                  <a:uLnTx/>
                                  <a:uFillTx/>
                                  <a:latin typeface="Cambria Math" panose="02040503050406030204" pitchFamily="18" charset="0"/>
                                </a:rPr>
                                <m:t>𝝉</m:t>
                              </m:r>
                            </m:e>
                          </m:bar>
                        </m:e>
                        <m:sub>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𝑤</m:t>
                          </m:r>
                        </m:sub>
                      </m:sSub>
                    </m:oMath>
                  </m:oMathPara>
                </a14:m>
                <a:endParaRPr kumimoji="0" lang="en-US" sz="1800" b="0" i="0" u="none" strike="noStrike" kern="0" cap="none" spc="0" normalizeH="0" baseline="0" noProof="0" dirty="0">
                  <a:ln>
                    <a:noFill/>
                  </a:ln>
                  <a:solidFill>
                    <a:srgbClr val="0000FF"/>
                  </a:solidFill>
                  <a:effectLst/>
                  <a:uLnTx/>
                  <a:uFillTx/>
                </a:endParaRPr>
              </a:p>
            </p:txBody>
          </p:sp>
        </mc:Choice>
        <mc:Fallback xmlns="">
          <p:sp>
            <p:nvSpPr>
              <p:cNvPr id="5" name="TextBox 4">
                <a:extLst>
                  <a:ext uri="{FF2B5EF4-FFF2-40B4-BE49-F238E27FC236}">
                    <a16:creationId xmlns:a16="http://schemas.microsoft.com/office/drawing/2014/main" id="{F3FCC1DD-D3F5-176B-56AB-D7A31F34CBA3}"/>
                  </a:ext>
                </a:extLst>
              </p:cNvPr>
              <p:cNvSpPr txBox="1">
                <a:spLocks noRot="1" noChangeAspect="1" noMove="1" noResize="1" noEditPoints="1" noAdjustHandles="1" noChangeArrowheads="1" noChangeShapeType="1" noTextEdit="1"/>
              </p:cNvSpPr>
              <p:nvPr/>
            </p:nvSpPr>
            <p:spPr>
              <a:xfrm>
                <a:off x="7415888" y="4694581"/>
                <a:ext cx="506292" cy="369332"/>
              </a:xfrm>
              <a:prstGeom prst="rect">
                <a:avLst/>
              </a:prstGeom>
              <a:blipFill>
                <a:blip r:embed="rId2"/>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BA003D18-D2B9-BACE-AA27-17D3EAA38AE4}"/>
              </a:ext>
            </a:extLst>
          </p:cNvPr>
          <p:cNvSpPr txBox="1"/>
          <p:nvPr/>
        </p:nvSpPr>
        <p:spPr>
          <a:xfrm>
            <a:off x="6051302" y="4003266"/>
            <a:ext cx="3050836" cy="400110"/>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Quasi-equilibrium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LaRTE</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sp>
        <p:nvSpPr>
          <p:cNvPr id="8" name="Arrow: Right 7">
            <a:extLst>
              <a:ext uri="{FF2B5EF4-FFF2-40B4-BE49-F238E27FC236}">
                <a16:creationId xmlns:a16="http://schemas.microsoft.com/office/drawing/2014/main" id="{F478C827-28B0-24E1-A4A7-8697676B6246}"/>
              </a:ext>
            </a:extLst>
          </p:cNvPr>
          <p:cNvSpPr/>
          <p:nvPr/>
        </p:nvSpPr>
        <p:spPr>
          <a:xfrm rot="16200000">
            <a:off x="7391566" y="3042427"/>
            <a:ext cx="554130" cy="507097"/>
          </a:xfrm>
          <a:prstGeom prst="rightArrow">
            <a:avLst/>
          </a:prstGeom>
          <a:solidFill>
            <a:srgbClr val="000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F5597"/>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692ECF2-E127-B5E4-123F-C6FB9CF1965E}"/>
                  </a:ext>
                </a:extLst>
              </p:cNvPr>
              <p:cNvSpPr txBox="1"/>
              <p:nvPr/>
            </p:nvSpPr>
            <p:spPr>
              <a:xfrm>
                <a:off x="7887135" y="3136609"/>
                <a:ext cx="159601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Times New Roman"/>
                  </a:rPr>
                  <a:t>relaxation </a:t>
                </a:r>
                <a14:m>
                  <m:oMath xmlns:m="http://schemas.openxmlformats.org/officeDocument/2006/math">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m:t>
                    </m:r>
                    <m:sSub>
                      <m:sSubPr>
                        <m:ctrlP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𝑇</m:t>
                        </m:r>
                      </m:e>
                      <m:sub>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𝑠</m:t>
                        </m:r>
                      </m:sub>
                    </m:sSub>
                  </m:oMath>
                </a14:m>
                <a:endParaRPr kumimoji="0" lang="en-US" sz="1800" b="0" i="0" u="none" strike="noStrike" kern="0" cap="none" spc="0" normalizeH="0" baseline="0" noProof="0">
                  <a:ln>
                    <a:noFill/>
                  </a:ln>
                  <a:solidFill>
                    <a:srgbClr val="0000FF"/>
                  </a:solidFill>
                  <a:effectLst/>
                  <a:uLnTx/>
                  <a:uFillTx/>
                  <a:latin typeface="Times New Roman"/>
                </a:endParaRPr>
              </a:p>
            </p:txBody>
          </p:sp>
        </mc:Choice>
        <mc:Fallback xmlns="">
          <p:sp>
            <p:nvSpPr>
              <p:cNvPr id="9" name="TextBox 8">
                <a:extLst>
                  <a:ext uri="{FF2B5EF4-FFF2-40B4-BE49-F238E27FC236}">
                    <a16:creationId xmlns:a16="http://schemas.microsoft.com/office/drawing/2014/main" id="{4692ECF2-E127-B5E4-123F-C6FB9CF1965E}"/>
                  </a:ext>
                </a:extLst>
              </p:cNvPr>
              <p:cNvSpPr txBox="1">
                <a:spLocks noRot="1" noChangeAspect="1" noMove="1" noResize="1" noEditPoints="1" noAdjustHandles="1" noChangeArrowheads="1" noChangeShapeType="1" noTextEdit="1"/>
              </p:cNvSpPr>
              <p:nvPr/>
            </p:nvSpPr>
            <p:spPr>
              <a:xfrm>
                <a:off x="7887135" y="3136609"/>
                <a:ext cx="1596014" cy="369332"/>
              </a:xfrm>
              <a:prstGeom prst="rect">
                <a:avLst/>
              </a:prstGeom>
              <a:blipFill>
                <a:blip r:embed="rId3"/>
                <a:stretch>
                  <a:fillRect l="-3435" t="-10000" b="-26667"/>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311B2BE0-F92B-44CD-BF72-0C80B60806A8}"/>
              </a:ext>
            </a:extLst>
          </p:cNvPr>
          <p:cNvSpPr>
            <a:spLocks noGrp="1"/>
          </p:cNvSpPr>
          <p:nvPr>
            <p:ph type="title"/>
          </p:nvPr>
        </p:nvSpPr>
        <p:spPr/>
        <p:txBody>
          <a:bodyPr>
            <a:normAutofit/>
          </a:bodyPr>
          <a:lstStyle/>
          <a:p>
            <a:r>
              <a:rPr lang="en-US"/>
              <a:t>LaRTE length and time scale schematic</a:t>
            </a:r>
          </a:p>
        </p:txBody>
      </p:sp>
      <p:sp>
        <p:nvSpPr>
          <p:cNvPr id="4" name="Slide Number Placeholder 3">
            <a:extLst>
              <a:ext uri="{FF2B5EF4-FFF2-40B4-BE49-F238E27FC236}">
                <a16:creationId xmlns:a16="http://schemas.microsoft.com/office/drawing/2014/main" id="{53C44819-80BB-40A4-B4CC-0DE066FE6CBF}"/>
              </a:ext>
            </a:extLst>
          </p:cNvPr>
          <p:cNvSpPr>
            <a:spLocks noGrp="1"/>
          </p:cNvSpPr>
          <p:nvPr>
            <p:ph type="sldNum" sz="quarter" idx="12"/>
          </p:nvPr>
        </p:nvSpPr>
        <p:spPr/>
        <p:txBody>
          <a:bodyPr/>
          <a:lstStyle/>
          <a:p>
            <a:fld id="{75DBE060-CF68-41CF-9ABE-0462A8BD26DF}" type="slidenum">
              <a:rPr lang="en-US" smtClean="0"/>
              <a:pPr/>
              <a:t>15</a:t>
            </a:fld>
            <a:endParaRPr lang="en-US" dirty="0"/>
          </a:p>
        </p:txBody>
      </p:sp>
      <p:sp>
        <p:nvSpPr>
          <p:cNvPr id="13" name="TextBox 12">
            <a:extLst>
              <a:ext uri="{FF2B5EF4-FFF2-40B4-BE49-F238E27FC236}">
                <a16:creationId xmlns:a16="http://schemas.microsoft.com/office/drawing/2014/main" id="{62958EB4-3822-180D-9C3C-24C40339F0B6}"/>
              </a:ext>
            </a:extLst>
          </p:cNvPr>
          <p:cNvSpPr txBox="1"/>
          <p:nvPr/>
        </p:nvSpPr>
        <p:spPr>
          <a:xfrm>
            <a:off x="9087255" y="5134044"/>
            <a:ext cx="1796108" cy="461665"/>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time scales</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89A6410-9772-1AF8-F25E-92453DEC15A5}"/>
                  </a:ext>
                </a:extLst>
              </p:cNvPr>
              <p:cNvSpPr txBox="1"/>
              <p:nvPr/>
            </p:nvSpPr>
            <p:spPr>
              <a:xfrm>
                <a:off x="2077789" y="2597488"/>
                <a:ext cx="479618" cy="5232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800" b="0" i="0" u="none" strike="noStrike" kern="0" cap="none" spc="0" normalizeH="0" baseline="0" noProof="0" smtClean="0">
                          <a:ln>
                            <a:noFill/>
                          </a:ln>
                          <a:solidFill>
                            <a:prstClr val="black"/>
                          </a:solidFill>
                          <a:effectLst/>
                          <a:uLnTx/>
                          <a:uFillTx/>
                          <a:latin typeface="Cambria Math" panose="02040503050406030204" pitchFamily="18" charset="0"/>
                        </a:rPr>
                        <m:t>Δ</m:t>
                      </m:r>
                    </m:oMath>
                  </m:oMathPara>
                </a14:m>
                <a:endParaRPr kumimoji="0" lang="en-US" sz="2800" b="0" i="0" u="none" strike="noStrike" kern="0" cap="none" spc="0" normalizeH="0" baseline="0" noProof="0">
                  <a:ln>
                    <a:noFill/>
                  </a:ln>
                  <a:solidFill>
                    <a:prstClr val="black"/>
                  </a:solidFill>
                  <a:effectLst/>
                  <a:uLnTx/>
                  <a:uFillTx/>
                </a:endParaRPr>
              </a:p>
            </p:txBody>
          </p:sp>
        </mc:Choice>
        <mc:Fallback xmlns="">
          <p:sp>
            <p:nvSpPr>
              <p:cNvPr id="17" name="TextBox 16">
                <a:extLst>
                  <a:ext uri="{FF2B5EF4-FFF2-40B4-BE49-F238E27FC236}">
                    <a16:creationId xmlns:a16="http://schemas.microsoft.com/office/drawing/2014/main" id="{689A6410-9772-1AF8-F25E-92453DEC15A5}"/>
                  </a:ext>
                </a:extLst>
              </p:cNvPr>
              <p:cNvSpPr txBox="1">
                <a:spLocks noRot="1" noChangeAspect="1" noMove="1" noResize="1" noEditPoints="1" noAdjustHandles="1" noChangeArrowheads="1" noChangeShapeType="1" noTextEdit="1"/>
              </p:cNvSpPr>
              <p:nvPr/>
            </p:nvSpPr>
            <p:spPr>
              <a:xfrm>
                <a:off x="2077789" y="2597488"/>
                <a:ext cx="479618"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D058654-68E0-2799-4434-65FD670FA83D}"/>
                  </a:ext>
                </a:extLst>
              </p:cNvPr>
              <p:cNvSpPr txBox="1"/>
              <p:nvPr/>
            </p:nvSpPr>
            <p:spPr>
              <a:xfrm>
                <a:off x="2119049" y="1141960"/>
                <a:ext cx="471347" cy="5232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𝑦</m:t>
                      </m:r>
                    </m:oMath>
                  </m:oMathPara>
                </a14:m>
                <a:endParaRPr kumimoji="0" lang="en-US" sz="2800" b="0" i="0" u="none" strike="noStrike" kern="0" cap="none" spc="0" normalizeH="0" baseline="0" noProof="0" dirty="0">
                  <a:ln>
                    <a:noFill/>
                  </a:ln>
                  <a:solidFill>
                    <a:prstClr val="black"/>
                  </a:solidFill>
                  <a:effectLst/>
                  <a:uLnTx/>
                  <a:uFillTx/>
                </a:endParaRPr>
              </a:p>
            </p:txBody>
          </p:sp>
        </mc:Choice>
        <mc:Fallback xmlns="">
          <p:sp>
            <p:nvSpPr>
              <p:cNvPr id="18" name="TextBox 17">
                <a:extLst>
                  <a:ext uri="{FF2B5EF4-FFF2-40B4-BE49-F238E27FC236}">
                    <a16:creationId xmlns:a16="http://schemas.microsoft.com/office/drawing/2014/main" id="{4D058654-68E0-2799-4434-65FD670FA83D}"/>
                  </a:ext>
                </a:extLst>
              </p:cNvPr>
              <p:cNvSpPr txBox="1">
                <a:spLocks noRot="1" noChangeAspect="1" noMove="1" noResize="1" noEditPoints="1" noAdjustHandles="1" noChangeArrowheads="1" noChangeShapeType="1" noTextEdit="1"/>
              </p:cNvSpPr>
              <p:nvPr/>
            </p:nvSpPr>
            <p:spPr>
              <a:xfrm>
                <a:off x="2119049" y="1141960"/>
                <a:ext cx="471347" cy="523220"/>
              </a:xfrm>
              <a:prstGeom prst="rect">
                <a:avLst/>
              </a:prstGeom>
              <a:blipFill>
                <a:blip r:embed="rId5"/>
                <a:stretch>
                  <a:fillRect/>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48FE29A6-022A-0225-2ADD-8E58F0D58F92}"/>
              </a:ext>
            </a:extLst>
          </p:cNvPr>
          <p:cNvSpPr/>
          <p:nvPr/>
        </p:nvSpPr>
        <p:spPr>
          <a:xfrm>
            <a:off x="3038934" y="1602282"/>
            <a:ext cx="7102737" cy="1286496"/>
          </a:xfrm>
          <a:prstGeom prst="rect">
            <a:avLst/>
          </a:prstGeom>
          <a:solidFill>
            <a:srgbClr val="E7E6E6"/>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23" name="TextBox 22">
            <a:extLst>
              <a:ext uri="{FF2B5EF4-FFF2-40B4-BE49-F238E27FC236}">
                <a16:creationId xmlns:a16="http://schemas.microsoft.com/office/drawing/2014/main" id="{69957992-FC9E-E6DE-CBA4-32E720E81A88}"/>
              </a:ext>
            </a:extLst>
          </p:cNvPr>
          <p:cNvSpPr txBox="1"/>
          <p:nvPr/>
        </p:nvSpPr>
        <p:spPr>
          <a:xfrm>
            <a:off x="5524934" y="1690258"/>
            <a:ext cx="1890953" cy="707886"/>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lumMod val="50000"/>
                  </a:prstClr>
                </a:solidFill>
                <a:effectLst/>
                <a:uLnTx/>
                <a:uFillTx/>
                <a:latin typeface="Times New Roman"/>
              </a:rPr>
              <a:t>LES</a:t>
            </a:r>
          </a:p>
        </p:txBody>
      </p:sp>
      <p:sp>
        <p:nvSpPr>
          <p:cNvPr id="24" name="TextBox 23">
            <a:extLst>
              <a:ext uri="{FF2B5EF4-FFF2-40B4-BE49-F238E27FC236}">
                <a16:creationId xmlns:a16="http://schemas.microsoft.com/office/drawing/2014/main" id="{C2E5ACEB-3101-175C-9E45-13FE07F97B01}"/>
              </a:ext>
            </a:extLst>
          </p:cNvPr>
          <p:cNvSpPr txBox="1"/>
          <p:nvPr/>
        </p:nvSpPr>
        <p:spPr>
          <a:xfrm rot="5400000">
            <a:off x="10538766" y="3782262"/>
            <a:ext cx="2182200"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Wall modeling region</a:t>
            </a:r>
          </a:p>
        </p:txBody>
      </p:sp>
      <p:cxnSp>
        <p:nvCxnSpPr>
          <p:cNvPr id="27" name="Straight Connector 26">
            <a:extLst>
              <a:ext uri="{FF2B5EF4-FFF2-40B4-BE49-F238E27FC236}">
                <a16:creationId xmlns:a16="http://schemas.microsoft.com/office/drawing/2014/main" id="{92CE6398-D22F-C344-7EFA-17049FBD9390}"/>
              </a:ext>
            </a:extLst>
          </p:cNvPr>
          <p:cNvCxnSpPr>
            <a:cxnSpLocks/>
          </p:cNvCxnSpPr>
          <p:nvPr/>
        </p:nvCxnSpPr>
        <p:spPr>
          <a:xfrm flipH="1">
            <a:off x="1396796" y="3409681"/>
            <a:ext cx="627682" cy="0"/>
          </a:xfrm>
          <a:prstGeom prst="line">
            <a:avLst/>
          </a:prstGeom>
          <a:noFill/>
          <a:ln w="28575" cap="flat" cmpd="sng" algn="ctr">
            <a:solidFill>
              <a:sysClr val="windowText" lastClr="000000"/>
            </a:solidFill>
            <a:prstDash val="solid"/>
            <a:miter lim="800000"/>
          </a:ln>
          <a:effectLst/>
        </p:spPr>
      </p:cxnSp>
      <p:cxnSp>
        <p:nvCxnSpPr>
          <p:cNvPr id="31" name="Straight Arrow Connector 30">
            <a:extLst>
              <a:ext uri="{FF2B5EF4-FFF2-40B4-BE49-F238E27FC236}">
                <a16:creationId xmlns:a16="http://schemas.microsoft.com/office/drawing/2014/main" id="{05B0A7AB-A522-1AEA-2981-9355D016A8CA}"/>
              </a:ext>
            </a:extLst>
          </p:cNvPr>
          <p:cNvCxnSpPr>
            <a:cxnSpLocks/>
          </p:cNvCxnSpPr>
          <p:nvPr/>
        </p:nvCxnSpPr>
        <p:spPr>
          <a:xfrm flipH="1">
            <a:off x="1717586" y="2020743"/>
            <a:ext cx="2034" cy="1384879"/>
          </a:xfrm>
          <a:prstGeom prst="straightConnector1">
            <a:avLst/>
          </a:prstGeom>
          <a:noFill/>
          <a:ln w="28575" cap="flat" cmpd="sng" algn="ctr">
            <a:solidFill>
              <a:sysClr val="windowText" lastClr="000000"/>
            </a:solidFill>
            <a:prstDash val="solid"/>
            <a:miter lim="800000"/>
            <a:headEnd type="triangle"/>
            <a:tailEnd type="triangle"/>
          </a:ln>
          <a:effectLst/>
        </p:spPr>
      </p:cxnSp>
      <p:sp>
        <p:nvSpPr>
          <p:cNvPr id="32" name="TextBox 31">
            <a:extLst>
              <a:ext uri="{FF2B5EF4-FFF2-40B4-BE49-F238E27FC236}">
                <a16:creationId xmlns:a16="http://schemas.microsoft.com/office/drawing/2014/main" id="{331EE7B7-656F-FE61-5730-1FA11EEA5D83}"/>
              </a:ext>
            </a:extLst>
          </p:cNvPr>
          <p:cNvSpPr txBox="1"/>
          <p:nvPr/>
        </p:nvSpPr>
        <p:spPr>
          <a:xfrm rot="16200000">
            <a:off x="497546" y="2442222"/>
            <a:ext cx="1173719" cy="400110"/>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Log layer</a:t>
            </a:r>
            <a:endPar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F8AB0C86-89FC-C1DB-2052-A60D6CD816E4}"/>
                  </a:ext>
                </a:extLst>
              </p:cNvPr>
              <p:cNvSpPr/>
              <p:nvPr/>
            </p:nvSpPr>
            <p:spPr>
              <a:xfrm>
                <a:off x="3047919" y="2527065"/>
                <a:ext cx="7093754" cy="360836"/>
              </a:xfrm>
              <a:prstGeom prst="rect">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lumMod val="50000"/>
                      </a:prstClr>
                    </a:solidFill>
                    <a:effectLst/>
                    <a:uLnTx/>
                    <a:uFillTx/>
                    <a:latin typeface="Times New Roman"/>
                    <a:ea typeface="+mn-ea"/>
                    <a:cs typeface="+mn-cs"/>
                  </a:rPr>
                  <a:t>Equilibrium model closure for </a:t>
                </a:r>
                <a14:m>
                  <m:oMath xmlns:m="http://schemas.openxmlformats.org/officeDocument/2006/math">
                    <m:sSub>
                      <m:sSubPr>
                        <m:ctrlPr>
                          <a:rPr kumimoji="0" lang="en-US" sz="1800" b="0"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ctrlPr>
                      </m:sSubPr>
                      <m:e>
                        <m:acc>
                          <m:accPr>
                            <m:chr m:val="̅"/>
                            <m:ctrlPr>
                              <a:rPr kumimoji="0" lang="en-US" sz="1800" b="1"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ctrlPr>
                          </m:accPr>
                          <m:e>
                            <m:r>
                              <a:rPr kumimoji="0" lang="en-US" sz="1800" b="1"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t>𝝉</m:t>
                            </m:r>
                          </m:e>
                        </m:acc>
                      </m:e>
                      <m:sub>
                        <m:r>
                          <m:rPr>
                            <m:sty m:val="p"/>
                          </m:rPr>
                          <a:rPr kumimoji="0" lang="en-US" sz="1800" b="0" i="0"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t>Δ</m:t>
                        </m:r>
                      </m:sub>
                    </m:sSub>
                  </m:oMath>
                </a14:m>
                <a:endParaRPr kumimoji="0" lang="en-US" sz="1800" b="0" i="0" u="none" strike="noStrike" kern="0" cap="none" spc="0" normalizeH="0" baseline="0" noProof="0">
                  <a:ln>
                    <a:noFill/>
                  </a:ln>
                  <a:solidFill>
                    <a:prstClr val="white">
                      <a:lumMod val="50000"/>
                    </a:prstClr>
                  </a:solidFill>
                  <a:effectLst/>
                  <a:uLnTx/>
                  <a:uFillTx/>
                  <a:latin typeface="Times New Roman"/>
                  <a:ea typeface="+mn-ea"/>
                  <a:cs typeface="+mn-cs"/>
                </a:endParaRPr>
              </a:p>
            </p:txBody>
          </p:sp>
        </mc:Choice>
        <mc:Fallback xmlns="">
          <p:sp>
            <p:nvSpPr>
              <p:cNvPr id="37" name="Rectangle 36">
                <a:extLst>
                  <a:ext uri="{FF2B5EF4-FFF2-40B4-BE49-F238E27FC236}">
                    <a16:creationId xmlns:a16="http://schemas.microsoft.com/office/drawing/2014/main" id="{F8AB0C86-89FC-C1DB-2052-A60D6CD816E4}"/>
                  </a:ext>
                </a:extLst>
              </p:cNvPr>
              <p:cNvSpPr>
                <a:spLocks noRot="1" noChangeAspect="1" noMove="1" noResize="1" noEditPoints="1" noAdjustHandles="1" noChangeArrowheads="1" noChangeShapeType="1" noTextEdit="1"/>
              </p:cNvSpPr>
              <p:nvPr/>
            </p:nvSpPr>
            <p:spPr>
              <a:xfrm>
                <a:off x="3047919" y="2527065"/>
                <a:ext cx="7093754" cy="360836"/>
              </a:xfrm>
              <a:prstGeom prst="rect">
                <a:avLst/>
              </a:prstGeom>
              <a:blipFill>
                <a:blip r:embed="rId6"/>
                <a:stretch>
                  <a:fillRect t="-10169" b="-27119"/>
                </a:stretch>
              </a:blipFill>
              <a:ln w="12700" cap="flat" cmpd="sng" algn="ctr">
                <a:noFill/>
                <a:prstDash val="solid"/>
                <a:miter lim="800000"/>
              </a:ln>
              <a:effectLst/>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83B39740-ABB1-B1B2-25AD-3B136235CDF5}"/>
              </a:ext>
            </a:extLst>
          </p:cNvPr>
          <p:cNvCxnSpPr>
            <a:cxnSpLocks/>
          </p:cNvCxnSpPr>
          <p:nvPr/>
        </p:nvCxnSpPr>
        <p:spPr>
          <a:xfrm flipH="1">
            <a:off x="10632182" y="2889774"/>
            <a:ext cx="627682" cy="0"/>
          </a:xfrm>
          <a:prstGeom prst="line">
            <a:avLst/>
          </a:prstGeom>
          <a:noFill/>
          <a:ln w="28575" cap="flat" cmpd="sng" algn="ctr">
            <a:solidFill>
              <a:sysClr val="windowText" lastClr="000000"/>
            </a:solidFill>
            <a:prstDash val="solid"/>
            <a:miter lim="800000"/>
          </a:ln>
          <a:effectLst/>
        </p:spPr>
      </p:cxnSp>
      <p:cxnSp>
        <p:nvCxnSpPr>
          <p:cNvPr id="59" name="Straight Connector 58">
            <a:extLst>
              <a:ext uri="{FF2B5EF4-FFF2-40B4-BE49-F238E27FC236}">
                <a16:creationId xmlns:a16="http://schemas.microsoft.com/office/drawing/2014/main" id="{7518D671-9E25-8475-11A0-D7971482952F}"/>
              </a:ext>
            </a:extLst>
          </p:cNvPr>
          <p:cNvCxnSpPr>
            <a:cxnSpLocks/>
          </p:cNvCxnSpPr>
          <p:nvPr/>
        </p:nvCxnSpPr>
        <p:spPr>
          <a:xfrm flipH="1">
            <a:off x="10632182" y="5040145"/>
            <a:ext cx="627682" cy="0"/>
          </a:xfrm>
          <a:prstGeom prst="line">
            <a:avLst/>
          </a:prstGeom>
          <a:noFill/>
          <a:ln w="28575" cap="flat" cmpd="sng" algn="ctr">
            <a:solidFill>
              <a:sysClr val="windowText" lastClr="000000"/>
            </a:solidFill>
            <a:prstDash val="solid"/>
            <a:miter lim="800000"/>
          </a:ln>
          <a:effectLst/>
        </p:spPr>
      </p:cxnSp>
      <p:cxnSp>
        <p:nvCxnSpPr>
          <p:cNvPr id="60" name="Straight Arrow Connector 59">
            <a:extLst>
              <a:ext uri="{FF2B5EF4-FFF2-40B4-BE49-F238E27FC236}">
                <a16:creationId xmlns:a16="http://schemas.microsoft.com/office/drawing/2014/main" id="{F5563AF4-EF06-B973-4097-D0A2CD35EC0E}"/>
              </a:ext>
            </a:extLst>
          </p:cNvPr>
          <p:cNvCxnSpPr>
            <a:cxnSpLocks/>
          </p:cNvCxnSpPr>
          <p:nvPr/>
        </p:nvCxnSpPr>
        <p:spPr>
          <a:xfrm>
            <a:off x="10932795" y="2911414"/>
            <a:ext cx="0" cy="2138102"/>
          </a:xfrm>
          <a:prstGeom prst="straightConnector1">
            <a:avLst/>
          </a:prstGeom>
          <a:noFill/>
          <a:ln w="28575" cap="flat" cmpd="sng" algn="ctr">
            <a:solidFill>
              <a:sysClr val="windowText" lastClr="000000"/>
            </a:solidFill>
            <a:prstDash val="solid"/>
            <a:miter lim="800000"/>
            <a:headEnd type="triangle"/>
            <a:tailEnd type="triangle"/>
          </a:ln>
          <a:effectLst/>
        </p:spPr>
      </p:cxnSp>
      <p:cxnSp>
        <p:nvCxnSpPr>
          <p:cNvPr id="87" name="Straight Connector 86">
            <a:extLst>
              <a:ext uri="{FF2B5EF4-FFF2-40B4-BE49-F238E27FC236}">
                <a16:creationId xmlns:a16="http://schemas.microsoft.com/office/drawing/2014/main" id="{0C754344-60C6-8A1D-6645-6850B207AB5B}"/>
              </a:ext>
            </a:extLst>
          </p:cNvPr>
          <p:cNvCxnSpPr>
            <a:cxnSpLocks/>
          </p:cNvCxnSpPr>
          <p:nvPr/>
        </p:nvCxnSpPr>
        <p:spPr>
          <a:xfrm>
            <a:off x="2622619" y="2882478"/>
            <a:ext cx="7501301" cy="0"/>
          </a:xfrm>
          <a:prstGeom prst="line">
            <a:avLst/>
          </a:prstGeom>
          <a:noFill/>
          <a:ln w="38100" cap="flat" cmpd="sng" algn="ctr">
            <a:solidFill>
              <a:sysClr val="windowText" lastClr="000000"/>
            </a:solidFill>
            <a:prstDash val="dash"/>
            <a:miter lim="800000"/>
          </a:ln>
          <a:effectLst/>
        </p:spPr>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6210480-75EF-F4AF-773A-CDAA63E2C97F}"/>
                  </a:ext>
                </a:extLst>
              </p:cNvPr>
              <p:cNvSpPr txBox="1"/>
              <p:nvPr/>
            </p:nvSpPr>
            <p:spPr>
              <a:xfrm>
                <a:off x="5343902" y="5104067"/>
                <a:ext cx="577401" cy="5232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𝑇</m:t>
                          </m:r>
                        </m:e>
                        <m:sub>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𝑠</m:t>
                          </m:r>
                        </m:sub>
                      </m:sSub>
                    </m:oMath>
                  </m:oMathPara>
                </a14:m>
                <a:endParaRPr kumimoji="0" lang="en-US" sz="2800" b="0" i="0" u="none" strike="noStrike" kern="0" cap="none" spc="0" normalizeH="0" baseline="0" noProof="0">
                  <a:ln>
                    <a:noFill/>
                  </a:ln>
                  <a:solidFill>
                    <a:prstClr val="black"/>
                  </a:solidFill>
                  <a:effectLst/>
                  <a:uLnTx/>
                  <a:uFillTx/>
                </a:endParaRPr>
              </a:p>
            </p:txBody>
          </p:sp>
        </mc:Choice>
        <mc:Fallback xmlns="">
          <p:sp>
            <p:nvSpPr>
              <p:cNvPr id="14" name="TextBox 13">
                <a:extLst>
                  <a:ext uri="{FF2B5EF4-FFF2-40B4-BE49-F238E27FC236}">
                    <a16:creationId xmlns:a16="http://schemas.microsoft.com/office/drawing/2014/main" id="{A6210480-75EF-F4AF-773A-CDAA63E2C97F}"/>
                  </a:ext>
                </a:extLst>
              </p:cNvPr>
              <p:cNvSpPr txBox="1">
                <a:spLocks noRot="1" noChangeAspect="1" noMove="1" noResize="1" noEditPoints="1" noAdjustHandles="1" noChangeArrowheads="1" noChangeShapeType="1" noTextEdit="1"/>
              </p:cNvSpPr>
              <p:nvPr/>
            </p:nvSpPr>
            <p:spPr>
              <a:xfrm>
                <a:off x="5343902" y="5104067"/>
                <a:ext cx="577401" cy="523220"/>
              </a:xfrm>
              <a:prstGeom prst="rect">
                <a:avLst/>
              </a:prstGeom>
              <a:blipFill>
                <a:blip r:embed="rId7"/>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D98358F1-EF6C-BAAB-3FD1-C230138E1C5E}"/>
              </a:ext>
            </a:extLst>
          </p:cNvPr>
          <p:cNvSpPr txBox="1"/>
          <p:nvPr/>
        </p:nvSpPr>
        <p:spPr>
          <a:xfrm>
            <a:off x="5817156" y="5187406"/>
            <a:ext cx="2800767" cy="369332"/>
          </a:xfrm>
          <a:prstGeom prst="rect">
            <a:avLst/>
          </a:prstGeom>
          <a:noFill/>
        </p:spPr>
        <p:txBody>
          <a:bodyPr wrap="none" rtlCol="0">
            <a:spAutoFit/>
          </a:bodyPr>
          <a:lstStyle/>
          <a:p>
            <a:r>
              <a:rPr lang="en-US"/>
              <a:t>(relaxation time scale, </a:t>
            </a:r>
            <a:r>
              <a:rPr lang="en-US">
                <a:solidFill>
                  <a:srgbClr val="1A1AFF"/>
                </a:solidFill>
              </a:rPr>
              <a:t>slow</a:t>
            </a:r>
            <a:r>
              <a:rPr lang="en-US"/>
              <a:t>)</a:t>
            </a:r>
          </a:p>
        </p:txBody>
      </p:sp>
      <p:cxnSp>
        <p:nvCxnSpPr>
          <p:cNvPr id="19" name="Straight Connector 18">
            <a:extLst>
              <a:ext uri="{FF2B5EF4-FFF2-40B4-BE49-F238E27FC236}">
                <a16:creationId xmlns:a16="http://schemas.microsoft.com/office/drawing/2014/main" id="{0F2405CF-2AD0-5F0B-C3BA-08D595F9D7C9}"/>
              </a:ext>
            </a:extLst>
          </p:cNvPr>
          <p:cNvCxnSpPr>
            <a:cxnSpLocks/>
          </p:cNvCxnSpPr>
          <p:nvPr/>
        </p:nvCxnSpPr>
        <p:spPr>
          <a:xfrm flipV="1">
            <a:off x="5632604" y="2889632"/>
            <a:ext cx="0" cy="2276625"/>
          </a:xfrm>
          <a:prstGeom prst="line">
            <a:avLst/>
          </a:prstGeom>
          <a:noFill/>
          <a:ln w="12700" cap="flat" cmpd="sng" algn="ctr">
            <a:solidFill>
              <a:sysClr val="windowText" lastClr="000000"/>
            </a:solidFill>
            <a:prstDash val="lgDash"/>
            <a:miter lim="800000"/>
          </a:ln>
          <a:effectLst/>
        </p:spPr>
      </p:cxnSp>
      <p:cxnSp>
        <p:nvCxnSpPr>
          <p:cNvPr id="11" name="Straight Arrow Connector 10">
            <a:extLst>
              <a:ext uri="{FF2B5EF4-FFF2-40B4-BE49-F238E27FC236}">
                <a16:creationId xmlns:a16="http://schemas.microsoft.com/office/drawing/2014/main" id="{1464C932-C77C-D152-38F5-77C8240D5D91}"/>
              </a:ext>
            </a:extLst>
          </p:cNvPr>
          <p:cNvCxnSpPr>
            <a:cxnSpLocks/>
          </p:cNvCxnSpPr>
          <p:nvPr/>
        </p:nvCxnSpPr>
        <p:spPr>
          <a:xfrm flipV="1">
            <a:off x="2690705" y="5064340"/>
            <a:ext cx="7721728" cy="6"/>
          </a:xfrm>
          <a:prstGeom prst="straightConnector1">
            <a:avLst/>
          </a:prstGeom>
          <a:noFill/>
          <a:ln w="38100" cap="flat" cmpd="sng" algn="ctr">
            <a:solidFill>
              <a:sysClr val="windowText" lastClr="000000"/>
            </a:solidFill>
            <a:prstDash val="solid"/>
            <a:miter lim="800000"/>
            <a:headEnd w="lg" len="lg"/>
            <a:tailEnd type="triangle" w="lg" len="lg"/>
          </a:ln>
          <a:effectLst/>
        </p:spPr>
      </p:cxnSp>
      <p:cxnSp>
        <p:nvCxnSpPr>
          <p:cNvPr id="86" name="Straight Arrow Connector 85">
            <a:extLst>
              <a:ext uri="{FF2B5EF4-FFF2-40B4-BE49-F238E27FC236}">
                <a16:creationId xmlns:a16="http://schemas.microsoft.com/office/drawing/2014/main" id="{48ADCC1F-418E-E0EE-2007-C6D27F69E1D9}"/>
              </a:ext>
            </a:extLst>
          </p:cNvPr>
          <p:cNvCxnSpPr>
            <a:cxnSpLocks/>
          </p:cNvCxnSpPr>
          <p:nvPr/>
        </p:nvCxnSpPr>
        <p:spPr>
          <a:xfrm flipV="1">
            <a:off x="2690705" y="1403570"/>
            <a:ext cx="25427" cy="3660773"/>
          </a:xfrm>
          <a:prstGeom prst="straightConnector1">
            <a:avLst/>
          </a:prstGeom>
          <a:noFill/>
          <a:ln w="38100" cap="flat" cmpd="sng" algn="ctr">
            <a:solidFill>
              <a:sysClr val="windowText" lastClr="000000"/>
            </a:solidFill>
            <a:prstDash val="solid"/>
            <a:miter lim="800000"/>
            <a:tailEnd type="triangle" w="lg" len="lg"/>
          </a:ln>
          <a:effectLst/>
        </p:spPr>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76C12435-E138-EE7C-4247-AD2467222AF4}"/>
                  </a:ext>
                </a:extLst>
              </p:cNvPr>
              <p:cNvSpPr txBox="1"/>
              <p:nvPr/>
            </p:nvSpPr>
            <p:spPr>
              <a:xfrm>
                <a:off x="4619287" y="5790088"/>
                <a:ext cx="3272499" cy="523220"/>
              </a:xfrm>
              <a:prstGeom prst="rect">
                <a:avLst/>
              </a:prstGeom>
              <a:noFill/>
              <a:ln w="19050">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𝝉</m:t>
                          </m:r>
                        </m:e>
                        <m:sub>
                          <m:r>
                            <a:rPr lang="en-US" sz="2800" b="0" i="1" smtClean="0">
                              <a:latin typeface="Cambria Math" panose="02040503050406030204" pitchFamily="18" charset="0"/>
                            </a:rPr>
                            <m:t>𝑤</m:t>
                          </m:r>
                        </m:sub>
                      </m:sSub>
                      <m:r>
                        <a:rPr lang="en-US" sz="2800" b="0" i="1" smtClean="0">
                          <a:latin typeface="Cambria Math" panose="02040503050406030204" pitchFamily="18" charset="0"/>
                        </a:rPr>
                        <m:t>=</m:t>
                      </m:r>
                      <m:sSubSup>
                        <m:sSubSupPr>
                          <m:ctrlPr>
                            <a:rPr lang="en-US" sz="2800" i="1">
                              <a:solidFill>
                                <a:srgbClr val="FF0000"/>
                              </a:solidFill>
                              <a:latin typeface="Cambria Math" panose="02040503050406030204" pitchFamily="18" charset="0"/>
                            </a:rPr>
                          </m:ctrlPr>
                        </m:sSubSupPr>
                        <m:e>
                          <m:r>
                            <a:rPr lang="en-US" sz="2800" b="1" i="1">
                              <a:solidFill>
                                <a:srgbClr val="FF0000"/>
                              </a:solidFill>
                              <a:latin typeface="Cambria Math" panose="02040503050406030204" pitchFamily="18" charset="0"/>
                            </a:rPr>
                            <m:t>𝝉</m:t>
                          </m:r>
                        </m:e>
                        <m:sub>
                          <m:r>
                            <a:rPr lang="en-US" sz="2800" i="1">
                              <a:solidFill>
                                <a:srgbClr val="FF0000"/>
                              </a:solidFill>
                              <a:latin typeface="Cambria Math" panose="02040503050406030204" pitchFamily="18" charset="0"/>
                            </a:rPr>
                            <m:t>𝑤</m:t>
                          </m:r>
                        </m:sub>
                        <m:sup>
                          <m:r>
                            <a:rPr lang="en-US" sz="2800" i="1">
                              <a:solidFill>
                                <a:srgbClr val="FF0000"/>
                              </a:solidFill>
                              <a:latin typeface="Cambria Math" panose="02040503050406030204" pitchFamily="18" charset="0"/>
                            </a:rPr>
                            <m:t>′′</m:t>
                          </m:r>
                        </m:sup>
                      </m:sSubSup>
                      <m:r>
                        <a:rPr lang="en-US" sz="2800" b="0" i="1" smtClean="0">
                          <a:solidFill>
                            <a:schemeClr val="tx1"/>
                          </a:solidFill>
                          <a:latin typeface="Cambria Math" panose="02040503050406030204" pitchFamily="18" charset="0"/>
                        </a:rPr>
                        <m:t>+</m:t>
                      </m:r>
                      <m:sSubSup>
                        <m:sSubSupPr>
                          <m:ctrlPr>
                            <a:rPr lang="en-US" sz="2800" b="0" i="1" smtClean="0">
                              <a:solidFill>
                                <a:srgbClr val="548235"/>
                              </a:solidFill>
                              <a:latin typeface="Cambria Math" panose="02040503050406030204" pitchFamily="18" charset="0"/>
                            </a:rPr>
                          </m:ctrlPr>
                        </m:sSubSupPr>
                        <m:e>
                          <m:r>
                            <a:rPr lang="en-US" sz="2800" b="1" i="1" smtClean="0">
                              <a:solidFill>
                                <a:srgbClr val="548235"/>
                              </a:solidFill>
                              <a:latin typeface="Cambria Math" panose="02040503050406030204" pitchFamily="18" charset="0"/>
                            </a:rPr>
                            <m:t>𝝉</m:t>
                          </m:r>
                        </m:e>
                        <m:sub>
                          <m:r>
                            <a:rPr lang="en-US" sz="2800" b="0" i="1" smtClean="0">
                              <a:solidFill>
                                <a:srgbClr val="548235"/>
                              </a:solidFill>
                              <a:latin typeface="Cambria Math" panose="02040503050406030204" pitchFamily="18" charset="0"/>
                            </a:rPr>
                            <m:t>𝑤</m:t>
                          </m:r>
                        </m:sub>
                        <m:sup>
                          <m:r>
                            <a:rPr lang="en-US" sz="2800" b="0" i="1" smtClean="0">
                              <a:solidFill>
                                <a:srgbClr val="548235"/>
                              </a:solidFill>
                              <a:latin typeface="Cambria Math" panose="02040503050406030204" pitchFamily="18" charset="0"/>
                            </a:rPr>
                            <m:t>′</m:t>
                          </m:r>
                        </m:sup>
                      </m:sSubSup>
                      <m:r>
                        <a:rPr lang="en-US" sz="2800" b="0" i="1" smtClean="0">
                          <a:latin typeface="Cambria Math" panose="02040503050406030204" pitchFamily="18" charset="0"/>
                        </a:rPr>
                        <m:t>+</m:t>
                      </m:r>
                      <m:sSub>
                        <m:sSubPr>
                          <m:ctrlPr>
                            <a:rPr lang="en-US" sz="2800" i="1">
                              <a:solidFill>
                                <a:srgbClr val="0000FF"/>
                              </a:solidFill>
                              <a:latin typeface="Cambria Math" panose="02040503050406030204" pitchFamily="18" charset="0"/>
                            </a:rPr>
                          </m:ctrlPr>
                        </m:sSubPr>
                        <m:e>
                          <m:acc>
                            <m:accPr>
                              <m:chr m:val="̅"/>
                              <m:ctrlPr>
                                <a:rPr lang="en-US" sz="2800" b="1" i="1">
                                  <a:solidFill>
                                    <a:srgbClr val="0000FF"/>
                                  </a:solidFill>
                                  <a:latin typeface="Cambria Math" panose="02040503050406030204" pitchFamily="18" charset="0"/>
                                </a:rPr>
                              </m:ctrlPr>
                            </m:accPr>
                            <m:e>
                              <m:r>
                                <a:rPr lang="en-US" sz="2800" b="1" i="1">
                                  <a:solidFill>
                                    <a:srgbClr val="0000FF"/>
                                  </a:solidFill>
                                  <a:latin typeface="Cambria Math" panose="02040503050406030204" pitchFamily="18" charset="0"/>
                                </a:rPr>
                                <m:t>𝝉</m:t>
                              </m:r>
                            </m:e>
                          </m:acc>
                        </m:e>
                        <m:sub>
                          <m:r>
                            <a:rPr lang="en-US" sz="2800" i="1">
                              <a:solidFill>
                                <a:srgbClr val="0000FF"/>
                              </a:solidFill>
                              <a:latin typeface="Cambria Math" panose="02040503050406030204" pitchFamily="18" charset="0"/>
                            </a:rPr>
                            <m:t>𝑤</m:t>
                          </m:r>
                        </m:sub>
                      </m:sSub>
                    </m:oMath>
                  </m:oMathPara>
                </a14:m>
                <a:endParaRPr lang="en-US" sz="2800"/>
              </a:p>
            </p:txBody>
          </p:sp>
        </mc:Choice>
        <mc:Fallback xmlns="">
          <p:sp>
            <p:nvSpPr>
              <p:cNvPr id="48" name="TextBox 47">
                <a:extLst>
                  <a:ext uri="{FF2B5EF4-FFF2-40B4-BE49-F238E27FC236}">
                    <a16:creationId xmlns:a16="http://schemas.microsoft.com/office/drawing/2014/main" id="{76C12435-E138-EE7C-4247-AD2467222AF4}"/>
                  </a:ext>
                </a:extLst>
              </p:cNvPr>
              <p:cNvSpPr txBox="1">
                <a:spLocks noRot="1" noChangeAspect="1" noMove="1" noResize="1" noEditPoints="1" noAdjustHandles="1" noChangeArrowheads="1" noChangeShapeType="1" noTextEdit="1"/>
              </p:cNvSpPr>
              <p:nvPr/>
            </p:nvSpPr>
            <p:spPr>
              <a:xfrm>
                <a:off x="4619287" y="5790088"/>
                <a:ext cx="3272499" cy="523220"/>
              </a:xfrm>
              <a:prstGeom prst="rect">
                <a:avLst/>
              </a:prstGeom>
              <a:blipFill>
                <a:blip r:embed="rId8"/>
                <a:stretch>
                  <a:fillRect/>
                </a:stretch>
              </a:blipFill>
              <a:ln w="19050">
                <a:solidFill>
                  <a:schemeClr val="tx1"/>
                </a:solidFill>
              </a:ln>
            </p:spPr>
            <p:txBody>
              <a:bodyPr/>
              <a:lstStyle/>
              <a:p>
                <a:r>
                  <a:rPr lang="en-US">
                    <a:noFill/>
                  </a:rPr>
                  <a:t> </a:t>
                </a:r>
              </a:p>
            </p:txBody>
          </p:sp>
        </mc:Fallback>
      </mc:AlternateContent>
      <p:sp>
        <p:nvSpPr>
          <p:cNvPr id="49" name="Rectangle 48">
            <a:extLst>
              <a:ext uri="{FF2B5EF4-FFF2-40B4-BE49-F238E27FC236}">
                <a16:creationId xmlns:a16="http://schemas.microsoft.com/office/drawing/2014/main" id="{261A7E1E-B5EB-77CC-198A-94E432AE4C8A}"/>
              </a:ext>
            </a:extLst>
          </p:cNvPr>
          <p:cNvSpPr/>
          <p:nvPr/>
        </p:nvSpPr>
        <p:spPr>
          <a:xfrm>
            <a:off x="5632602" y="5853871"/>
            <a:ext cx="1602522" cy="395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2">
            <a:extLst>
              <a:ext uri="{FF2B5EF4-FFF2-40B4-BE49-F238E27FC236}">
                <a16:creationId xmlns:a16="http://schemas.microsoft.com/office/drawing/2014/main" id="{B6EB3C2C-68D4-0C79-CCD5-D15CD5D82E0B}"/>
              </a:ext>
            </a:extLst>
          </p:cNvPr>
          <p:cNvSpPr>
            <a:spLocks noGrp="1"/>
          </p:cNvSpPr>
          <p:nvPr>
            <p:ph type="ftr" sz="quarter" idx="11"/>
          </p:nvPr>
        </p:nvSpPr>
        <p:spPr>
          <a:xfrm>
            <a:off x="885473" y="6563840"/>
            <a:ext cx="10421054" cy="206734"/>
          </a:xfrm>
        </p:spPr>
        <p:txBody>
          <a:bodyPr/>
          <a:lstStyle/>
          <a:p>
            <a:r>
              <a:rPr lang="en-US"/>
              <a:t>Chapter 2 – </a:t>
            </a:r>
            <a:r>
              <a:rPr lang="en-US" sz="1400"/>
              <a:t>The Lagrangian Relaxation Towards Equilibrium (LaRTE) model</a:t>
            </a:r>
            <a:endParaRPr lang="en-US"/>
          </a:p>
        </p:txBody>
      </p:sp>
    </p:spTree>
    <p:extLst>
      <p:ext uri="{BB962C8B-B14F-4D97-AF65-F5344CB8AC3E}">
        <p14:creationId xmlns:p14="http://schemas.microsoft.com/office/powerpoint/2010/main" val="265842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8" grpId="0" animBg="1"/>
      <p:bldP spid="9" grpId="0"/>
      <p:bldP spid="14" grpId="0"/>
      <p:bldP spid="16" grpId="0"/>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9244-A261-581D-DBCA-C80567C14DA8}"/>
              </a:ext>
            </a:extLst>
          </p:cNvPr>
          <p:cNvSpPr>
            <a:spLocks noGrp="1"/>
          </p:cNvSpPr>
          <p:nvPr>
            <p:ph type="title"/>
          </p:nvPr>
        </p:nvSpPr>
        <p:spPr/>
        <p:txBody>
          <a:bodyPr/>
          <a:lstStyle/>
          <a:p>
            <a:r>
              <a:rPr lang="en-US"/>
              <a:t>Chapter 3 – t</a:t>
            </a:r>
            <a:r>
              <a:rPr lang="en-US" sz="4400"/>
              <a:t>he laminar non-equilibrium (lamNEQ) model</a:t>
            </a:r>
            <a:endParaRPr lang="en-US"/>
          </a:p>
        </p:txBody>
      </p:sp>
      <p:sp>
        <p:nvSpPr>
          <p:cNvPr id="3" name="Slide Number Placeholder 2">
            <a:extLst>
              <a:ext uri="{FF2B5EF4-FFF2-40B4-BE49-F238E27FC236}">
                <a16:creationId xmlns:a16="http://schemas.microsoft.com/office/drawing/2014/main" id="{CAE2F0CB-8F50-D50D-DFF7-599D72D1F5B9}"/>
              </a:ext>
            </a:extLst>
          </p:cNvPr>
          <p:cNvSpPr>
            <a:spLocks noGrp="1"/>
          </p:cNvSpPr>
          <p:nvPr>
            <p:ph type="sldNum" sz="quarter" idx="12"/>
          </p:nvPr>
        </p:nvSpPr>
        <p:spPr/>
        <p:txBody>
          <a:bodyPr/>
          <a:lstStyle/>
          <a:p>
            <a:fld id="{75DBE060-CF68-41CF-9ABE-0462A8BD26DF}" type="slidenum">
              <a:rPr lang="en-US" smtClean="0"/>
              <a:pPr/>
              <a:t>16</a:t>
            </a:fld>
            <a:endParaRPr lang="en-US" dirty="0"/>
          </a:p>
        </p:txBody>
      </p:sp>
    </p:spTree>
    <p:extLst>
      <p:ext uri="{BB962C8B-B14F-4D97-AF65-F5344CB8AC3E}">
        <p14:creationId xmlns:p14="http://schemas.microsoft.com/office/powerpoint/2010/main" val="4284173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EC84A9B-159D-19C3-FB32-0EF95FBB635A}"/>
              </a:ext>
            </a:extLst>
          </p:cNvPr>
          <p:cNvSpPr>
            <a:spLocks noGrp="1"/>
          </p:cNvSpPr>
          <p:nvPr>
            <p:ph type="ftr" sz="quarter" idx="11"/>
          </p:nvPr>
        </p:nvSpPr>
        <p:spPr/>
        <p:txBody>
          <a:bodyPr/>
          <a:lstStyle/>
          <a:p>
            <a:r>
              <a:rPr lang="en-US"/>
              <a:t>Chapter 3 – t</a:t>
            </a:r>
            <a:r>
              <a:rPr lang="en-US" sz="1400"/>
              <a:t>he laminar non-equilibrium (lamNEQ) model</a:t>
            </a:r>
            <a:endParaRPr lang="en-US"/>
          </a:p>
        </p:txBody>
      </p:sp>
      <p:sp>
        <p:nvSpPr>
          <p:cNvPr id="3" name="Title 2">
            <a:extLst>
              <a:ext uri="{FF2B5EF4-FFF2-40B4-BE49-F238E27FC236}">
                <a16:creationId xmlns:a16="http://schemas.microsoft.com/office/drawing/2014/main" id="{5B131504-9F6A-3AE7-8C74-C75A906B3B2B}"/>
              </a:ext>
            </a:extLst>
          </p:cNvPr>
          <p:cNvSpPr>
            <a:spLocks noGrp="1"/>
          </p:cNvSpPr>
          <p:nvPr>
            <p:ph type="title"/>
          </p:nvPr>
        </p:nvSpPr>
        <p:spPr/>
        <p:txBody>
          <a:bodyPr/>
          <a:lstStyle/>
          <a:p>
            <a:r>
              <a:rPr lang="en-US"/>
              <a:t>The laminar non-equilibrium (lamNEQ) model</a:t>
            </a:r>
          </a:p>
        </p:txBody>
      </p:sp>
      <p:sp>
        <p:nvSpPr>
          <p:cNvPr id="5" name="Slide Number Placeholder 4">
            <a:extLst>
              <a:ext uri="{FF2B5EF4-FFF2-40B4-BE49-F238E27FC236}">
                <a16:creationId xmlns:a16="http://schemas.microsoft.com/office/drawing/2014/main" id="{F306704F-82EA-9689-E74E-4C51B62470FE}"/>
              </a:ext>
            </a:extLst>
          </p:cNvPr>
          <p:cNvSpPr>
            <a:spLocks noGrp="1"/>
          </p:cNvSpPr>
          <p:nvPr>
            <p:ph type="sldNum" sz="quarter" idx="12"/>
          </p:nvPr>
        </p:nvSpPr>
        <p:spPr/>
        <p:txBody>
          <a:bodyPr/>
          <a:lstStyle/>
          <a:p>
            <a:fld id="{75DBE060-CF68-41CF-9ABE-0462A8BD26DF}" type="slidenum">
              <a:rPr lang="en-US" smtClean="0"/>
              <a:pPr/>
              <a:t>17</a:t>
            </a:fld>
            <a:endParaRPr lang="en-US" dirty="0"/>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08C799DC-E475-B366-184C-91FEE5707050}"/>
                  </a:ext>
                </a:extLst>
              </p:cNvPr>
              <p:cNvSpPr>
                <a:spLocks noGrp="1"/>
              </p:cNvSpPr>
              <p:nvPr>
                <p:ph idx="1"/>
              </p:nvPr>
            </p:nvSpPr>
            <p:spPr>
              <a:xfrm>
                <a:off x="550942" y="3695779"/>
                <a:ext cx="11606982" cy="2921318"/>
              </a:xfrm>
            </p:spPr>
            <p:txBody>
              <a:bodyPr>
                <a:normAutofit/>
              </a:bodyPr>
              <a:lstStyle/>
              <a:p>
                <a:r>
                  <a:rPr lang="en-US" sz="2000"/>
                  <a:t>Model </a:t>
                </a:r>
                <a:r>
                  <a:rPr lang="en-US" sz="2000" dirty="0"/>
                  <a:t>equation for “laminar non-equilibrium velocity” </a:t>
                </a:r>
                <a14:m>
                  <m:oMath xmlns:m="http://schemas.openxmlformats.org/officeDocument/2006/math">
                    <m:sSup>
                      <m:sSupPr>
                        <m:ctrlPr>
                          <a:rPr lang="en-US" sz="2000" b="0" i="1" smtClean="0">
                            <a:latin typeface="Cambria Math" panose="02040503050406030204" pitchFamily="18" charset="0"/>
                          </a:rPr>
                        </m:ctrlPr>
                      </m:sSupPr>
                      <m:e>
                        <m:r>
                          <a:rPr lang="en-US" sz="2000" b="1" i="1" smtClean="0">
                            <a:latin typeface="Cambria Math" panose="02040503050406030204" pitchFamily="18" charset="0"/>
                          </a:rPr>
                          <m:t>𝒖</m:t>
                        </m:r>
                      </m:e>
                      <m:sup>
                        <m:r>
                          <a:rPr lang="en-US" sz="2000" b="0" i="1" smtClean="0">
                            <a:latin typeface="Cambria Math" panose="02040503050406030204" pitchFamily="18" charset="0"/>
                          </a:rPr>
                          <m:t>′′</m:t>
                        </m:r>
                      </m:sup>
                    </m:sSup>
                  </m:oMath>
                </a14:m>
                <a:endParaRPr lang="en-US" sz="2000" dirty="0"/>
              </a:p>
              <a:p>
                <a:endParaRPr lang="en-US" sz="2000" dirty="0"/>
              </a:p>
              <a:p>
                <a:endParaRPr lang="en-US" sz="2000" dirty="0"/>
              </a:p>
              <a:p>
                <a:endParaRPr lang="en-US" sz="2000"/>
              </a:p>
              <a:p>
                <a:r>
                  <a:rPr lang="en-US" sz="2000"/>
                  <a:t>Wall stress analytical solution</a:t>
                </a:r>
                <a:endParaRPr lang="en-US" sz="2000" dirty="0"/>
              </a:p>
              <a:p>
                <a:endParaRPr lang="en-US" sz="2000" dirty="0"/>
              </a:p>
            </p:txBody>
          </p:sp>
        </mc:Choice>
        <mc:Fallback xmlns="">
          <p:sp>
            <p:nvSpPr>
              <p:cNvPr id="6" name="Content Placeholder 2">
                <a:extLst>
                  <a:ext uri="{FF2B5EF4-FFF2-40B4-BE49-F238E27FC236}">
                    <a16:creationId xmlns:a16="http://schemas.microsoft.com/office/drawing/2014/main" id="{08C799DC-E475-B366-184C-91FEE5707050}"/>
                  </a:ext>
                </a:extLst>
              </p:cNvPr>
              <p:cNvSpPr>
                <a:spLocks noGrp="1" noRot="1" noChangeAspect="1" noMove="1" noResize="1" noEditPoints="1" noAdjustHandles="1" noChangeArrowheads="1" noChangeShapeType="1" noTextEdit="1"/>
              </p:cNvSpPr>
              <p:nvPr>
                <p:ph idx="1"/>
              </p:nvPr>
            </p:nvSpPr>
            <p:spPr>
              <a:xfrm>
                <a:off x="550942" y="3695779"/>
                <a:ext cx="11606982" cy="2921318"/>
              </a:xfrm>
              <a:blipFill>
                <a:blip r:embed="rId4"/>
                <a:stretch>
                  <a:fillRect l="-473" t="-2088"/>
                </a:stretch>
              </a:blipFill>
            </p:spPr>
            <p:txBody>
              <a:bodyPr/>
              <a:lstStyle/>
              <a:p>
                <a:r>
                  <a:rPr lang="en-US">
                    <a:noFill/>
                  </a:rPr>
                  <a:t> </a:t>
                </a:r>
              </a:p>
            </p:txBody>
          </p:sp>
        </mc:Fallback>
      </mc:AlternateContent>
      <p:pic>
        <p:nvPicPr>
          <p:cNvPr id="7" name="Picture 6" descr="\documentclass{article}&#10;\usepackage{amsmath}&#10;\usepackage{bm}&#10;\pagestyle{empty}&#10;\begin{document}&#10;&#10;$$&#10;\frac{\partial \bm{u}''}{\partial t} = - \frac{1}{\rho}&#10;\bm{\nabla}_h p'' + \nu \frac{\partial^2 \bm{u}''}{\partial y^2}&#10;$$&#10;&#10;&#10;\end{document}" title="IguanaTex Bitmap Display">
            <a:extLst>
              <a:ext uri="{FF2B5EF4-FFF2-40B4-BE49-F238E27FC236}">
                <a16:creationId xmlns:a16="http://schemas.microsoft.com/office/drawing/2014/main" id="{53085F42-361E-B6AF-6A50-E4C231E11365}"/>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963030" y="4184098"/>
            <a:ext cx="2880000" cy="609524"/>
          </a:xfrm>
          <a:prstGeom prst="rect">
            <a:avLst/>
          </a:prstGeom>
        </p:spPr>
      </p:pic>
      <p:pic>
        <p:nvPicPr>
          <p:cNvPr id="24" name="Picture 23" descr="\documentclass{article}&#10;\usepackage{amsmath}&#10;\usepackage{bm}&#10;\pagestyle{empty}&#10;\begin{document}&#10;&#10;$$&#10;\bm{\tau}_w''(t)&#10;\equiv \nu \left. \frac{\partial \bm{u}''}{\partial y} \right|_0&#10;= \sqrt{\nu/\pi} \int_{t_0}^t - \frac{1}{\rho}\bm{\nabla}_h p^{\prime \prime}(t') \,\,  (t - t')^{-1/2} dt'&#10;$$&#10;&#10;&#10;\end{document}" title="IguanaTex Bitmap Display">
            <a:extLst>
              <a:ext uri="{FF2B5EF4-FFF2-40B4-BE49-F238E27FC236}">
                <a16:creationId xmlns:a16="http://schemas.microsoft.com/office/drawing/2014/main" id="{D7E2AA40-B24F-A7A9-E21B-3EED91C87038}"/>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963030" y="5743703"/>
            <a:ext cx="6246096" cy="652190"/>
          </a:xfrm>
          <a:prstGeom prst="rect">
            <a:avLst/>
          </a:prstGeom>
        </p:spPr>
      </p:pic>
      <p:pic>
        <p:nvPicPr>
          <p:cNvPr id="9" name="Picture 8" descr="A picture containing text, antenna&#10;&#10;Description automatically generated">
            <a:extLst>
              <a:ext uri="{FF2B5EF4-FFF2-40B4-BE49-F238E27FC236}">
                <a16:creationId xmlns:a16="http://schemas.microsoft.com/office/drawing/2014/main" id="{10512658-0789-4273-5448-0180C595DB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5829" y="1067582"/>
            <a:ext cx="3165361" cy="2374021"/>
          </a:xfrm>
          <a:prstGeom prst="rect">
            <a:avLst/>
          </a:prstGeom>
        </p:spPr>
      </p:pic>
      <p:pic>
        <p:nvPicPr>
          <p:cNvPr id="10" name="Picture 9" descr="Chart&#10;&#10;Description automatically generated">
            <a:extLst>
              <a:ext uri="{FF2B5EF4-FFF2-40B4-BE49-F238E27FC236}">
                <a16:creationId xmlns:a16="http://schemas.microsoft.com/office/drawing/2014/main" id="{8B15315A-AF2C-5857-F8E8-3D5DDF5052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8710" y="1154830"/>
            <a:ext cx="3165361" cy="2374021"/>
          </a:xfrm>
          <a:prstGeom prst="rect">
            <a:avLst/>
          </a:prstGeom>
        </p:spPr>
      </p:pic>
      <p:sp>
        <p:nvSpPr>
          <p:cNvPr id="12" name="TextBox 11">
            <a:extLst>
              <a:ext uri="{FF2B5EF4-FFF2-40B4-BE49-F238E27FC236}">
                <a16:creationId xmlns:a16="http://schemas.microsoft.com/office/drawing/2014/main" id="{459E7F6D-803C-3895-8BC5-63013EE14338}"/>
              </a:ext>
            </a:extLst>
          </p:cNvPr>
          <p:cNvSpPr txBox="1"/>
          <p:nvPr/>
        </p:nvSpPr>
        <p:spPr>
          <a:xfrm>
            <a:off x="601079" y="1866274"/>
            <a:ext cx="2364750" cy="646331"/>
          </a:xfrm>
          <a:prstGeom prst="rect">
            <a:avLst/>
          </a:prstGeom>
          <a:noFill/>
        </p:spPr>
        <p:txBody>
          <a:bodyPr wrap="none" rtlCol="0">
            <a:spAutoFit/>
          </a:bodyPr>
          <a:lstStyle/>
          <a:p>
            <a:pPr algn="r"/>
            <a:r>
              <a:rPr lang="en-US"/>
              <a:t>High frequency content</a:t>
            </a:r>
          </a:p>
          <a:p>
            <a:pPr algn="r"/>
            <a:r>
              <a:rPr lang="en-US"/>
              <a:t>of the LES PG:</a:t>
            </a:r>
          </a:p>
        </p:txBody>
      </p:sp>
      <p:sp>
        <p:nvSpPr>
          <p:cNvPr id="13" name="TextBox 12">
            <a:extLst>
              <a:ext uri="{FF2B5EF4-FFF2-40B4-BE49-F238E27FC236}">
                <a16:creationId xmlns:a16="http://schemas.microsoft.com/office/drawing/2014/main" id="{CD10AA4F-F9BE-0670-5A4E-232DC783304E}"/>
              </a:ext>
            </a:extLst>
          </p:cNvPr>
          <p:cNvSpPr txBox="1"/>
          <p:nvPr/>
        </p:nvSpPr>
        <p:spPr>
          <a:xfrm>
            <a:off x="6284891" y="2013016"/>
            <a:ext cx="2473819" cy="369332"/>
          </a:xfrm>
          <a:prstGeom prst="rect">
            <a:avLst/>
          </a:prstGeom>
          <a:noFill/>
        </p:spPr>
        <p:txBody>
          <a:bodyPr wrap="none" rtlCol="0">
            <a:spAutoFit/>
          </a:bodyPr>
          <a:lstStyle/>
          <a:p>
            <a:pPr algn="r"/>
            <a:r>
              <a:rPr lang="en-US"/>
              <a:t>Velocity response to PG:</a:t>
            </a:r>
          </a:p>
        </p:txBody>
      </p:sp>
      <p:cxnSp>
        <p:nvCxnSpPr>
          <p:cNvPr id="14" name="Straight Connector 13">
            <a:extLst>
              <a:ext uri="{FF2B5EF4-FFF2-40B4-BE49-F238E27FC236}">
                <a16:creationId xmlns:a16="http://schemas.microsoft.com/office/drawing/2014/main" id="{D6A3B621-90E4-DBC8-7A0F-1FC27FCBE764}"/>
              </a:ext>
            </a:extLst>
          </p:cNvPr>
          <p:cNvCxnSpPr>
            <a:cxnSpLocks/>
          </p:cNvCxnSpPr>
          <p:nvPr/>
        </p:nvCxnSpPr>
        <p:spPr>
          <a:xfrm>
            <a:off x="8548777" y="2519135"/>
            <a:ext cx="2932981" cy="0"/>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54F3A56-3034-A825-4CB8-D60CF65EADBB}"/>
              </a:ext>
            </a:extLst>
          </p:cNvPr>
          <p:cNvCxnSpPr>
            <a:cxnSpLocks/>
          </p:cNvCxnSpPr>
          <p:nvPr/>
        </p:nvCxnSpPr>
        <p:spPr>
          <a:xfrm>
            <a:off x="8548777" y="3102856"/>
            <a:ext cx="2932981" cy="0"/>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907C2981-7D75-040C-2626-FB49855D21FE}"/>
              </a:ext>
            </a:extLst>
          </p:cNvPr>
          <p:cNvCxnSpPr/>
          <p:nvPr/>
        </p:nvCxnSpPr>
        <p:spPr>
          <a:xfrm>
            <a:off x="8758710" y="2519135"/>
            <a:ext cx="0" cy="583721"/>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10C1E5B5-1D7C-AB8B-710E-C3727A1320E3}"/>
              </a:ext>
            </a:extLst>
          </p:cNvPr>
          <p:cNvSpPr txBox="1"/>
          <p:nvPr/>
        </p:nvSpPr>
        <p:spPr>
          <a:xfrm>
            <a:off x="6166395" y="2622052"/>
            <a:ext cx="2557110" cy="369332"/>
          </a:xfrm>
          <a:prstGeom prst="rect">
            <a:avLst/>
          </a:prstGeom>
          <a:noFill/>
        </p:spPr>
        <p:txBody>
          <a:bodyPr wrap="none" rtlCol="0">
            <a:spAutoFit/>
          </a:bodyPr>
          <a:lstStyle/>
          <a:p>
            <a:r>
              <a:rPr lang="en-US"/>
              <a:t>Laminar viscous sublayer</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3487F0A-A6E1-2C2C-5276-71B0DCDF35BD}"/>
                  </a:ext>
                </a:extLst>
              </p:cNvPr>
              <p:cNvSpPr txBox="1"/>
              <p:nvPr/>
            </p:nvSpPr>
            <p:spPr>
              <a:xfrm>
                <a:off x="10086673" y="1021690"/>
                <a:ext cx="509434" cy="369332"/>
              </a:xfrm>
              <a:prstGeom prst="rect">
                <a:avLst/>
              </a:prstGeom>
              <a:solidFill>
                <a:schemeClr val="bg1"/>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solidFill>
                                <a:srgbClr val="FF0A0A"/>
                              </a:solidFill>
                              <a:latin typeface="Cambria Math" panose="02040503050406030204" pitchFamily="18" charset="0"/>
                            </a:rPr>
                          </m:ctrlPr>
                        </m:sSubSupPr>
                        <m:e>
                          <m:r>
                            <a:rPr lang="en-US" b="0" i="1" smtClean="0">
                              <a:solidFill>
                                <a:srgbClr val="FF0A0A"/>
                              </a:solidFill>
                              <a:latin typeface="Cambria Math" panose="02040503050406030204" pitchFamily="18" charset="0"/>
                            </a:rPr>
                            <m:t>𝑢</m:t>
                          </m:r>
                        </m:e>
                        <m:sub>
                          <m:r>
                            <m:rPr>
                              <m:sty m:val="p"/>
                            </m:rPr>
                            <a:rPr lang="en-US" b="0" i="0" smtClean="0">
                              <a:solidFill>
                                <a:srgbClr val="FF0A0A"/>
                              </a:solidFill>
                              <a:latin typeface="Cambria Math" panose="02040503050406030204" pitchFamily="18" charset="0"/>
                            </a:rPr>
                            <m:t>Δ</m:t>
                          </m:r>
                        </m:sub>
                        <m:sup>
                          <m:r>
                            <a:rPr lang="en-US" b="0" i="1" smtClean="0">
                              <a:solidFill>
                                <a:srgbClr val="FF0A0A"/>
                              </a:solidFill>
                              <a:latin typeface="Cambria Math" panose="02040503050406030204" pitchFamily="18" charset="0"/>
                            </a:rPr>
                            <m:t>′′</m:t>
                          </m:r>
                        </m:sup>
                      </m:sSubSup>
                    </m:oMath>
                  </m:oMathPara>
                </a14:m>
                <a:endParaRPr lang="en-US">
                  <a:solidFill>
                    <a:srgbClr val="FF0A0A"/>
                  </a:solidFill>
                </a:endParaRPr>
              </a:p>
            </p:txBody>
          </p:sp>
        </mc:Choice>
        <mc:Fallback xmlns="">
          <p:sp>
            <p:nvSpPr>
              <p:cNvPr id="18" name="TextBox 17">
                <a:extLst>
                  <a:ext uri="{FF2B5EF4-FFF2-40B4-BE49-F238E27FC236}">
                    <a16:creationId xmlns:a16="http://schemas.microsoft.com/office/drawing/2014/main" id="{33487F0A-A6E1-2C2C-5276-71B0DCDF35BD}"/>
                  </a:ext>
                </a:extLst>
              </p:cNvPr>
              <p:cNvSpPr txBox="1">
                <a:spLocks noRot="1" noChangeAspect="1" noMove="1" noResize="1" noEditPoints="1" noAdjustHandles="1" noChangeArrowheads="1" noChangeShapeType="1" noTextEdit="1"/>
              </p:cNvSpPr>
              <p:nvPr/>
            </p:nvSpPr>
            <p:spPr>
              <a:xfrm>
                <a:off x="10086673" y="1021690"/>
                <a:ext cx="509434" cy="369332"/>
              </a:xfrm>
              <a:prstGeom prst="rect">
                <a:avLst/>
              </a:prstGeom>
              <a:blipFill>
                <a:blip r:embed="rId9"/>
                <a:stretch>
                  <a:fillRect b="-50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52644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FF439D-889F-7E38-99A0-00C020340E5E}"/>
              </a:ext>
            </a:extLst>
          </p:cNvPr>
          <p:cNvSpPr>
            <a:spLocks noGrp="1"/>
          </p:cNvSpPr>
          <p:nvPr>
            <p:ph type="ftr" sz="quarter" idx="11"/>
          </p:nvPr>
        </p:nvSpPr>
        <p:spPr/>
        <p:txBody>
          <a:bodyPr/>
          <a:lstStyle/>
          <a:p>
            <a:r>
              <a:rPr lang="en-US"/>
              <a:t>Chapter 3 – t</a:t>
            </a:r>
            <a:r>
              <a:rPr lang="en-US" sz="1400"/>
              <a:t>he laminar non-equilibrium (lamNEQ) model</a:t>
            </a:r>
            <a:endParaRPr lang="en-US"/>
          </a:p>
        </p:txBody>
      </p:sp>
      <p:sp>
        <p:nvSpPr>
          <p:cNvPr id="3" name="Title 2">
            <a:extLst>
              <a:ext uri="{FF2B5EF4-FFF2-40B4-BE49-F238E27FC236}">
                <a16:creationId xmlns:a16="http://schemas.microsoft.com/office/drawing/2014/main" id="{58FD6CCF-5436-AA96-9C5D-815E80709B28}"/>
              </a:ext>
            </a:extLst>
          </p:cNvPr>
          <p:cNvSpPr>
            <a:spLocks noGrp="1"/>
          </p:cNvSpPr>
          <p:nvPr>
            <p:ph type="title"/>
          </p:nvPr>
        </p:nvSpPr>
        <p:spPr/>
        <p:txBody>
          <a:bodyPr/>
          <a:lstStyle/>
          <a:p>
            <a:r>
              <a:rPr lang="en-US"/>
              <a:t>The laminar non-equilibrium (lamNEQ) model</a:t>
            </a:r>
          </a:p>
        </p:txBody>
      </p:sp>
      <p:sp>
        <p:nvSpPr>
          <p:cNvPr id="4" name="Content Placeholder 3">
            <a:extLst>
              <a:ext uri="{FF2B5EF4-FFF2-40B4-BE49-F238E27FC236}">
                <a16:creationId xmlns:a16="http://schemas.microsoft.com/office/drawing/2014/main" id="{A761665A-3D1F-B31D-230B-28AFCCC26E2C}"/>
              </a:ext>
            </a:extLst>
          </p:cNvPr>
          <p:cNvSpPr>
            <a:spLocks noGrp="1"/>
          </p:cNvSpPr>
          <p:nvPr>
            <p:ph idx="1"/>
          </p:nvPr>
        </p:nvSpPr>
        <p:spPr>
          <a:xfrm>
            <a:off x="317089" y="1856269"/>
            <a:ext cx="11606982" cy="4374924"/>
          </a:xfrm>
        </p:spPr>
        <p:txBody>
          <a:bodyPr/>
          <a:lstStyle/>
          <a:p>
            <a:r>
              <a:rPr lang="en-US"/>
              <a:t>Efficient evaluation is possible through a sum-of-exponentials (SOE) approximation to the kernel, Jiang et al. 2017</a:t>
            </a:r>
          </a:p>
        </p:txBody>
      </p:sp>
      <p:sp>
        <p:nvSpPr>
          <p:cNvPr id="5" name="Slide Number Placeholder 4">
            <a:extLst>
              <a:ext uri="{FF2B5EF4-FFF2-40B4-BE49-F238E27FC236}">
                <a16:creationId xmlns:a16="http://schemas.microsoft.com/office/drawing/2014/main" id="{509ABB54-4579-D4DF-0085-738710F3FF50}"/>
              </a:ext>
            </a:extLst>
          </p:cNvPr>
          <p:cNvSpPr>
            <a:spLocks noGrp="1"/>
          </p:cNvSpPr>
          <p:nvPr>
            <p:ph type="sldNum" sz="quarter" idx="12"/>
          </p:nvPr>
        </p:nvSpPr>
        <p:spPr/>
        <p:txBody>
          <a:bodyPr/>
          <a:lstStyle/>
          <a:p>
            <a:fld id="{75DBE060-CF68-41CF-9ABE-0462A8BD26DF}" type="slidenum">
              <a:rPr lang="en-US" smtClean="0"/>
              <a:pPr/>
              <a:t>18</a:t>
            </a:fld>
            <a:endParaRPr lang="en-US" dirty="0"/>
          </a:p>
        </p:txBody>
      </p:sp>
      <p:pic>
        <p:nvPicPr>
          <p:cNvPr id="6" name="Picture 5" descr="\documentclass{article}&#10;\usepackage{amsmath}&#10;\usepackage{bm}&#10;\pagestyle{empty}&#10;\begin{document}&#10;&#10;$$&#10;\bm{\tau}_w''(t)&#10;= \sqrt{\nu/\pi} \int_{t_0}^t - \frac{1}{\rho}\bm{\nabla}_h p^{\prime \prime}(t') \,\,  (t - t')^{-1/2} dt'&#10;$$&#10;&#10;&#10;\end{document}" title="IguanaTex Bitmap Display">
            <a:extLst>
              <a:ext uri="{FF2B5EF4-FFF2-40B4-BE49-F238E27FC236}">
                <a16:creationId xmlns:a16="http://schemas.microsoft.com/office/drawing/2014/main" id="{04D6CDAA-1194-82E1-D58E-2039195844C6}"/>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610104" y="1044491"/>
            <a:ext cx="4985905" cy="652190"/>
          </a:xfrm>
          <a:prstGeom prst="rect">
            <a:avLst/>
          </a:prstGeom>
        </p:spPr>
      </p:pic>
      <p:pic>
        <p:nvPicPr>
          <p:cNvPr id="7" name="Picture 6" descr="\documentclass{article}&#10;\usepackage{amsmath}&#10;\usepackage{bm}&#10;\pagestyle{empty}&#10;\begin{document}&#10;&#10;$$&#10;(t_n - t')^{-1/2} \approx \sum_{m=1}^{N_{exp}} \omega_m e^{-s_m (t_n - t')}&#10;$$&#10;&#10;&#10;\end{document}" title="IguanaTex Bitmap Display">
            <a:extLst>
              <a:ext uri="{FF2B5EF4-FFF2-40B4-BE49-F238E27FC236}">
                <a16:creationId xmlns:a16="http://schemas.microsoft.com/office/drawing/2014/main" id="{0A2B844F-2547-FE72-0691-E867C724D725}"/>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885473" y="2582829"/>
            <a:ext cx="3712000" cy="761905"/>
          </a:xfrm>
          <a:prstGeom prst="rect">
            <a:avLst/>
          </a:prstGeom>
        </p:spPr>
      </p:pic>
      <p:sp>
        <p:nvSpPr>
          <p:cNvPr id="8" name="TextBox 7">
            <a:extLst>
              <a:ext uri="{FF2B5EF4-FFF2-40B4-BE49-F238E27FC236}">
                <a16:creationId xmlns:a16="http://schemas.microsoft.com/office/drawing/2014/main" id="{FD9DBABB-5D51-577A-D5D3-A0A301DA29DB}"/>
              </a:ext>
            </a:extLst>
          </p:cNvPr>
          <p:cNvSpPr txBox="1"/>
          <p:nvPr/>
        </p:nvSpPr>
        <p:spPr>
          <a:xfrm>
            <a:off x="788758" y="3444423"/>
            <a:ext cx="5339923" cy="369332"/>
          </a:xfrm>
          <a:prstGeom prst="rect">
            <a:avLst/>
          </a:prstGeom>
          <a:noFill/>
        </p:spPr>
        <p:txBody>
          <a:bodyPr wrap="none" rtlCol="0">
            <a:spAutoFit/>
          </a:bodyPr>
          <a:lstStyle/>
          <a:p>
            <a:r>
              <a:rPr lang="en-US"/>
              <a:t>Allows convolution integral to be computed recursively</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071DD62-C603-46BA-A332-6F260522ADC0}"/>
                  </a:ext>
                </a:extLst>
              </p:cNvPr>
              <p:cNvSpPr txBox="1"/>
              <p:nvPr/>
            </p:nvSpPr>
            <p:spPr>
              <a:xfrm>
                <a:off x="5078510" y="2762229"/>
                <a:ext cx="5385860" cy="369332"/>
              </a:xfrm>
              <a:prstGeom prst="rect">
                <a:avLst/>
              </a:prstGeom>
              <a:noFill/>
            </p:spPr>
            <p:txBody>
              <a:bodyPr wrap="square" rtlCol="0">
                <a:spAutoFit/>
              </a:bodyPr>
              <a:lstStyle/>
              <a:p>
                <a:r>
                  <a:rPr lang="en-US"/>
                  <a:t>(where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𝑚</m:t>
                        </m:r>
                      </m:sub>
                    </m:sSub>
                  </m:oMath>
                </a14:m>
                <a:r>
                  <a:rPr lang="en-US"/>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𝑚</m:t>
                        </m:r>
                      </m:sub>
                    </m:sSub>
                  </m:oMath>
                </a14:m>
                <a:r>
                  <a:rPr lang="en-US"/>
                  <a:t> are constants computed a-priori)</a:t>
                </a:r>
              </a:p>
            </p:txBody>
          </p:sp>
        </mc:Choice>
        <mc:Fallback xmlns="">
          <p:sp>
            <p:nvSpPr>
              <p:cNvPr id="9" name="TextBox 8">
                <a:extLst>
                  <a:ext uri="{FF2B5EF4-FFF2-40B4-BE49-F238E27FC236}">
                    <a16:creationId xmlns:a16="http://schemas.microsoft.com/office/drawing/2014/main" id="{B071DD62-C603-46BA-A332-6F260522ADC0}"/>
                  </a:ext>
                </a:extLst>
              </p:cNvPr>
              <p:cNvSpPr txBox="1">
                <a:spLocks noRot="1" noChangeAspect="1" noMove="1" noResize="1" noEditPoints="1" noAdjustHandles="1" noChangeArrowheads="1" noChangeShapeType="1" noTextEdit="1"/>
              </p:cNvSpPr>
              <p:nvPr/>
            </p:nvSpPr>
            <p:spPr>
              <a:xfrm>
                <a:off x="5078510" y="2762229"/>
                <a:ext cx="5385860" cy="369332"/>
              </a:xfrm>
              <a:prstGeom prst="rect">
                <a:avLst/>
              </a:prstGeom>
              <a:blipFill>
                <a:blip r:embed="rId6"/>
                <a:stretch>
                  <a:fillRect l="-905" t="-8197" b="-24590"/>
                </a:stretch>
              </a:blipFill>
            </p:spPr>
            <p:txBody>
              <a:bodyPr/>
              <a:lstStyle/>
              <a:p>
                <a:r>
                  <a:rPr lang="en-US">
                    <a:noFill/>
                  </a:rPr>
                  <a:t> </a:t>
                </a:r>
              </a:p>
            </p:txBody>
          </p:sp>
        </mc:Fallback>
      </mc:AlternateContent>
      <p:pic>
        <p:nvPicPr>
          <p:cNvPr id="12" name="Graphic 11">
            <a:extLst>
              <a:ext uri="{FF2B5EF4-FFF2-40B4-BE49-F238E27FC236}">
                <a16:creationId xmlns:a16="http://schemas.microsoft.com/office/drawing/2014/main" id="{4F6B9B9A-158B-CFEE-F707-D4B422E23F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07295" y="3937179"/>
            <a:ext cx="5780356" cy="2453602"/>
          </a:xfrm>
          <a:prstGeom prst="rect">
            <a:avLst/>
          </a:prstGeom>
        </p:spPr>
      </p:pic>
      <p:sp>
        <p:nvSpPr>
          <p:cNvPr id="10" name="TextBox 9">
            <a:extLst>
              <a:ext uri="{FF2B5EF4-FFF2-40B4-BE49-F238E27FC236}">
                <a16:creationId xmlns:a16="http://schemas.microsoft.com/office/drawing/2014/main" id="{2C69AEB1-82F7-4F1B-45DA-0A9A7B63B4C0}"/>
              </a:ext>
            </a:extLst>
          </p:cNvPr>
          <p:cNvSpPr txBox="1"/>
          <p:nvPr/>
        </p:nvSpPr>
        <p:spPr>
          <a:xfrm rot="16200000">
            <a:off x="675077" y="5116023"/>
            <a:ext cx="2313454" cy="369332"/>
          </a:xfrm>
          <a:prstGeom prst="rect">
            <a:avLst/>
          </a:prstGeom>
          <a:solidFill>
            <a:schemeClr val="bg1"/>
          </a:solidFill>
        </p:spPr>
        <p:txBody>
          <a:bodyPr wrap="none" rtlCol="0">
            <a:spAutoFit/>
          </a:bodyPr>
          <a:lstStyle/>
          <a:p>
            <a:r>
              <a:rPr lang="en-US"/>
              <a:t>Pressure gradient input</a:t>
            </a:r>
          </a:p>
        </p:txBody>
      </p:sp>
      <p:sp>
        <p:nvSpPr>
          <p:cNvPr id="11" name="TextBox 10">
            <a:extLst>
              <a:ext uri="{FF2B5EF4-FFF2-40B4-BE49-F238E27FC236}">
                <a16:creationId xmlns:a16="http://schemas.microsoft.com/office/drawing/2014/main" id="{C115A710-69AB-3C0F-D99A-7CB997502332}"/>
              </a:ext>
            </a:extLst>
          </p:cNvPr>
          <p:cNvSpPr txBox="1"/>
          <p:nvPr/>
        </p:nvSpPr>
        <p:spPr>
          <a:xfrm rot="16200000">
            <a:off x="3862158" y="4979314"/>
            <a:ext cx="1833322" cy="369332"/>
          </a:xfrm>
          <a:prstGeom prst="rect">
            <a:avLst/>
          </a:prstGeom>
          <a:solidFill>
            <a:schemeClr val="bg1"/>
          </a:solidFill>
        </p:spPr>
        <p:txBody>
          <a:bodyPr wrap="none" rtlCol="0">
            <a:spAutoFit/>
          </a:bodyPr>
          <a:lstStyle/>
          <a:p>
            <a:r>
              <a:rPr lang="en-US"/>
              <a:t>Wall stress output</a:t>
            </a:r>
          </a:p>
        </p:txBody>
      </p:sp>
      <p:sp>
        <p:nvSpPr>
          <p:cNvPr id="13" name="TextBox 12">
            <a:extLst>
              <a:ext uri="{FF2B5EF4-FFF2-40B4-BE49-F238E27FC236}">
                <a16:creationId xmlns:a16="http://schemas.microsoft.com/office/drawing/2014/main" id="{DF321A50-934F-B330-CA14-C425090354B5}"/>
              </a:ext>
            </a:extLst>
          </p:cNvPr>
          <p:cNvSpPr txBox="1"/>
          <p:nvPr/>
        </p:nvSpPr>
        <p:spPr>
          <a:xfrm>
            <a:off x="7702420" y="4735250"/>
            <a:ext cx="3563796" cy="646331"/>
          </a:xfrm>
          <a:prstGeom prst="rect">
            <a:avLst/>
          </a:prstGeom>
          <a:noFill/>
        </p:spPr>
        <p:txBody>
          <a:bodyPr wrap="none" rtlCol="0">
            <a:spAutoFit/>
          </a:bodyPr>
          <a:lstStyle/>
          <a:p>
            <a:r>
              <a:rPr lang="en-US"/>
              <a:t>Dashed Lines – L1 Method (“truth”)</a:t>
            </a:r>
          </a:p>
          <a:p>
            <a:r>
              <a:rPr lang="en-US"/>
              <a:t>Solid Lines – SOE approx.</a:t>
            </a:r>
          </a:p>
        </p:txBody>
      </p:sp>
    </p:spTree>
    <p:extLst>
      <p:ext uri="{BB962C8B-B14F-4D97-AF65-F5344CB8AC3E}">
        <p14:creationId xmlns:p14="http://schemas.microsoft.com/office/powerpoint/2010/main" val="67689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P spid="9" grpId="0"/>
      <p:bldP spid="10" grpId="0" animBg="1"/>
      <p:bldP spid="11"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9244-A261-581D-DBCA-C80567C14DA8}"/>
              </a:ext>
            </a:extLst>
          </p:cNvPr>
          <p:cNvSpPr>
            <a:spLocks noGrp="1"/>
          </p:cNvSpPr>
          <p:nvPr>
            <p:ph type="title"/>
          </p:nvPr>
        </p:nvSpPr>
        <p:spPr/>
        <p:txBody>
          <a:bodyPr/>
          <a:lstStyle/>
          <a:p>
            <a:r>
              <a:rPr lang="en-US"/>
              <a:t>Chapter 4 – </a:t>
            </a:r>
            <a:r>
              <a:rPr lang="en-US" sz="4400"/>
              <a:t>Applications of the LaRTE+lamNEQ wall model to equilibrium and non-equilibrium channel flows</a:t>
            </a:r>
            <a:endParaRPr lang="en-US"/>
          </a:p>
        </p:txBody>
      </p:sp>
      <p:sp>
        <p:nvSpPr>
          <p:cNvPr id="3" name="Slide Number Placeholder 2">
            <a:extLst>
              <a:ext uri="{FF2B5EF4-FFF2-40B4-BE49-F238E27FC236}">
                <a16:creationId xmlns:a16="http://schemas.microsoft.com/office/drawing/2014/main" id="{CAE2F0CB-8F50-D50D-DFF7-599D72D1F5B9}"/>
              </a:ext>
            </a:extLst>
          </p:cNvPr>
          <p:cNvSpPr>
            <a:spLocks noGrp="1"/>
          </p:cNvSpPr>
          <p:nvPr>
            <p:ph type="sldNum" sz="quarter" idx="12"/>
          </p:nvPr>
        </p:nvSpPr>
        <p:spPr/>
        <p:txBody>
          <a:bodyPr/>
          <a:lstStyle/>
          <a:p>
            <a:fld id="{75DBE060-CF68-41CF-9ABE-0462A8BD26DF}" type="slidenum">
              <a:rPr lang="en-US" smtClean="0"/>
              <a:pPr/>
              <a:t>19</a:t>
            </a:fld>
            <a:endParaRPr lang="en-US" dirty="0"/>
          </a:p>
        </p:txBody>
      </p:sp>
    </p:spTree>
    <p:extLst>
      <p:ext uri="{BB962C8B-B14F-4D97-AF65-F5344CB8AC3E}">
        <p14:creationId xmlns:p14="http://schemas.microsoft.com/office/powerpoint/2010/main" val="4210589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626AC0C-19CD-A45C-2E72-EB6B12E515D0}"/>
              </a:ext>
            </a:extLst>
          </p:cNvPr>
          <p:cNvSpPr>
            <a:spLocks noGrp="1"/>
          </p:cNvSpPr>
          <p:nvPr>
            <p:ph type="ftr" sz="quarter" idx="11"/>
          </p:nvPr>
        </p:nvSpPr>
        <p:spPr/>
        <p:txBody>
          <a:bodyPr/>
          <a:lstStyle/>
          <a:p>
            <a:r>
              <a:rPr lang="en-US"/>
              <a:t>Chapter 1 - Introduction</a:t>
            </a:r>
          </a:p>
        </p:txBody>
      </p:sp>
      <p:sp>
        <p:nvSpPr>
          <p:cNvPr id="3" name="Title 2">
            <a:extLst>
              <a:ext uri="{FF2B5EF4-FFF2-40B4-BE49-F238E27FC236}">
                <a16:creationId xmlns:a16="http://schemas.microsoft.com/office/drawing/2014/main" id="{0D957C99-9C2A-0D9B-F194-AD54C1CA147A}"/>
              </a:ext>
            </a:extLst>
          </p:cNvPr>
          <p:cNvSpPr>
            <a:spLocks noGrp="1"/>
          </p:cNvSpPr>
          <p:nvPr>
            <p:ph type="title"/>
          </p:nvPr>
        </p:nvSpPr>
        <p:spPr/>
        <p:txBody>
          <a:bodyPr/>
          <a:lstStyle/>
          <a:p>
            <a:r>
              <a:rPr lang="en-US"/>
              <a:t>Outline</a:t>
            </a:r>
          </a:p>
        </p:txBody>
      </p:sp>
      <p:sp>
        <p:nvSpPr>
          <p:cNvPr id="5" name="Slide Number Placeholder 4">
            <a:extLst>
              <a:ext uri="{FF2B5EF4-FFF2-40B4-BE49-F238E27FC236}">
                <a16:creationId xmlns:a16="http://schemas.microsoft.com/office/drawing/2014/main" id="{B3322B7D-D34B-716C-B44B-E974336FD065}"/>
              </a:ext>
            </a:extLst>
          </p:cNvPr>
          <p:cNvSpPr>
            <a:spLocks noGrp="1"/>
          </p:cNvSpPr>
          <p:nvPr>
            <p:ph type="sldNum" sz="quarter" idx="12"/>
          </p:nvPr>
        </p:nvSpPr>
        <p:spPr/>
        <p:txBody>
          <a:bodyPr/>
          <a:lstStyle/>
          <a:p>
            <a:fld id="{75DBE060-CF68-41CF-9ABE-0462A8BD26DF}" type="slidenum">
              <a:rPr lang="en-US" smtClean="0"/>
              <a:pPr/>
              <a:t>2</a:t>
            </a:fld>
            <a:endParaRPr lang="en-US" dirty="0"/>
          </a:p>
        </p:txBody>
      </p:sp>
      <p:sp>
        <p:nvSpPr>
          <p:cNvPr id="6" name="TextBox 5">
            <a:extLst>
              <a:ext uri="{FF2B5EF4-FFF2-40B4-BE49-F238E27FC236}">
                <a16:creationId xmlns:a16="http://schemas.microsoft.com/office/drawing/2014/main" id="{A309BA3A-8D20-ED45-A3CC-8AE7944B5B7F}"/>
              </a:ext>
            </a:extLst>
          </p:cNvPr>
          <p:cNvSpPr txBox="1"/>
          <p:nvPr/>
        </p:nvSpPr>
        <p:spPr>
          <a:xfrm>
            <a:off x="1898735" y="884903"/>
            <a:ext cx="9296489" cy="5565947"/>
          </a:xfrm>
          <a:prstGeom prst="rect">
            <a:avLst/>
          </a:prstGeom>
          <a:noFill/>
        </p:spPr>
        <p:txBody>
          <a:bodyPr wrap="square" rtlCol="0">
            <a:spAutoFit/>
          </a:bodyPr>
          <a:lstStyle/>
          <a:p>
            <a:pPr marL="342900" indent="-342900">
              <a:lnSpc>
                <a:spcPct val="150000"/>
              </a:lnSpc>
              <a:buFont typeface="+mj-lt"/>
              <a:buAutoNum type="arabicPeriod"/>
            </a:pPr>
            <a:r>
              <a:rPr lang="en-US" sz="2400"/>
              <a:t>Introduction</a:t>
            </a:r>
          </a:p>
          <a:p>
            <a:pPr marL="342900" indent="-342900">
              <a:lnSpc>
                <a:spcPct val="150000"/>
              </a:lnSpc>
              <a:buFont typeface="+mj-lt"/>
              <a:buAutoNum type="arabicPeriod"/>
            </a:pPr>
            <a:r>
              <a:rPr lang="en-US" sz="2400"/>
              <a:t>The Lagrangian Relaxation Towards Equilibrium (LaRTE) model</a:t>
            </a:r>
          </a:p>
          <a:p>
            <a:pPr marL="342900" indent="-342900">
              <a:lnSpc>
                <a:spcPct val="150000"/>
              </a:lnSpc>
              <a:buFont typeface="+mj-lt"/>
              <a:buAutoNum type="arabicPeriod"/>
            </a:pPr>
            <a:r>
              <a:rPr lang="en-US" sz="2400"/>
              <a:t>The laminar non-equilibrium (lamNEQ) model</a:t>
            </a:r>
          </a:p>
          <a:p>
            <a:pPr marL="342900" indent="-342900">
              <a:lnSpc>
                <a:spcPct val="150000"/>
              </a:lnSpc>
              <a:buFont typeface="+mj-lt"/>
              <a:buAutoNum type="arabicPeriod"/>
            </a:pPr>
            <a:r>
              <a:rPr lang="en-US" sz="2400"/>
              <a:t>Applications of the LaRTE+lamNEQ wall model to equilibrium and non-equilibrium channel flows</a:t>
            </a:r>
          </a:p>
          <a:p>
            <a:pPr marL="342900" indent="-342900">
              <a:lnSpc>
                <a:spcPct val="150000"/>
              </a:lnSpc>
              <a:buFont typeface="+mj-lt"/>
              <a:buAutoNum type="arabicPeriod"/>
            </a:pPr>
            <a:r>
              <a:rPr lang="en-US" sz="2400"/>
              <a:t>The multi-time-scale wall model (MTSWM)</a:t>
            </a:r>
          </a:p>
          <a:p>
            <a:pPr marL="342900" indent="-342900">
              <a:lnSpc>
                <a:spcPct val="150000"/>
              </a:lnSpc>
              <a:buFont typeface="+mj-lt"/>
              <a:buAutoNum type="arabicPeriod"/>
            </a:pPr>
            <a:r>
              <a:rPr lang="en-US" sz="2400"/>
              <a:t>The MTSWM applied to horizontally homogeneous flows</a:t>
            </a:r>
          </a:p>
          <a:p>
            <a:pPr marL="342900" indent="-342900">
              <a:lnSpc>
                <a:spcPct val="150000"/>
              </a:lnSpc>
              <a:buFont typeface="+mj-lt"/>
              <a:buAutoNum type="arabicPeriod"/>
            </a:pPr>
            <a:r>
              <a:rPr lang="en-US" sz="2400"/>
              <a:t>The MTSWM applied to streamwise developing flows</a:t>
            </a:r>
          </a:p>
          <a:p>
            <a:pPr marL="342900" indent="-342900">
              <a:lnSpc>
                <a:spcPct val="150000"/>
              </a:lnSpc>
              <a:buFont typeface="+mj-lt"/>
              <a:buAutoNum type="arabicPeriod"/>
            </a:pPr>
            <a:r>
              <a:rPr lang="en-US" sz="2400"/>
              <a:t>Summary, conclusions, and future directions</a:t>
            </a:r>
          </a:p>
          <a:p>
            <a:pPr>
              <a:lnSpc>
                <a:spcPct val="150000"/>
              </a:lnSpc>
            </a:pPr>
            <a:r>
              <a:rPr lang="en-US" sz="2400"/>
              <a:t>Acknowledgements</a:t>
            </a:r>
          </a:p>
        </p:txBody>
      </p:sp>
      <p:sp>
        <p:nvSpPr>
          <p:cNvPr id="4" name="TextBox 3">
            <a:extLst>
              <a:ext uri="{FF2B5EF4-FFF2-40B4-BE49-F238E27FC236}">
                <a16:creationId xmlns:a16="http://schemas.microsoft.com/office/drawing/2014/main" id="{DF15BCDC-19F0-DB5F-4C23-DE58377870E3}"/>
              </a:ext>
            </a:extLst>
          </p:cNvPr>
          <p:cNvSpPr txBox="1"/>
          <p:nvPr/>
        </p:nvSpPr>
        <p:spPr>
          <a:xfrm>
            <a:off x="749284" y="991885"/>
            <a:ext cx="1157689" cy="461665"/>
          </a:xfrm>
          <a:prstGeom prst="rect">
            <a:avLst/>
          </a:prstGeom>
          <a:noFill/>
        </p:spPr>
        <p:txBody>
          <a:bodyPr wrap="none" rtlCol="0">
            <a:spAutoFit/>
          </a:bodyPr>
          <a:lstStyle/>
          <a:p>
            <a:r>
              <a:rPr lang="en-US" sz="2400"/>
              <a:t>Chapter</a:t>
            </a:r>
          </a:p>
        </p:txBody>
      </p:sp>
      <p:sp>
        <p:nvSpPr>
          <p:cNvPr id="7" name="TextBox 6">
            <a:extLst>
              <a:ext uri="{FF2B5EF4-FFF2-40B4-BE49-F238E27FC236}">
                <a16:creationId xmlns:a16="http://schemas.microsoft.com/office/drawing/2014/main" id="{ECB6EF54-5B20-4CF9-540B-44CCC9E54D5B}"/>
              </a:ext>
            </a:extLst>
          </p:cNvPr>
          <p:cNvSpPr txBox="1"/>
          <p:nvPr/>
        </p:nvSpPr>
        <p:spPr>
          <a:xfrm>
            <a:off x="741045" y="1534150"/>
            <a:ext cx="1157689" cy="461665"/>
          </a:xfrm>
          <a:prstGeom prst="rect">
            <a:avLst/>
          </a:prstGeom>
          <a:noFill/>
        </p:spPr>
        <p:txBody>
          <a:bodyPr wrap="none" rtlCol="0">
            <a:spAutoFit/>
          </a:bodyPr>
          <a:lstStyle/>
          <a:p>
            <a:r>
              <a:rPr lang="en-US" sz="2400"/>
              <a:t>Chapter</a:t>
            </a:r>
          </a:p>
        </p:txBody>
      </p:sp>
      <p:sp>
        <p:nvSpPr>
          <p:cNvPr id="8" name="TextBox 7">
            <a:extLst>
              <a:ext uri="{FF2B5EF4-FFF2-40B4-BE49-F238E27FC236}">
                <a16:creationId xmlns:a16="http://schemas.microsoft.com/office/drawing/2014/main" id="{A686DC8B-B309-551C-0E7D-D5ABCFBCBCE8}"/>
              </a:ext>
            </a:extLst>
          </p:cNvPr>
          <p:cNvSpPr txBox="1"/>
          <p:nvPr/>
        </p:nvSpPr>
        <p:spPr>
          <a:xfrm>
            <a:off x="751341" y="4821958"/>
            <a:ext cx="1157689" cy="461665"/>
          </a:xfrm>
          <a:prstGeom prst="rect">
            <a:avLst/>
          </a:prstGeom>
          <a:noFill/>
        </p:spPr>
        <p:txBody>
          <a:bodyPr wrap="none" rtlCol="0">
            <a:spAutoFit/>
          </a:bodyPr>
          <a:lstStyle/>
          <a:p>
            <a:r>
              <a:rPr lang="en-US" sz="2400"/>
              <a:t>Chapter</a:t>
            </a:r>
          </a:p>
        </p:txBody>
      </p:sp>
      <p:sp>
        <p:nvSpPr>
          <p:cNvPr id="9" name="TextBox 8">
            <a:extLst>
              <a:ext uri="{FF2B5EF4-FFF2-40B4-BE49-F238E27FC236}">
                <a16:creationId xmlns:a16="http://schemas.microsoft.com/office/drawing/2014/main" id="{08B22A1B-B3DE-8973-D454-2A691CECD598}"/>
              </a:ext>
            </a:extLst>
          </p:cNvPr>
          <p:cNvSpPr txBox="1"/>
          <p:nvPr/>
        </p:nvSpPr>
        <p:spPr>
          <a:xfrm>
            <a:off x="750983" y="2068177"/>
            <a:ext cx="1157689" cy="461665"/>
          </a:xfrm>
          <a:prstGeom prst="rect">
            <a:avLst/>
          </a:prstGeom>
          <a:noFill/>
        </p:spPr>
        <p:txBody>
          <a:bodyPr wrap="none" rtlCol="0">
            <a:spAutoFit/>
          </a:bodyPr>
          <a:lstStyle/>
          <a:p>
            <a:r>
              <a:rPr lang="en-US" sz="2400"/>
              <a:t>Chapter</a:t>
            </a:r>
          </a:p>
        </p:txBody>
      </p:sp>
      <p:sp>
        <p:nvSpPr>
          <p:cNvPr id="10" name="TextBox 9">
            <a:extLst>
              <a:ext uri="{FF2B5EF4-FFF2-40B4-BE49-F238E27FC236}">
                <a16:creationId xmlns:a16="http://schemas.microsoft.com/office/drawing/2014/main" id="{3E0E083C-1098-D1C6-2C29-53D2B73E9FCD}"/>
              </a:ext>
            </a:extLst>
          </p:cNvPr>
          <p:cNvSpPr txBox="1"/>
          <p:nvPr/>
        </p:nvSpPr>
        <p:spPr>
          <a:xfrm>
            <a:off x="734777" y="2640372"/>
            <a:ext cx="1157689" cy="461665"/>
          </a:xfrm>
          <a:prstGeom prst="rect">
            <a:avLst/>
          </a:prstGeom>
          <a:noFill/>
        </p:spPr>
        <p:txBody>
          <a:bodyPr wrap="none" rtlCol="0">
            <a:spAutoFit/>
          </a:bodyPr>
          <a:lstStyle/>
          <a:p>
            <a:r>
              <a:rPr lang="en-US" sz="2400"/>
              <a:t>Chapter</a:t>
            </a:r>
          </a:p>
        </p:txBody>
      </p:sp>
      <p:sp>
        <p:nvSpPr>
          <p:cNvPr id="11" name="TextBox 10">
            <a:extLst>
              <a:ext uri="{FF2B5EF4-FFF2-40B4-BE49-F238E27FC236}">
                <a16:creationId xmlns:a16="http://schemas.microsoft.com/office/drawing/2014/main" id="{ECFFD58E-1101-C51B-D95C-25E2203904F0}"/>
              </a:ext>
            </a:extLst>
          </p:cNvPr>
          <p:cNvSpPr txBox="1"/>
          <p:nvPr/>
        </p:nvSpPr>
        <p:spPr>
          <a:xfrm>
            <a:off x="748970" y="3735284"/>
            <a:ext cx="1157689" cy="461665"/>
          </a:xfrm>
          <a:prstGeom prst="rect">
            <a:avLst/>
          </a:prstGeom>
          <a:noFill/>
        </p:spPr>
        <p:txBody>
          <a:bodyPr wrap="none" rtlCol="0">
            <a:spAutoFit/>
          </a:bodyPr>
          <a:lstStyle/>
          <a:p>
            <a:r>
              <a:rPr lang="en-US" sz="2400"/>
              <a:t>Chapter</a:t>
            </a:r>
          </a:p>
        </p:txBody>
      </p:sp>
      <p:sp>
        <p:nvSpPr>
          <p:cNvPr id="12" name="TextBox 11">
            <a:extLst>
              <a:ext uri="{FF2B5EF4-FFF2-40B4-BE49-F238E27FC236}">
                <a16:creationId xmlns:a16="http://schemas.microsoft.com/office/drawing/2014/main" id="{39B6FDD1-E5D2-AFAE-D0F7-CB25E9DF7319}"/>
              </a:ext>
            </a:extLst>
          </p:cNvPr>
          <p:cNvSpPr txBox="1"/>
          <p:nvPr/>
        </p:nvSpPr>
        <p:spPr>
          <a:xfrm>
            <a:off x="751254" y="4269583"/>
            <a:ext cx="1157689" cy="461665"/>
          </a:xfrm>
          <a:prstGeom prst="rect">
            <a:avLst/>
          </a:prstGeom>
          <a:noFill/>
        </p:spPr>
        <p:txBody>
          <a:bodyPr wrap="none" rtlCol="0">
            <a:spAutoFit/>
          </a:bodyPr>
          <a:lstStyle/>
          <a:p>
            <a:r>
              <a:rPr lang="en-US" sz="2400"/>
              <a:t>Chapter</a:t>
            </a:r>
          </a:p>
        </p:txBody>
      </p:sp>
      <p:sp>
        <p:nvSpPr>
          <p:cNvPr id="13" name="TextBox 12">
            <a:extLst>
              <a:ext uri="{FF2B5EF4-FFF2-40B4-BE49-F238E27FC236}">
                <a16:creationId xmlns:a16="http://schemas.microsoft.com/office/drawing/2014/main" id="{467ADD79-CE43-534F-2C9C-32788E228F97}"/>
              </a:ext>
            </a:extLst>
          </p:cNvPr>
          <p:cNvSpPr txBox="1"/>
          <p:nvPr/>
        </p:nvSpPr>
        <p:spPr>
          <a:xfrm>
            <a:off x="759580" y="5388148"/>
            <a:ext cx="1157689" cy="461665"/>
          </a:xfrm>
          <a:prstGeom prst="rect">
            <a:avLst/>
          </a:prstGeom>
          <a:noFill/>
        </p:spPr>
        <p:txBody>
          <a:bodyPr wrap="none" rtlCol="0">
            <a:spAutoFit/>
          </a:bodyPr>
          <a:lstStyle/>
          <a:p>
            <a:r>
              <a:rPr lang="en-US" sz="2400"/>
              <a:t>Chapter</a:t>
            </a:r>
          </a:p>
        </p:txBody>
      </p:sp>
    </p:spTree>
    <p:extLst>
      <p:ext uri="{BB962C8B-B14F-4D97-AF65-F5344CB8AC3E}">
        <p14:creationId xmlns:p14="http://schemas.microsoft.com/office/powerpoint/2010/main" val="2810672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EA38FE-CE50-9A11-EE2A-DB5B5A5F91F7}"/>
              </a:ext>
            </a:extLst>
          </p:cNvPr>
          <p:cNvSpPr/>
          <p:nvPr/>
        </p:nvSpPr>
        <p:spPr>
          <a:xfrm>
            <a:off x="5632601" y="2889632"/>
            <a:ext cx="4509069" cy="2198101"/>
          </a:xfrm>
          <a:prstGeom prst="rect">
            <a:avLst/>
          </a:prstGeom>
          <a:solidFill>
            <a:srgbClr val="CBCB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3FCC1DD-D3F5-176B-56AB-D7A31F34CBA3}"/>
                  </a:ext>
                </a:extLst>
              </p:cNvPr>
              <p:cNvSpPr txBox="1"/>
              <p:nvPr/>
            </p:nvSpPr>
            <p:spPr>
              <a:xfrm>
                <a:off x="7415888" y="4694581"/>
                <a:ext cx="506292"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bar>
                            <m:barPr>
                              <m:pos m:val="top"/>
                              <m:ctrlPr>
                                <a:rPr kumimoji="0" lang="en-US" sz="1800" b="1" i="1" u="none" strike="noStrike" kern="0" cap="none" spc="0" normalizeH="0" baseline="0" noProof="0" smtClean="0">
                                  <a:ln>
                                    <a:noFill/>
                                  </a:ln>
                                  <a:solidFill>
                                    <a:srgbClr val="0000FF"/>
                                  </a:solidFill>
                                  <a:effectLst/>
                                  <a:uLnTx/>
                                  <a:uFillTx/>
                                  <a:latin typeface="Cambria Math" panose="02040503050406030204" pitchFamily="18" charset="0"/>
                                </a:rPr>
                              </m:ctrlPr>
                            </m:barPr>
                            <m:e>
                              <m:r>
                                <a:rPr kumimoji="0" lang="en-US" sz="1800" b="1" i="1" u="none" strike="noStrike" kern="0" cap="none" spc="0" normalizeH="0" baseline="0" noProof="0" smtClean="0">
                                  <a:ln>
                                    <a:noFill/>
                                  </a:ln>
                                  <a:solidFill>
                                    <a:srgbClr val="0000FF"/>
                                  </a:solidFill>
                                  <a:effectLst/>
                                  <a:uLnTx/>
                                  <a:uFillTx/>
                                  <a:latin typeface="Cambria Math" panose="02040503050406030204" pitchFamily="18" charset="0"/>
                                </a:rPr>
                                <m:t>𝝉</m:t>
                              </m:r>
                            </m:e>
                          </m:bar>
                        </m:e>
                        <m:sub>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𝑤</m:t>
                          </m:r>
                        </m:sub>
                      </m:sSub>
                    </m:oMath>
                  </m:oMathPara>
                </a14:m>
                <a:endParaRPr kumimoji="0" lang="en-US" sz="1800" b="0" i="0" u="none" strike="noStrike" kern="0" cap="none" spc="0" normalizeH="0" baseline="0" noProof="0" dirty="0">
                  <a:ln>
                    <a:noFill/>
                  </a:ln>
                  <a:solidFill>
                    <a:srgbClr val="0000FF"/>
                  </a:solidFill>
                  <a:effectLst/>
                  <a:uLnTx/>
                  <a:uFillTx/>
                </a:endParaRPr>
              </a:p>
            </p:txBody>
          </p:sp>
        </mc:Choice>
        <mc:Fallback xmlns="">
          <p:sp>
            <p:nvSpPr>
              <p:cNvPr id="5" name="TextBox 4">
                <a:extLst>
                  <a:ext uri="{FF2B5EF4-FFF2-40B4-BE49-F238E27FC236}">
                    <a16:creationId xmlns:a16="http://schemas.microsoft.com/office/drawing/2014/main" id="{F3FCC1DD-D3F5-176B-56AB-D7A31F34CBA3}"/>
                  </a:ext>
                </a:extLst>
              </p:cNvPr>
              <p:cNvSpPr txBox="1">
                <a:spLocks noRot="1" noChangeAspect="1" noMove="1" noResize="1" noEditPoints="1" noAdjustHandles="1" noChangeArrowheads="1" noChangeShapeType="1" noTextEdit="1"/>
              </p:cNvSpPr>
              <p:nvPr/>
            </p:nvSpPr>
            <p:spPr>
              <a:xfrm>
                <a:off x="7415888" y="4694581"/>
                <a:ext cx="506292" cy="369332"/>
              </a:xfrm>
              <a:prstGeom prst="rect">
                <a:avLst/>
              </a:prstGeom>
              <a:blipFill>
                <a:blip r:embed="rId2"/>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BA003D18-D2B9-BACE-AA27-17D3EAA38AE4}"/>
              </a:ext>
            </a:extLst>
          </p:cNvPr>
          <p:cNvSpPr txBox="1"/>
          <p:nvPr/>
        </p:nvSpPr>
        <p:spPr>
          <a:xfrm>
            <a:off x="6051302" y="4003266"/>
            <a:ext cx="3050836" cy="400110"/>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Quasi-equilibrium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LaRTE</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sp>
        <p:nvSpPr>
          <p:cNvPr id="8" name="Arrow: Right 7">
            <a:extLst>
              <a:ext uri="{FF2B5EF4-FFF2-40B4-BE49-F238E27FC236}">
                <a16:creationId xmlns:a16="http://schemas.microsoft.com/office/drawing/2014/main" id="{F478C827-28B0-24E1-A4A7-8697676B6246}"/>
              </a:ext>
            </a:extLst>
          </p:cNvPr>
          <p:cNvSpPr/>
          <p:nvPr/>
        </p:nvSpPr>
        <p:spPr>
          <a:xfrm rot="16200000">
            <a:off x="7391566" y="3042427"/>
            <a:ext cx="554130" cy="507097"/>
          </a:xfrm>
          <a:prstGeom prst="rightArrow">
            <a:avLst/>
          </a:prstGeom>
          <a:solidFill>
            <a:srgbClr val="000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F5597"/>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692ECF2-E127-B5E4-123F-C6FB9CF1965E}"/>
                  </a:ext>
                </a:extLst>
              </p:cNvPr>
              <p:cNvSpPr txBox="1"/>
              <p:nvPr/>
            </p:nvSpPr>
            <p:spPr>
              <a:xfrm>
                <a:off x="7887135" y="3136609"/>
                <a:ext cx="159601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Times New Roman"/>
                  </a:rPr>
                  <a:t>relaxation </a:t>
                </a:r>
                <a14:m>
                  <m:oMath xmlns:m="http://schemas.openxmlformats.org/officeDocument/2006/math">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m:t>
                    </m:r>
                    <m:sSub>
                      <m:sSubPr>
                        <m:ctrlP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𝑇</m:t>
                        </m:r>
                      </m:e>
                      <m:sub>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𝑠</m:t>
                        </m:r>
                      </m:sub>
                    </m:sSub>
                  </m:oMath>
                </a14:m>
                <a:endParaRPr kumimoji="0" lang="en-US" sz="1800" b="0" i="0" u="none" strike="noStrike" kern="0" cap="none" spc="0" normalizeH="0" baseline="0" noProof="0">
                  <a:ln>
                    <a:noFill/>
                  </a:ln>
                  <a:solidFill>
                    <a:srgbClr val="0000FF"/>
                  </a:solidFill>
                  <a:effectLst/>
                  <a:uLnTx/>
                  <a:uFillTx/>
                  <a:latin typeface="Times New Roman"/>
                </a:endParaRPr>
              </a:p>
            </p:txBody>
          </p:sp>
        </mc:Choice>
        <mc:Fallback xmlns="">
          <p:sp>
            <p:nvSpPr>
              <p:cNvPr id="9" name="TextBox 8">
                <a:extLst>
                  <a:ext uri="{FF2B5EF4-FFF2-40B4-BE49-F238E27FC236}">
                    <a16:creationId xmlns:a16="http://schemas.microsoft.com/office/drawing/2014/main" id="{4692ECF2-E127-B5E4-123F-C6FB9CF1965E}"/>
                  </a:ext>
                </a:extLst>
              </p:cNvPr>
              <p:cNvSpPr txBox="1">
                <a:spLocks noRot="1" noChangeAspect="1" noMove="1" noResize="1" noEditPoints="1" noAdjustHandles="1" noChangeArrowheads="1" noChangeShapeType="1" noTextEdit="1"/>
              </p:cNvSpPr>
              <p:nvPr/>
            </p:nvSpPr>
            <p:spPr>
              <a:xfrm>
                <a:off x="7887135" y="3136609"/>
                <a:ext cx="1596014" cy="369332"/>
              </a:xfrm>
              <a:prstGeom prst="rect">
                <a:avLst/>
              </a:prstGeom>
              <a:blipFill>
                <a:blip r:embed="rId3"/>
                <a:stretch>
                  <a:fillRect l="-3435" t="-10000" b="-26667"/>
                </a:stretch>
              </a:blipFill>
            </p:spPr>
            <p:txBody>
              <a:bodyPr/>
              <a:lstStyle/>
              <a:p>
                <a:r>
                  <a:rPr lang="en-US">
                    <a:noFill/>
                  </a:rPr>
                  <a:t> </a:t>
                </a:r>
              </a:p>
            </p:txBody>
          </p:sp>
        </mc:Fallback>
      </mc:AlternateContent>
      <p:sp>
        <p:nvSpPr>
          <p:cNvPr id="40" name="Footer Placeholder 39">
            <a:extLst>
              <a:ext uri="{FF2B5EF4-FFF2-40B4-BE49-F238E27FC236}">
                <a16:creationId xmlns:a16="http://schemas.microsoft.com/office/drawing/2014/main" id="{651D8409-F029-1F64-DDFC-990AE782256C}"/>
              </a:ext>
            </a:extLst>
          </p:cNvPr>
          <p:cNvSpPr>
            <a:spLocks noGrp="1"/>
          </p:cNvSpPr>
          <p:nvPr>
            <p:ph type="ftr" sz="quarter" idx="11"/>
          </p:nvPr>
        </p:nvSpPr>
        <p:spPr>
          <a:xfrm>
            <a:off x="885473" y="6563840"/>
            <a:ext cx="10421054" cy="206734"/>
          </a:xfrm>
        </p:spPr>
        <p:txBody>
          <a:bodyPr/>
          <a:lstStyle/>
          <a:p>
            <a:r>
              <a:rPr lang="en-US"/>
              <a:t>Chapter 4 – </a:t>
            </a:r>
            <a:r>
              <a:rPr lang="en-US" sz="1400"/>
              <a:t>Applications of the LaRTE+lamNEQ wall model to equilibrium and non-equilibrium channel flows</a:t>
            </a:r>
            <a:endParaRPr lang="en-US"/>
          </a:p>
        </p:txBody>
      </p:sp>
      <p:sp>
        <p:nvSpPr>
          <p:cNvPr id="2" name="Title 1">
            <a:extLst>
              <a:ext uri="{FF2B5EF4-FFF2-40B4-BE49-F238E27FC236}">
                <a16:creationId xmlns:a16="http://schemas.microsoft.com/office/drawing/2014/main" id="{311B2BE0-F92B-44CD-BF72-0C80B60806A8}"/>
              </a:ext>
            </a:extLst>
          </p:cNvPr>
          <p:cNvSpPr>
            <a:spLocks noGrp="1"/>
          </p:cNvSpPr>
          <p:nvPr>
            <p:ph type="title"/>
          </p:nvPr>
        </p:nvSpPr>
        <p:spPr>
          <a:xfrm>
            <a:off x="0" y="0"/>
            <a:ext cx="12192000" cy="884903"/>
          </a:xfrm>
        </p:spPr>
        <p:txBody>
          <a:bodyPr>
            <a:normAutofit/>
          </a:bodyPr>
          <a:lstStyle/>
          <a:p>
            <a:r>
              <a:rPr lang="en-US"/>
              <a:t>LaRTE + lamNEQ length and time scales</a:t>
            </a:r>
          </a:p>
        </p:txBody>
      </p:sp>
      <p:sp>
        <p:nvSpPr>
          <p:cNvPr id="4" name="Slide Number Placeholder 3">
            <a:extLst>
              <a:ext uri="{FF2B5EF4-FFF2-40B4-BE49-F238E27FC236}">
                <a16:creationId xmlns:a16="http://schemas.microsoft.com/office/drawing/2014/main" id="{53C44819-80BB-40A4-B4CC-0DE066FE6CBF}"/>
              </a:ext>
            </a:extLst>
          </p:cNvPr>
          <p:cNvSpPr>
            <a:spLocks noGrp="1"/>
          </p:cNvSpPr>
          <p:nvPr>
            <p:ph type="sldNum" sz="quarter" idx="12"/>
          </p:nvPr>
        </p:nvSpPr>
        <p:spPr>
          <a:xfrm>
            <a:off x="11630095" y="6563840"/>
            <a:ext cx="477024" cy="206734"/>
          </a:xfrm>
        </p:spPr>
        <p:txBody>
          <a:bodyPr/>
          <a:lstStyle/>
          <a:p>
            <a:fld id="{75DBE060-CF68-41CF-9ABE-0462A8BD26DF}" type="slidenum">
              <a:rPr lang="en-US" smtClean="0"/>
              <a:pPr/>
              <a:t>20</a:t>
            </a:fld>
            <a:endParaRPr lang="en-US" dirty="0"/>
          </a:p>
        </p:txBody>
      </p:sp>
      <p:sp>
        <p:nvSpPr>
          <p:cNvPr id="13" name="TextBox 12">
            <a:extLst>
              <a:ext uri="{FF2B5EF4-FFF2-40B4-BE49-F238E27FC236}">
                <a16:creationId xmlns:a16="http://schemas.microsoft.com/office/drawing/2014/main" id="{62958EB4-3822-180D-9C3C-24C40339F0B6}"/>
              </a:ext>
            </a:extLst>
          </p:cNvPr>
          <p:cNvSpPr txBox="1"/>
          <p:nvPr/>
        </p:nvSpPr>
        <p:spPr>
          <a:xfrm>
            <a:off x="9087255" y="5134044"/>
            <a:ext cx="1796108" cy="461665"/>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time scales</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89A6410-9772-1AF8-F25E-92453DEC15A5}"/>
                  </a:ext>
                </a:extLst>
              </p:cNvPr>
              <p:cNvSpPr txBox="1"/>
              <p:nvPr/>
            </p:nvSpPr>
            <p:spPr>
              <a:xfrm>
                <a:off x="2077789" y="2597488"/>
                <a:ext cx="479618" cy="5232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800" b="0" i="0" u="none" strike="noStrike" kern="0" cap="none" spc="0" normalizeH="0" baseline="0" noProof="0" smtClean="0">
                          <a:ln>
                            <a:noFill/>
                          </a:ln>
                          <a:solidFill>
                            <a:prstClr val="black"/>
                          </a:solidFill>
                          <a:effectLst/>
                          <a:uLnTx/>
                          <a:uFillTx/>
                          <a:latin typeface="Cambria Math" panose="02040503050406030204" pitchFamily="18" charset="0"/>
                        </a:rPr>
                        <m:t>Δ</m:t>
                      </m:r>
                    </m:oMath>
                  </m:oMathPara>
                </a14:m>
                <a:endParaRPr kumimoji="0" lang="en-US" sz="2800" b="0" i="0" u="none" strike="noStrike" kern="0" cap="none" spc="0" normalizeH="0" baseline="0" noProof="0">
                  <a:ln>
                    <a:noFill/>
                  </a:ln>
                  <a:solidFill>
                    <a:prstClr val="black"/>
                  </a:solidFill>
                  <a:effectLst/>
                  <a:uLnTx/>
                  <a:uFillTx/>
                </a:endParaRPr>
              </a:p>
            </p:txBody>
          </p:sp>
        </mc:Choice>
        <mc:Fallback xmlns="">
          <p:sp>
            <p:nvSpPr>
              <p:cNvPr id="17" name="TextBox 16">
                <a:extLst>
                  <a:ext uri="{FF2B5EF4-FFF2-40B4-BE49-F238E27FC236}">
                    <a16:creationId xmlns:a16="http://schemas.microsoft.com/office/drawing/2014/main" id="{689A6410-9772-1AF8-F25E-92453DEC15A5}"/>
                  </a:ext>
                </a:extLst>
              </p:cNvPr>
              <p:cNvSpPr txBox="1">
                <a:spLocks noRot="1" noChangeAspect="1" noMove="1" noResize="1" noEditPoints="1" noAdjustHandles="1" noChangeArrowheads="1" noChangeShapeType="1" noTextEdit="1"/>
              </p:cNvSpPr>
              <p:nvPr/>
            </p:nvSpPr>
            <p:spPr>
              <a:xfrm>
                <a:off x="2077789" y="2597488"/>
                <a:ext cx="479618"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D058654-68E0-2799-4434-65FD670FA83D}"/>
                  </a:ext>
                </a:extLst>
              </p:cNvPr>
              <p:cNvSpPr txBox="1"/>
              <p:nvPr/>
            </p:nvSpPr>
            <p:spPr>
              <a:xfrm>
                <a:off x="2119049" y="1141960"/>
                <a:ext cx="471347" cy="5232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𝑦</m:t>
                      </m:r>
                    </m:oMath>
                  </m:oMathPara>
                </a14:m>
                <a:endParaRPr kumimoji="0" lang="en-US" sz="2800" b="0" i="0" u="none" strike="noStrike" kern="0" cap="none" spc="0" normalizeH="0" baseline="0" noProof="0" dirty="0">
                  <a:ln>
                    <a:noFill/>
                  </a:ln>
                  <a:solidFill>
                    <a:prstClr val="black"/>
                  </a:solidFill>
                  <a:effectLst/>
                  <a:uLnTx/>
                  <a:uFillTx/>
                </a:endParaRPr>
              </a:p>
            </p:txBody>
          </p:sp>
        </mc:Choice>
        <mc:Fallback xmlns="">
          <p:sp>
            <p:nvSpPr>
              <p:cNvPr id="18" name="TextBox 17">
                <a:extLst>
                  <a:ext uri="{FF2B5EF4-FFF2-40B4-BE49-F238E27FC236}">
                    <a16:creationId xmlns:a16="http://schemas.microsoft.com/office/drawing/2014/main" id="{4D058654-68E0-2799-4434-65FD670FA83D}"/>
                  </a:ext>
                </a:extLst>
              </p:cNvPr>
              <p:cNvSpPr txBox="1">
                <a:spLocks noRot="1" noChangeAspect="1" noMove="1" noResize="1" noEditPoints="1" noAdjustHandles="1" noChangeArrowheads="1" noChangeShapeType="1" noTextEdit="1"/>
              </p:cNvSpPr>
              <p:nvPr/>
            </p:nvSpPr>
            <p:spPr>
              <a:xfrm>
                <a:off x="2119049" y="1141960"/>
                <a:ext cx="471347" cy="523220"/>
              </a:xfrm>
              <a:prstGeom prst="rect">
                <a:avLst/>
              </a:prstGeom>
              <a:blipFill>
                <a:blip r:embed="rId5"/>
                <a:stretch>
                  <a:fillRect/>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48FE29A6-022A-0225-2ADD-8E58F0D58F92}"/>
              </a:ext>
            </a:extLst>
          </p:cNvPr>
          <p:cNvSpPr/>
          <p:nvPr/>
        </p:nvSpPr>
        <p:spPr>
          <a:xfrm>
            <a:off x="3038934" y="1602282"/>
            <a:ext cx="7102737" cy="1286496"/>
          </a:xfrm>
          <a:prstGeom prst="rect">
            <a:avLst/>
          </a:prstGeom>
          <a:solidFill>
            <a:srgbClr val="E7E6E6"/>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23" name="TextBox 22">
            <a:extLst>
              <a:ext uri="{FF2B5EF4-FFF2-40B4-BE49-F238E27FC236}">
                <a16:creationId xmlns:a16="http://schemas.microsoft.com/office/drawing/2014/main" id="{69957992-FC9E-E6DE-CBA4-32E720E81A88}"/>
              </a:ext>
            </a:extLst>
          </p:cNvPr>
          <p:cNvSpPr txBox="1"/>
          <p:nvPr/>
        </p:nvSpPr>
        <p:spPr>
          <a:xfrm>
            <a:off x="5524934" y="1690258"/>
            <a:ext cx="1890953" cy="707886"/>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lumMod val="50000"/>
                  </a:prstClr>
                </a:solidFill>
                <a:effectLst/>
                <a:uLnTx/>
                <a:uFillTx/>
                <a:latin typeface="Times New Roman"/>
              </a:rPr>
              <a:t>LES</a:t>
            </a:r>
          </a:p>
        </p:txBody>
      </p:sp>
      <p:sp>
        <p:nvSpPr>
          <p:cNvPr id="24" name="TextBox 23">
            <a:extLst>
              <a:ext uri="{FF2B5EF4-FFF2-40B4-BE49-F238E27FC236}">
                <a16:creationId xmlns:a16="http://schemas.microsoft.com/office/drawing/2014/main" id="{C2E5ACEB-3101-175C-9E45-13FE07F97B01}"/>
              </a:ext>
            </a:extLst>
          </p:cNvPr>
          <p:cNvSpPr txBox="1"/>
          <p:nvPr/>
        </p:nvSpPr>
        <p:spPr>
          <a:xfrm rot="5400000">
            <a:off x="10538766" y="3782262"/>
            <a:ext cx="2182200"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Wall modeling region</a:t>
            </a:r>
          </a:p>
        </p:txBody>
      </p:sp>
      <p:cxnSp>
        <p:nvCxnSpPr>
          <p:cNvPr id="27" name="Straight Connector 26">
            <a:extLst>
              <a:ext uri="{FF2B5EF4-FFF2-40B4-BE49-F238E27FC236}">
                <a16:creationId xmlns:a16="http://schemas.microsoft.com/office/drawing/2014/main" id="{92CE6398-D22F-C344-7EFA-17049FBD9390}"/>
              </a:ext>
            </a:extLst>
          </p:cNvPr>
          <p:cNvCxnSpPr>
            <a:cxnSpLocks/>
          </p:cNvCxnSpPr>
          <p:nvPr/>
        </p:nvCxnSpPr>
        <p:spPr>
          <a:xfrm flipH="1">
            <a:off x="1396796" y="3409681"/>
            <a:ext cx="627682" cy="0"/>
          </a:xfrm>
          <a:prstGeom prst="line">
            <a:avLst/>
          </a:prstGeom>
          <a:noFill/>
          <a:ln w="28575" cap="flat" cmpd="sng" algn="ctr">
            <a:solidFill>
              <a:sysClr val="windowText" lastClr="000000"/>
            </a:solidFill>
            <a:prstDash val="solid"/>
            <a:miter lim="800000"/>
          </a:ln>
          <a:effectLst/>
        </p:spPr>
      </p:cxnSp>
      <p:cxnSp>
        <p:nvCxnSpPr>
          <p:cNvPr id="31" name="Straight Arrow Connector 30">
            <a:extLst>
              <a:ext uri="{FF2B5EF4-FFF2-40B4-BE49-F238E27FC236}">
                <a16:creationId xmlns:a16="http://schemas.microsoft.com/office/drawing/2014/main" id="{05B0A7AB-A522-1AEA-2981-9355D016A8CA}"/>
              </a:ext>
            </a:extLst>
          </p:cNvPr>
          <p:cNvCxnSpPr>
            <a:cxnSpLocks/>
          </p:cNvCxnSpPr>
          <p:nvPr/>
        </p:nvCxnSpPr>
        <p:spPr>
          <a:xfrm flipH="1">
            <a:off x="1717586" y="2020743"/>
            <a:ext cx="2034" cy="1384879"/>
          </a:xfrm>
          <a:prstGeom prst="straightConnector1">
            <a:avLst/>
          </a:prstGeom>
          <a:noFill/>
          <a:ln w="28575" cap="flat" cmpd="sng" algn="ctr">
            <a:solidFill>
              <a:sysClr val="windowText" lastClr="000000"/>
            </a:solidFill>
            <a:prstDash val="solid"/>
            <a:miter lim="800000"/>
            <a:headEnd type="triangle"/>
            <a:tailEnd type="triangle"/>
          </a:ln>
          <a:effectLst/>
        </p:spPr>
      </p:cxnSp>
      <p:sp>
        <p:nvSpPr>
          <p:cNvPr id="32" name="TextBox 31">
            <a:extLst>
              <a:ext uri="{FF2B5EF4-FFF2-40B4-BE49-F238E27FC236}">
                <a16:creationId xmlns:a16="http://schemas.microsoft.com/office/drawing/2014/main" id="{331EE7B7-656F-FE61-5730-1FA11EEA5D83}"/>
              </a:ext>
            </a:extLst>
          </p:cNvPr>
          <p:cNvSpPr txBox="1"/>
          <p:nvPr/>
        </p:nvSpPr>
        <p:spPr>
          <a:xfrm rot="16200000">
            <a:off x="497546" y="2442222"/>
            <a:ext cx="1173719" cy="400110"/>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Log layer</a:t>
            </a:r>
            <a:endPar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F8AB0C86-89FC-C1DB-2052-A60D6CD816E4}"/>
                  </a:ext>
                </a:extLst>
              </p:cNvPr>
              <p:cNvSpPr/>
              <p:nvPr/>
            </p:nvSpPr>
            <p:spPr>
              <a:xfrm>
                <a:off x="3047919" y="2527065"/>
                <a:ext cx="7093754" cy="360836"/>
              </a:xfrm>
              <a:prstGeom prst="rect">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lumMod val="50000"/>
                      </a:prstClr>
                    </a:solidFill>
                    <a:effectLst/>
                    <a:uLnTx/>
                    <a:uFillTx/>
                    <a:latin typeface="Times New Roman"/>
                    <a:ea typeface="+mn-ea"/>
                    <a:cs typeface="+mn-cs"/>
                  </a:rPr>
                  <a:t>Equilibrium model closure for </a:t>
                </a:r>
                <a14:m>
                  <m:oMath xmlns:m="http://schemas.openxmlformats.org/officeDocument/2006/math">
                    <m:sSub>
                      <m:sSubPr>
                        <m:ctrlPr>
                          <a:rPr kumimoji="0" lang="en-US" sz="1800" b="0"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ctrlPr>
                      </m:sSubPr>
                      <m:e>
                        <m:acc>
                          <m:accPr>
                            <m:chr m:val="̅"/>
                            <m:ctrlPr>
                              <a:rPr kumimoji="0" lang="en-US" sz="1800" b="1"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ctrlPr>
                          </m:accPr>
                          <m:e>
                            <m:r>
                              <a:rPr kumimoji="0" lang="en-US" sz="1800" b="1"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t>𝝉</m:t>
                            </m:r>
                          </m:e>
                        </m:acc>
                      </m:e>
                      <m:sub>
                        <m:r>
                          <m:rPr>
                            <m:sty m:val="p"/>
                          </m:rPr>
                          <a:rPr kumimoji="0" lang="en-US" sz="1800" b="0" i="0"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t>Δ</m:t>
                        </m:r>
                      </m:sub>
                    </m:sSub>
                  </m:oMath>
                </a14:m>
                <a:endParaRPr kumimoji="0" lang="en-US" sz="1800" b="0" i="0" u="none" strike="noStrike" kern="0" cap="none" spc="0" normalizeH="0" baseline="0" noProof="0">
                  <a:ln>
                    <a:noFill/>
                  </a:ln>
                  <a:solidFill>
                    <a:prstClr val="white">
                      <a:lumMod val="50000"/>
                    </a:prstClr>
                  </a:solidFill>
                  <a:effectLst/>
                  <a:uLnTx/>
                  <a:uFillTx/>
                  <a:latin typeface="Times New Roman"/>
                  <a:ea typeface="+mn-ea"/>
                  <a:cs typeface="+mn-cs"/>
                </a:endParaRPr>
              </a:p>
            </p:txBody>
          </p:sp>
        </mc:Choice>
        <mc:Fallback xmlns="">
          <p:sp>
            <p:nvSpPr>
              <p:cNvPr id="37" name="Rectangle 36">
                <a:extLst>
                  <a:ext uri="{FF2B5EF4-FFF2-40B4-BE49-F238E27FC236}">
                    <a16:creationId xmlns:a16="http://schemas.microsoft.com/office/drawing/2014/main" id="{F8AB0C86-89FC-C1DB-2052-A60D6CD816E4}"/>
                  </a:ext>
                </a:extLst>
              </p:cNvPr>
              <p:cNvSpPr>
                <a:spLocks noRot="1" noChangeAspect="1" noMove="1" noResize="1" noEditPoints="1" noAdjustHandles="1" noChangeArrowheads="1" noChangeShapeType="1" noTextEdit="1"/>
              </p:cNvSpPr>
              <p:nvPr/>
            </p:nvSpPr>
            <p:spPr>
              <a:xfrm>
                <a:off x="3047919" y="2527065"/>
                <a:ext cx="7093754" cy="360836"/>
              </a:xfrm>
              <a:prstGeom prst="rect">
                <a:avLst/>
              </a:prstGeom>
              <a:blipFill>
                <a:blip r:embed="rId6"/>
                <a:stretch>
                  <a:fillRect t="-10169" b="-27119"/>
                </a:stretch>
              </a:blipFill>
              <a:ln w="12700" cap="flat" cmpd="sng" algn="ctr">
                <a:noFill/>
                <a:prstDash val="solid"/>
                <a:miter lim="800000"/>
              </a:ln>
              <a:effectLst/>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83B39740-ABB1-B1B2-25AD-3B136235CDF5}"/>
              </a:ext>
            </a:extLst>
          </p:cNvPr>
          <p:cNvCxnSpPr>
            <a:cxnSpLocks/>
          </p:cNvCxnSpPr>
          <p:nvPr/>
        </p:nvCxnSpPr>
        <p:spPr>
          <a:xfrm flipH="1">
            <a:off x="10632182" y="2889774"/>
            <a:ext cx="627682" cy="0"/>
          </a:xfrm>
          <a:prstGeom prst="line">
            <a:avLst/>
          </a:prstGeom>
          <a:noFill/>
          <a:ln w="28575" cap="flat" cmpd="sng" algn="ctr">
            <a:solidFill>
              <a:sysClr val="windowText" lastClr="000000"/>
            </a:solidFill>
            <a:prstDash val="solid"/>
            <a:miter lim="800000"/>
          </a:ln>
          <a:effectLst/>
        </p:spPr>
      </p:cxnSp>
      <p:cxnSp>
        <p:nvCxnSpPr>
          <p:cNvPr id="59" name="Straight Connector 58">
            <a:extLst>
              <a:ext uri="{FF2B5EF4-FFF2-40B4-BE49-F238E27FC236}">
                <a16:creationId xmlns:a16="http://schemas.microsoft.com/office/drawing/2014/main" id="{7518D671-9E25-8475-11A0-D7971482952F}"/>
              </a:ext>
            </a:extLst>
          </p:cNvPr>
          <p:cNvCxnSpPr>
            <a:cxnSpLocks/>
          </p:cNvCxnSpPr>
          <p:nvPr/>
        </p:nvCxnSpPr>
        <p:spPr>
          <a:xfrm flipH="1">
            <a:off x="10632182" y="5040145"/>
            <a:ext cx="627682" cy="0"/>
          </a:xfrm>
          <a:prstGeom prst="line">
            <a:avLst/>
          </a:prstGeom>
          <a:noFill/>
          <a:ln w="28575" cap="flat" cmpd="sng" algn="ctr">
            <a:solidFill>
              <a:sysClr val="windowText" lastClr="000000"/>
            </a:solidFill>
            <a:prstDash val="solid"/>
            <a:miter lim="800000"/>
          </a:ln>
          <a:effectLst/>
        </p:spPr>
      </p:cxnSp>
      <p:cxnSp>
        <p:nvCxnSpPr>
          <p:cNvPr id="60" name="Straight Arrow Connector 59">
            <a:extLst>
              <a:ext uri="{FF2B5EF4-FFF2-40B4-BE49-F238E27FC236}">
                <a16:creationId xmlns:a16="http://schemas.microsoft.com/office/drawing/2014/main" id="{F5563AF4-EF06-B973-4097-D0A2CD35EC0E}"/>
              </a:ext>
            </a:extLst>
          </p:cNvPr>
          <p:cNvCxnSpPr>
            <a:cxnSpLocks/>
          </p:cNvCxnSpPr>
          <p:nvPr/>
        </p:nvCxnSpPr>
        <p:spPr>
          <a:xfrm>
            <a:off x="10932795" y="2911414"/>
            <a:ext cx="0" cy="2138102"/>
          </a:xfrm>
          <a:prstGeom prst="straightConnector1">
            <a:avLst/>
          </a:prstGeom>
          <a:noFill/>
          <a:ln w="28575" cap="flat" cmpd="sng" algn="ctr">
            <a:solidFill>
              <a:sysClr val="windowText" lastClr="000000"/>
            </a:solidFill>
            <a:prstDash val="solid"/>
            <a:miter lim="800000"/>
            <a:headEnd type="triangle"/>
            <a:tailEnd type="triangle"/>
          </a:ln>
          <a:effectLst/>
        </p:spPr>
      </p:cxnSp>
      <p:cxnSp>
        <p:nvCxnSpPr>
          <p:cNvPr id="87" name="Straight Connector 86">
            <a:extLst>
              <a:ext uri="{FF2B5EF4-FFF2-40B4-BE49-F238E27FC236}">
                <a16:creationId xmlns:a16="http://schemas.microsoft.com/office/drawing/2014/main" id="{0C754344-60C6-8A1D-6645-6850B207AB5B}"/>
              </a:ext>
            </a:extLst>
          </p:cNvPr>
          <p:cNvCxnSpPr>
            <a:cxnSpLocks/>
          </p:cNvCxnSpPr>
          <p:nvPr/>
        </p:nvCxnSpPr>
        <p:spPr>
          <a:xfrm>
            <a:off x="2622619" y="2882478"/>
            <a:ext cx="7501301" cy="0"/>
          </a:xfrm>
          <a:prstGeom prst="line">
            <a:avLst/>
          </a:prstGeom>
          <a:noFill/>
          <a:ln w="38100" cap="flat" cmpd="sng" algn="ctr">
            <a:solidFill>
              <a:sysClr val="windowText" lastClr="000000"/>
            </a:solidFill>
            <a:prstDash val="dash"/>
            <a:miter lim="800000"/>
          </a:ln>
          <a:effectLst/>
        </p:spPr>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84068C4-1E89-947B-890C-306B4ABE201B}"/>
                  </a:ext>
                </a:extLst>
              </p:cNvPr>
              <p:cNvSpPr txBox="1"/>
              <p:nvPr/>
            </p:nvSpPr>
            <p:spPr>
              <a:xfrm>
                <a:off x="3707059" y="5104067"/>
                <a:ext cx="575479" cy="5232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𝑡</m:t>
                          </m:r>
                        </m:e>
                        <m:sub>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𝜈</m:t>
                          </m:r>
                        </m:sub>
                      </m:sSub>
                    </m:oMath>
                  </m:oMathPara>
                </a14:m>
                <a:endParaRPr kumimoji="0" lang="en-US" sz="2800" b="0" i="0" u="none" strike="noStrike" kern="0" cap="none" spc="0" normalizeH="0" baseline="0" noProof="0">
                  <a:ln>
                    <a:noFill/>
                  </a:ln>
                  <a:solidFill>
                    <a:prstClr val="black"/>
                  </a:solidFill>
                  <a:effectLst/>
                  <a:uLnTx/>
                  <a:uFillTx/>
                </a:endParaRPr>
              </a:p>
            </p:txBody>
          </p:sp>
        </mc:Choice>
        <mc:Fallback xmlns="">
          <p:sp>
            <p:nvSpPr>
              <p:cNvPr id="10" name="TextBox 9">
                <a:extLst>
                  <a:ext uri="{FF2B5EF4-FFF2-40B4-BE49-F238E27FC236}">
                    <a16:creationId xmlns:a16="http://schemas.microsoft.com/office/drawing/2014/main" id="{C84068C4-1E89-947B-890C-306B4ABE201B}"/>
                  </a:ext>
                </a:extLst>
              </p:cNvPr>
              <p:cNvSpPr txBox="1">
                <a:spLocks noRot="1" noChangeAspect="1" noMove="1" noResize="1" noEditPoints="1" noAdjustHandles="1" noChangeArrowheads="1" noChangeShapeType="1" noTextEdit="1"/>
              </p:cNvSpPr>
              <p:nvPr/>
            </p:nvSpPr>
            <p:spPr>
              <a:xfrm>
                <a:off x="3707059" y="5104067"/>
                <a:ext cx="575479"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6210480-75EF-F4AF-773A-CDAA63E2C97F}"/>
                  </a:ext>
                </a:extLst>
              </p:cNvPr>
              <p:cNvSpPr txBox="1"/>
              <p:nvPr/>
            </p:nvSpPr>
            <p:spPr>
              <a:xfrm>
                <a:off x="5343902" y="5104067"/>
                <a:ext cx="577401" cy="5232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𝑇</m:t>
                          </m:r>
                        </m:e>
                        <m:sub>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𝑠</m:t>
                          </m:r>
                        </m:sub>
                      </m:sSub>
                    </m:oMath>
                  </m:oMathPara>
                </a14:m>
                <a:endParaRPr kumimoji="0" lang="en-US" sz="2800" b="0" i="0" u="none" strike="noStrike" kern="0" cap="none" spc="0" normalizeH="0" baseline="0" noProof="0">
                  <a:ln>
                    <a:noFill/>
                  </a:ln>
                  <a:solidFill>
                    <a:prstClr val="black"/>
                  </a:solidFill>
                  <a:effectLst/>
                  <a:uLnTx/>
                  <a:uFillTx/>
                </a:endParaRPr>
              </a:p>
            </p:txBody>
          </p:sp>
        </mc:Choice>
        <mc:Fallback xmlns="">
          <p:sp>
            <p:nvSpPr>
              <p:cNvPr id="14" name="TextBox 13">
                <a:extLst>
                  <a:ext uri="{FF2B5EF4-FFF2-40B4-BE49-F238E27FC236}">
                    <a16:creationId xmlns:a16="http://schemas.microsoft.com/office/drawing/2014/main" id="{A6210480-75EF-F4AF-773A-CDAA63E2C97F}"/>
                  </a:ext>
                </a:extLst>
              </p:cNvPr>
              <p:cNvSpPr txBox="1">
                <a:spLocks noRot="1" noChangeAspect="1" noMove="1" noResize="1" noEditPoints="1" noAdjustHandles="1" noChangeArrowheads="1" noChangeShapeType="1" noTextEdit="1"/>
              </p:cNvSpPr>
              <p:nvPr/>
            </p:nvSpPr>
            <p:spPr>
              <a:xfrm>
                <a:off x="5343902" y="5104067"/>
                <a:ext cx="577401" cy="523220"/>
              </a:xfrm>
              <a:prstGeom prst="rect">
                <a:avLst/>
              </a:prstGeom>
              <a:blipFill>
                <a:blip r:embed="rId8"/>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A09FF5CD-2D9E-CE71-3376-2E007CD4117B}"/>
              </a:ext>
            </a:extLst>
          </p:cNvPr>
          <p:cNvSpPr txBox="1"/>
          <p:nvPr/>
        </p:nvSpPr>
        <p:spPr>
          <a:xfrm>
            <a:off x="2795869" y="5543436"/>
            <a:ext cx="2467342" cy="369332"/>
          </a:xfrm>
          <a:prstGeom prst="rect">
            <a:avLst/>
          </a:prstGeom>
          <a:noFill/>
        </p:spPr>
        <p:txBody>
          <a:bodyPr wrap="none" rtlCol="0">
            <a:spAutoFit/>
          </a:bodyPr>
          <a:lstStyle/>
          <a:p>
            <a:r>
              <a:rPr lang="en-US"/>
              <a:t>(viscous time scale, </a:t>
            </a:r>
            <a:r>
              <a:rPr lang="en-US">
                <a:solidFill>
                  <a:srgbClr val="FF0000"/>
                </a:solidFill>
              </a:rPr>
              <a:t>fast</a:t>
            </a:r>
            <a:r>
              <a:rPr lang="en-US"/>
              <a:t>)</a:t>
            </a:r>
          </a:p>
        </p:txBody>
      </p:sp>
      <p:sp>
        <p:nvSpPr>
          <p:cNvPr id="16" name="TextBox 15">
            <a:extLst>
              <a:ext uri="{FF2B5EF4-FFF2-40B4-BE49-F238E27FC236}">
                <a16:creationId xmlns:a16="http://schemas.microsoft.com/office/drawing/2014/main" id="{D98358F1-EF6C-BAAB-3FD1-C230138E1C5E}"/>
              </a:ext>
            </a:extLst>
          </p:cNvPr>
          <p:cNvSpPr txBox="1"/>
          <p:nvPr/>
        </p:nvSpPr>
        <p:spPr>
          <a:xfrm>
            <a:off x="5817156" y="5187406"/>
            <a:ext cx="2800767" cy="369332"/>
          </a:xfrm>
          <a:prstGeom prst="rect">
            <a:avLst/>
          </a:prstGeom>
          <a:noFill/>
        </p:spPr>
        <p:txBody>
          <a:bodyPr wrap="none" rtlCol="0">
            <a:spAutoFit/>
          </a:bodyPr>
          <a:lstStyle/>
          <a:p>
            <a:r>
              <a:rPr lang="en-US"/>
              <a:t>(relaxation time scale, </a:t>
            </a:r>
            <a:r>
              <a:rPr lang="en-US">
                <a:solidFill>
                  <a:srgbClr val="1A1AFF"/>
                </a:solidFill>
              </a:rPr>
              <a:t>slow</a:t>
            </a:r>
            <a:r>
              <a:rPr lang="en-US"/>
              <a:t>)</a:t>
            </a:r>
          </a:p>
        </p:txBody>
      </p:sp>
      <p:cxnSp>
        <p:nvCxnSpPr>
          <p:cNvPr id="19" name="Straight Connector 18">
            <a:extLst>
              <a:ext uri="{FF2B5EF4-FFF2-40B4-BE49-F238E27FC236}">
                <a16:creationId xmlns:a16="http://schemas.microsoft.com/office/drawing/2014/main" id="{0F2405CF-2AD0-5F0B-C3BA-08D595F9D7C9}"/>
              </a:ext>
            </a:extLst>
          </p:cNvPr>
          <p:cNvCxnSpPr>
            <a:cxnSpLocks/>
          </p:cNvCxnSpPr>
          <p:nvPr/>
        </p:nvCxnSpPr>
        <p:spPr>
          <a:xfrm flipV="1">
            <a:off x="5632604" y="2889632"/>
            <a:ext cx="0" cy="2276625"/>
          </a:xfrm>
          <a:prstGeom prst="line">
            <a:avLst/>
          </a:prstGeom>
          <a:noFill/>
          <a:ln w="12700" cap="flat" cmpd="sng" algn="ctr">
            <a:solidFill>
              <a:sysClr val="windowText" lastClr="000000"/>
            </a:solidFill>
            <a:prstDash val="lgDash"/>
            <a:miter lim="800000"/>
          </a:ln>
          <a:effectLst/>
        </p:spPr>
      </p:cxnSp>
      <p:sp>
        <p:nvSpPr>
          <p:cNvPr id="21" name="Rectangle 20">
            <a:extLst>
              <a:ext uri="{FF2B5EF4-FFF2-40B4-BE49-F238E27FC236}">
                <a16:creationId xmlns:a16="http://schemas.microsoft.com/office/drawing/2014/main" id="{6F29C361-1083-E083-9452-C73D12F8B1C8}"/>
              </a:ext>
            </a:extLst>
          </p:cNvPr>
          <p:cNvSpPr/>
          <p:nvPr/>
        </p:nvSpPr>
        <p:spPr>
          <a:xfrm>
            <a:off x="2689889" y="4256005"/>
            <a:ext cx="1331903" cy="808335"/>
          </a:xfrm>
          <a:prstGeom prst="rect">
            <a:avLst/>
          </a:prstGeom>
          <a:solidFill>
            <a:srgbClr val="FFB1B1"/>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B41F79F-96B0-1910-A0EB-C838259C83A8}"/>
                  </a:ext>
                </a:extLst>
              </p:cNvPr>
              <p:cNvSpPr txBox="1"/>
              <p:nvPr/>
            </p:nvSpPr>
            <p:spPr>
              <a:xfrm>
                <a:off x="2077642" y="4010627"/>
                <a:ext cx="527131" cy="5232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𝑙</m:t>
                          </m:r>
                        </m:e>
                        <m:sub>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𝑠</m:t>
                          </m:r>
                        </m:sub>
                      </m:sSub>
                    </m:oMath>
                  </m:oMathPara>
                </a14:m>
                <a:endParaRPr kumimoji="0" lang="en-US" sz="2800" b="0" i="0" u="none" strike="noStrike" kern="0" cap="none" spc="0" normalizeH="0" baseline="0" noProof="0" dirty="0">
                  <a:ln>
                    <a:noFill/>
                  </a:ln>
                  <a:solidFill>
                    <a:prstClr val="black"/>
                  </a:solidFill>
                  <a:effectLst/>
                  <a:uLnTx/>
                  <a:uFillTx/>
                </a:endParaRPr>
              </a:p>
            </p:txBody>
          </p:sp>
        </mc:Choice>
        <mc:Fallback xmlns="">
          <p:sp>
            <p:nvSpPr>
              <p:cNvPr id="25" name="TextBox 24">
                <a:extLst>
                  <a:ext uri="{FF2B5EF4-FFF2-40B4-BE49-F238E27FC236}">
                    <a16:creationId xmlns:a16="http://schemas.microsoft.com/office/drawing/2014/main" id="{3B41F79F-96B0-1910-A0EB-C838259C83A8}"/>
                  </a:ext>
                </a:extLst>
              </p:cNvPr>
              <p:cNvSpPr txBox="1">
                <a:spLocks noRot="1" noChangeAspect="1" noMove="1" noResize="1" noEditPoints="1" noAdjustHandles="1" noChangeArrowheads="1" noChangeShapeType="1" noTextEdit="1"/>
              </p:cNvSpPr>
              <p:nvPr/>
            </p:nvSpPr>
            <p:spPr>
              <a:xfrm>
                <a:off x="2077642" y="4010627"/>
                <a:ext cx="527131"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A631BAE-3798-9048-F9EE-98283B035FB0}"/>
                  </a:ext>
                </a:extLst>
              </p:cNvPr>
              <p:cNvSpPr txBox="1"/>
              <p:nvPr/>
            </p:nvSpPr>
            <p:spPr>
              <a:xfrm>
                <a:off x="3111071" y="4652908"/>
                <a:ext cx="506292" cy="369332"/>
              </a:xfrm>
              <a:prstGeom prst="rect">
                <a:avLst/>
              </a:prstGeom>
              <a:solidFill>
                <a:srgbClr val="FFB1B1"/>
              </a:solid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800" b="0" i="1" u="none" strike="noStrike" kern="0" cap="none" spc="0" normalizeH="0" baseline="0" noProof="0" smtClean="0">
                              <a:ln>
                                <a:noFill/>
                              </a:ln>
                              <a:solidFill>
                                <a:srgbClr val="FF0000"/>
                              </a:solidFill>
                              <a:effectLst/>
                              <a:uLnTx/>
                              <a:uFillTx/>
                              <a:latin typeface="Cambria Math" panose="02040503050406030204" pitchFamily="18" charset="0"/>
                            </a:rPr>
                          </m:ctrlPr>
                        </m:sSubSupPr>
                        <m:e>
                          <m:r>
                            <a:rPr kumimoji="0" lang="en-US" sz="1800" b="1" i="1" u="none" strike="noStrike" kern="0" cap="none" spc="0" normalizeH="0" baseline="0" noProof="0" smtClean="0">
                              <a:ln>
                                <a:noFill/>
                              </a:ln>
                              <a:solidFill>
                                <a:srgbClr val="FF0000"/>
                              </a:solidFill>
                              <a:effectLst/>
                              <a:uLnTx/>
                              <a:uFillTx/>
                              <a:latin typeface="Cambria Math" panose="02040503050406030204" pitchFamily="18" charset="0"/>
                            </a:rPr>
                            <m:t>𝝉</m:t>
                          </m:r>
                        </m:e>
                        <m:sub>
                          <m:r>
                            <a:rPr kumimoji="0" lang="en-US" sz="1800" b="0" i="1" u="none" strike="noStrike" kern="0" cap="none" spc="0" normalizeH="0" baseline="0" noProof="0" smtClean="0">
                              <a:ln>
                                <a:noFill/>
                              </a:ln>
                              <a:solidFill>
                                <a:srgbClr val="FF0000"/>
                              </a:solidFill>
                              <a:effectLst/>
                              <a:uLnTx/>
                              <a:uFillTx/>
                              <a:latin typeface="Cambria Math" panose="02040503050406030204" pitchFamily="18" charset="0"/>
                            </a:rPr>
                            <m:t>𝑤</m:t>
                          </m:r>
                        </m:sub>
                        <m:sup>
                          <m:r>
                            <a:rPr kumimoji="0" lang="en-US" sz="1800" b="0" i="1" u="none" strike="noStrike" kern="0" cap="none" spc="0" normalizeH="0" baseline="0" noProof="0" smtClean="0">
                              <a:ln>
                                <a:noFill/>
                              </a:ln>
                              <a:solidFill>
                                <a:srgbClr val="FF0000"/>
                              </a:solidFill>
                              <a:effectLst/>
                              <a:uLnTx/>
                              <a:uFillTx/>
                              <a:latin typeface="Cambria Math" panose="02040503050406030204" pitchFamily="18" charset="0"/>
                            </a:rPr>
                            <m:t>′′</m:t>
                          </m:r>
                        </m:sup>
                      </m:sSubSup>
                    </m:oMath>
                  </m:oMathPara>
                </a14:m>
                <a:endParaRPr kumimoji="0" lang="en-US" sz="1800" b="0" i="0" u="none" strike="noStrike" kern="0" cap="none" spc="0" normalizeH="0" baseline="0" noProof="0" dirty="0">
                  <a:ln>
                    <a:noFill/>
                  </a:ln>
                  <a:solidFill>
                    <a:srgbClr val="FF0000"/>
                  </a:solidFill>
                  <a:effectLst/>
                  <a:uLnTx/>
                  <a:uFillTx/>
                </a:endParaRPr>
              </a:p>
            </p:txBody>
          </p:sp>
        </mc:Choice>
        <mc:Fallback xmlns="">
          <p:sp>
            <p:nvSpPr>
              <p:cNvPr id="26" name="TextBox 25">
                <a:extLst>
                  <a:ext uri="{FF2B5EF4-FFF2-40B4-BE49-F238E27FC236}">
                    <a16:creationId xmlns:a16="http://schemas.microsoft.com/office/drawing/2014/main" id="{8A631BAE-3798-9048-F9EE-98283B035FB0}"/>
                  </a:ext>
                </a:extLst>
              </p:cNvPr>
              <p:cNvSpPr txBox="1">
                <a:spLocks noRot="1" noChangeAspect="1" noMove="1" noResize="1" noEditPoints="1" noAdjustHandles="1" noChangeArrowheads="1" noChangeShapeType="1" noTextEdit="1"/>
              </p:cNvSpPr>
              <p:nvPr/>
            </p:nvSpPr>
            <p:spPr>
              <a:xfrm>
                <a:off x="3111071" y="4652908"/>
                <a:ext cx="506292" cy="369332"/>
              </a:xfrm>
              <a:prstGeom prst="rect">
                <a:avLst/>
              </a:prstGeom>
              <a:blipFill>
                <a:blip r:embed="rId10"/>
                <a:stretch>
                  <a:fillRect/>
                </a:stretch>
              </a:blipFill>
            </p:spPr>
            <p:txBody>
              <a:bodyPr/>
              <a:lstStyle/>
              <a:p>
                <a:r>
                  <a:rPr lang="en-US">
                    <a:noFill/>
                  </a:rPr>
                  <a:t> </a:t>
                </a:r>
              </a:p>
            </p:txBody>
          </p:sp>
        </mc:Fallback>
      </mc:AlternateContent>
      <p:cxnSp>
        <p:nvCxnSpPr>
          <p:cNvPr id="28" name="Straight Connector 27">
            <a:extLst>
              <a:ext uri="{FF2B5EF4-FFF2-40B4-BE49-F238E27FC236}">
                <a16:creationId xmlns:a16="http://schemas.microsoft.com/office/drawing/2014/main" id="{6C2A9792-C293-AE33-CEC6-21A19438C83D}"/>
              </a:ext>
            </a:extLst>
          </p:cNvPr>
          <p:cNvCxnSpPr>
            <a:cxnSpLocks/>
          </p:cNvCxnSpPr>
          <p:nvPr/>
        </p:nvCxnSpPr>
        <p:spPr>
          <a:xfrm flipH="1">
            <a:off x="1396796" y="4250597"/>
            <a:ext cx="627682" cy="0"/>
          </a:xfrm>
          <a:prstGeom prst="line">
            <a:avLst/>
          </a:prstGeom>
          <a:noFill/>
          <a:ln w="28575" cap="flat" cmpd="sng" algn="ctr">
            <a:solidFill>
              <a:sysClr val="windowText" lastClr="000000"/>
            </a:solidFill>
            <a:prstDash val="solid"/>
            <a:miter lim="800000"/>
          </a:ln>
          <a:effectLst/>
        </p:spPr>
      </p:cxnSp>
      <p:cxnSp>
        <p:nvCxnSpPr>
          <p:cNvPr id="29" name="Straight Connector 28">
            <a:extLst>
              <a:ext uri="{FF2B5EF4-FFF2-40B4-BE49-F238E27FC236}">
                <a16:creationId xmlns:a16="http://schemas.microsoft.com/office/drawing/2014/main" id="{2A8C60D3-4E53-013F-864F-BAEAE5F415AA}"/>
              </a:ext>
            </a:extLst>
          </p:cNvPr>
          <p:cNvCxnSpPr>
            <a:cxnSpLocks/>
          </p:cNvCxnSpPr>
          <p:nvPr/>
        </p:nvCxnSpPr>
        <p:spPr>
          <a:xfrm flipH="1">
            <a:off x="1396796" y="5087733"/>
            <a:ext cx="627682" cy="0"/>
          </a:xfrm>
          <a:prstGeom prst="line">
            <a:avLst/>
          </a:prstGeom>
          <a:noFill/>
          <a:ln w="28575" cap="flat" cmpd="sng" algn="ctr">
            <a:solidFill>
              <a:sysClr val="windowText" lastClr="000000"/>
            </a:solidFill>
            <a:prstDash val="solid"/>
            <a:miter lim="800000"/>
          </a:ln>
          <a:effectLst/>
        </p:spPr>
      </p:cxnSp>
      <p:sp>
        <p:nvSpPr>
          <p:cNvPr id="30" name="TextBox 29">
            <a:extLst>
              <a:ext uri="{FF2B5EF4-FFF2-40B4-BE49-F238E27FC236}">
                <a16:creationId xmlns:a16="http://schemas.microsoft.com/office/drawing/2014/main" id="{07E769FF-89AA-6C03-31F7-1C2363606EB6}"/>
              </a:ext>
            </a:extLst>
          </p:cNvPr>
          <p:cNvSpPr txBox="1"/>
          <p:nvPr/>
        </p:nvSpPr>
        <p:spPr>
          <a:xfrm rot="16200000">
            <a:off x="395871" y="4339291"/>
            <a:ext cx="1071127" cy="707886"/>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Viscous</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sublayer</a:t>
            </a:r>
            <a:endPar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33" name="Straight Arrow Connector 32">
            <a:extLst>
              <a:ext uri="{FF2B5EF4-FFF2-40B4-BE49-F238E27FC236}">
                <a16:creationId xmlns:a16="http://schemas.microsoft.com/office/drawing/2014/main" id="{992F00BF-1866-4437-D284-094A6CA3BBB6}"/>
              </a:ext>
            </a:extLst>
          </p:cNvPr>
          <p:cNvCxnSpPr/>
          <p:nvPr/>
        </p:nvCxnSpPr>
        <p:spPr>
          <a:xfrm flipH="1">
            <a:off x="1688698" y="4272237"/>
            <a:ext cx="8711" cy="792103"/>
          </a:xfrm>
          <a:prstGeom prst="straightConnector1">
            <a:avLst/>
          </a:prstGeom>
          <a:noFill/>
          <a:ln w="28575" cap="flat" cmpd="sng" algn="ctr">
            <a:solidFill>
              <a:sysClr val="windowText" lastClr="000000"/>
            </a:solidFill>
            <a:prstDash val="solid"/>
            <a:miter lim="800000"/>
            <a:headEnd type="triangle"/>
            <a:tailEnd type="triangle"/>
          </a:ln>
          <a:effectLst/>
        </p:spPr>
      </p:cxnSp>
      <p:sp>
        <p:nvSpPr>
          <p:cNvPr id="34" name="TextBox 33">
            <a:extLst>
              <a:ext uri="{FF2B5EF4-FFF2-40B4-BE49-F238E27FC236}">
                <a16:creationId xmlns:a16="http://schemas.microsoft.com/office/drawing/2014/main" id="{1B9A8859-E5ED-09F1-5591-955E4A7AE25A}"/>
              </a:ext>
            </a:extLst>
          </p:cNvPr>
          <p:cNvSpPr txBox="1"/>
          <p:nvPr/>
        </p:nvSpPr>
        <p:spPr>
          <a:xfrm>
            <a:off x="2825448" y="3085014"/>
            <a:ext cx="1116011" cy="1015663"/>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Laminar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Stokes</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layer</a:t>
            </a:r>
            <a:endParaRPr kumimoji="0" lang="en-US" sz="20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5" name="Freeform: Shape 34">
            <a:extLst>
              <a:ext uri="{FF2B5EF4-FFF2-40B4-BE49-F238E27FC236}">
                <a16:creationId xmlns:a16="http://schemas.microsoft.com/office/drawing/2014/main" id="{8CFA33F3-1C70-8741-FEE2-F44F79215C36}"/>
              </a:ext>
            </a:extLst>
          </p:cNvPr>
          <p:cNvSpPr/>
          <p:nvPr/>
        </p:nvSpPr>
        <p:spPr>
          <a:xfrm>
            <a:off x="3338672" y="4110576"/>
            <a:ext cx="157321" cy="414528"/>
          </a:xfrm>
          <a:custGeom>
            <a:avLst/>
            <a:gdLst>
              <a:gd name="connsiteX0" fmla="*/ 29127 w 157321"/>
              <a:gd name="connsiteY0" fmla="*/ 0 h 414528"/>
              <a:gd name="connsiteX1" fmla="*/ 157143 w 157321"/>
              <a:gd name="connsiteY1" fmla="*/ 207264 h 414528"/>
              <a:gd name="connsiteX2" fmla="*/ 4743 w 157321"/>
              <a:gd name="connsiteY2" fmla="*/ 316992 h 414528"/>
              <a:gd name="connsiteX3" fmla="*/ 53511 w 157321"/>
              <a:gd name="connsiteY3" fmla="*/ 414528 h 414528"/>
            </a:gdLst>
            <a:ahLst/>
            <a:cxnLst>
              <a:cxn ang="0">
                <a:pos x="connsiteX0" y="connsiteY0"/>
              </a:cxn>
              <a:cxn ang="0">
                <a:pos x="connsiteX1" y="connsiteY1"/>
              </a:cxn>
              <a:cxn ang="0">
                <a:pos x="connsiteX2" y="connsiteY2"/>
              </a:cxn>
              <a:cxn ang="0">
                <a:pos x="connsiteX3" y="connsiteY3"/>
              </a:cxn>
            </a:cxnLst>
            <a:rect l="l" t="t" r="r" b="b"/>
            <a:pathLst>
              <a:path w="157321" h="414528">
                <a:moveTo>
                  <a:pt x="29127" y="0"/>
                </a:moveTo>
                <a:cubicBezTo>
                  <a:pt x="95167" y="77216"/>
                  <a:pt x="161207" y="154432"/>
                  <a:pt x="157143" y="207264"/>
                </a:cubicBezTo>
                <a:cubicBezTo>
                  <a:pt x="153079" y="260096"/>
                  <a:pt x="22015" y="282448"/>
                  <a:pt x="4743" y="316992"/>
                </a:cubicBezTo>
                <a:cubicBezTo>
                  <a:pt x="-12529" y="351536"/>
                  <a:pt x="20491" y="383032"/>
                  <a:pt x="53511" y="414528"/>
                </a:cubicBezTo>
              </a:path>
            </a:pathLst>
          </a:cu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a:ea typeface="+mn-ea"/>
              <a:cs typeface="+mn-cs"/>
            </a:endParaRPr>
          </a:p>
        </p:txBody>
      </p:sp>
      <p:cxnSp>
        <p:nvCxnSpPr>
          <p:cNvPr id="36" name="Straight Connector 35">
            <a:extLst>
              <a:ext uri="{FF2B5EF4-FFF2-40B4-BE49-F238E27FC236}">
                <a16:creationId xmlns:a16="http://schemas.microsoft.com/office/drawing/2014/main" id="{2C867015-5968-C415-F2D0-1095ADA8DDB3}"/>
              </a:ext>
            </a:extLst>
          </p:cNvPr>
          <p:cNvCxnSpPr>
            <a:cxnSpLocks/>
          </p:cNvCxnSpPr>
          <p:nvPr/>
        </p:nvCxnSpPr>
        <p:spPr>
          <a:xfrm>
            <a:off x="2625955" y="4250597"/>
            <a:ext cx="1403585" cy="0"/>
          </a:xfrm>
          <a:prstGeom prst="line">
            <a:avLst/>
          </a:prstGeom>
          <a:noFill/>
          <a:ln w="12700" cap="flat" cmpd="sng" algn="ctr">
            <a:solidFill>
              <a:sysClr val="windowText" lastClr="000000"/>
            </a:solidFill>
            <a:prstDash val="lgDash"/>
            <a:miter lim="800000"/>
          </a:ln>
          <a:effectLst/>
        </p:spPr>
      </p:cxnSp>
      <p:cxnSp>
        <p:nvCxnSpPr>
          <p:cNvPr id="11" name="Straight Arrow Connector 10">
            <a:extLst>
              <a:ext uri="{FF2B5EF4-FFF2-40B4-BE49-F238E27FC236}">
                <a16:creationId xmlns:a16="http://schemas.microsoft.com/office/drawing/2014/main" id="{1464C932-C77C-D152-38F5-77C8240D5D91}"/>
              </a:ext>
            </a:extLst>
          </p:cNvPr>
          <p:cNvCxnSpPr>
            <a:cxnSpLocks/>
          </p:cNvCxnSpPr>
          <p:nvPr/>
        </p:nvCxnSpPr>
        <p:spPr>
          <a:xfrm flipV="1">
            <a:off x="2690705" y="5064340"/>
            <a:ext cx="7721728" cy="6"/>
          </a:xfrm>
          <a:prstGeom prst="straightConnector1">
            <a:avLst/>
          </a:prstGeom>
          <a:noFill/>
          <a:ln w="38100" cap="flat" cmpd="sng" algn="ctr">
            <a:solidFill>
              <a:sysClr val="windowText" lastClr="000000"/>
            </a:solidFill>
            <a:prstDash val="solid"/>
            <a:miter lim="800000"/>
            <a:headEnd w="lg" len="lg"/>
            <a:tailEnd type="triangle" w="lg" len="lg"/>
          </a:ln>
          <a:effectLst/>
        </p:spPr>
      </p:cxnSp>
      <p:cxnSp>
        <p:nvCxnSpPr>
          <p:cNvPr id="86" name="Straight Arrow Connector 85">
            <a:extLst>
              <a:ext uri="{FF2B5EF4-FFF2-40B4-BE49-F238E27FC236}">
                <a16:creationId xmlns:a16="http://schemas.microsoft.com/office/drawing/2014/main" id="{48ADCC1F-418E-E0EE-2007-C6D27F69E1D9}"/>
              </a:ext>
            </a:extLst>
          </p:cNvPr>
          <p:cNvCxnSpPr>
            <a:cxnSpLocks/>
          </p:cNvCxnSpPr>
          <p:nvPr/>
        </p:nvCxnSpPr>
        <p:spPr>
          <a:xfrm flipV="1">
            <a:off x="2690705" y="1403570"/>
            <a:ext cx="25427" cy="3660773"/>
          </a:xfrm>
          <a:prstGeom prst="straightConnector1">
            <a:avLst/>
          </a:prstGeom>
          <a:noFill/>
          <a:ln w="38100" cap="flat" cmpd="sng" algn="ctr">
            <a:solidFill>
              <a:sysClr val="windowText" lastClr="000000"/>
            </a:solidFill>
            <a:prstDash val="solid"/>
            <a:miter lim="800000"/>
            <a:tailEnd type="triangle" w="lg" len="lg"/>
          </a:ln>
          <a:effectLst/>
        </p:spPr>
      </p:cxnSp>
      <p:cxnSp>
        <p:nvCxnSpPr>
          <p:cNvPr id="38" name="Straight Connector 37">
            <a:extLst>
              <a:ext uri="{FF2B5EF4-FFF2-40B4-BE49-F238E27FC236}">
                <a16:creationId xmlns:a16="http://schemas.microsoft.com/office/drawing/2014/main" id="{96308878-928E-EED5-11E1-29AA2CD8DEA7}"/>
              </a:ext>
            </a:extLst>
          </p:cNvPr>
          <p:cNvCxnSpPr>
            <a:cxnSpLocks/>
          </p:cNvCxnSpPr>
          <p:nvPr/>
        </p:nvCxnSpPr>
        <p:spPr>
          <a:xfrm flipH="1" flipV="1">
            <a:off x="4021791" y="4268242"/>
            <a:ext cx="2" cy="898015"/>
          </a:xfrm>
          <a:prstGeom prst="line">
            <a:avLst/>
          </a:prstGeom>
          <a:noFill/>
          <a:ln w="12700" cap="flat" cmpd="sng" algn="ctr">
            <a:solidFill>
              <a:sysClr val="windowText" lastClr="000000"/>
            </a:solidFill>
            <a:prstDash val="lgDash"/>
            <a:miter lim="800000"/>
          </a:ln>
          <a:effectLst/>
        </p:spPr>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76C12435-E138-EE7C-4247-AD2467222AF4}"/>
                  </a:ext>
                </a:extLst>
              </p:cNvPr>
              <p:cNvSpPr txBox="1"/>
              <p:nvPr/>
            </p:nvSpPr>
            <p:spPr>
              <a:xfrm>
                <a:off x="4619287" y="5934466"/>
                <a:ext cx="3272499" cy="523220"/>
              </a:xfrm>
              <a:prstGeom prst="rect">
                <a:avLst/>
              </a:prstGeom>
              <a:noFill/>
              <a:ln w="19050">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𝝉</m:t>
                          </m:r>
                        </m:e>
                        <m:sub>
                          <m:r>
                            <a:rPr lang="en-US" sz="2800" b="0" i="1" smtClean="0">
                              <a:latin typeface="Cambria Math" panose="02040503050406030204" pitchFamily="18" charset="0"/>
                            </a:rPr>
                            <m:t>𝑤</m:t>
                          </m:r>
                        </m:sub>
                      </m:sSub>
                      <m:r>
                        <a:rPr lang="en-US" sz="2800" b="0" i="1" smtClean="0">
                          <a:latin typeface="Cambria Math" panose="02040503050406030204" pitchFamily="18" charset="0"/>
                        </a:rPr>
                        <m:t>=</m:t>
                      </m:r>
                      <m:sSubSup>
                        <m:sSubSupPr>
                          <m:ctrlPr>
                            <a:rPr lang="en-US" sz="2800" i="1">
                              <a:solidFill>
                                <a:srgbClr val="FF0000"/>
                              </a:solidFill>
                              <a:latin typeface="Cambria Math" panose="02040503050406030204" pitchFamily="18" charset="0"/>
                            </a:rPr>
                          </m:ctrlPr>
                        </m:sSubSupPr>
                        <m:e>
                          <m:r>
                            <a:rPr lang="en-US" sz="2800" b="1" i="1">
                              <a:solidFill>
                                <a:srgbClr val="FF0000"/>
                              </a:solidFill>
                              <a:latin typeface="Cambria Math" panose="02040503050406030204" pitchFamily="18" charset="0"/>
                            </a:rPr>
                            <m:t>𝝉</m:t>
                          </m:r>
                        </m:e>
                        <m:sub>
                          <m:r>
                            <a:rPr lang="en-US" sz="2800" i="1">
                              <a:solidFill>
                                <a:srgbClr val="FF0000"/>
                              </a:solidFill>
                              <a:latin typeface="Cambria Math" panose="02040503050406030204" pitchFamily="18" charset="0"/>
                            </a:rPr>
                            <m:t>𝑤</m:t>
                          </m:r>
                        </m:sub>
                        <m:sup>
                          <m:r>
                            <a:rPr lang="en-US" sz="2800" i="1">
                              <a:solidFill>
                                <a:srgbClr val="FF0000"/>
                              </a:solidFill>
                              <a:latin typeface="Cambria Math" panose="02040503050406030204" pitchFamily="18" charset="0"/>
                            </a:rPr>
                            <m:t>′′</m:t>
                          </m:r>
                        </m:sup>
                      </m:sSubSup>
                      <m:r>
                        <a:rPr lang="en-US" sz="2800" b="0" i="1" smtClean="0">
                          <a:solidFill>
                            <a:schemeClr val="tx1"/>
                          </a:solidFill>
                          <a:latin typeface="Cambria Math" panose="02040503050406030204" pitchFamily="18" charset="0"/>
                        </a:rPr>
                        <m:t>+</m:t>
                      </m:r>
                      <m:sSubSup>
                        <m:sSubSupPr>
                          <m:ctrlPr>
                            <a:rPr lang="en-US" sz="2800" b="0" i="1" smtClean="0">
                              <a:solidFill>
                                <a:srgbClr val="548235"/>
                              </a:solidFill>
                              <a:latin typeface="Cambria Math" panose="02040503050406030204" pitchFamily="18" charset="0"/>
                            </a:rPr>
                          </m:ctrlPr>
                        </m:sSubSupPr>
                        <m:e>
                          <m:r>
                            <a:rPr lang="en-US" sz="2800" b="1" i="1" smtClean="0">
                              <a:solidFill>
                                <a:srgbClr val="548235"/>
                              </a:solidFill>
                              <a:latin typeface="Cambria Math" panose="02040503050406030204" pitchFamily="18" charset="0"/>
                            </a:rPr>
                            <m:t>𝝉</m:t>
                          </m:r>
                        </m:e>
                        <m:sub>
                          <m:r>
                            <a:rPr lang="en-US" sz="2800" b="0" i="1" smtClean="0">
                              <a:solidFill>
                                <a:srgbClr val="548235"/>
                              </a:solidFill>
                              <a:latin typeface="Cambria Math" panose="02040503050406030204" pitchFamily="18" charset="0"/>
                            </a:rPr>
                            <m:t>𝑤</m:t>
                          </m:r>
                        </m:sub>
                        <m:sup>
                          <m:r>
                            <a:rPr lang="en-US" sz="2800" b="0" i="1" smtClean="0">
                              <a:solidFill>
                                <a:srgbClr val="548235"/>
                              </a:solidFill>
                              <a:latin typeface="Cambria Math" panose="02040503050406030204" pitchFamily="18" charset="0"/>
                            </a:rPr>
                            <m:t>′</m:t>
                          </m:r>
                        </m:sup>
                      </m:sSubSup>
                      <m:r>
                        <a:rPr lang="en-US" sz="2800" b="0" i="1" smtClean="0">
                          <a:latin typeface="Cambria Math" panose="02040503050406030204" pitchFamily="18" charset="0"/>
                        </a:rPr>
                        <m:t>+</m:t>
                      </m:r>
                      <m:sSub>
                        <m:sSubPr>
                          <m:ctrlPr>
                            <a:rPr lang="en-US" sz="2800" i="1">
                              <a:solidFill>
                                <a:srgbClr val="0000FF"/>
                              </a:solidFill>
                              <a:latin typeface="Cambria Math" panose="02040503050406030204" pitchFamily="18" charset="0"/>
                            </a:rPr>
                          </m:ctrlPr>
                        </m:sSubPr>
                        <m:e>
                          <m:acc>
                            <m:accPr>
                              <m:chr m:val="̅"/>
                              <m:ctrlPr>
                                <a:rPr lang="en-US" sz="2800" b="1" i="1">
                                  <a:solidFill>
                                    <a:srgbClr val="0000FF"/>
                                  </a:solidFill>
                                  <a:latin typeface="Cambria Math" panose="02040503050406030204" pitchFamily="18" charset="0"/>
                                </a:rPr>
                              </m:ctrlPr>
                            </m:accPr>
                            <m:e>
                              <m:r>
                                <a:rPr lang="en-US" sz="2800" b="1" i="1">
                                  <a:solidFill>
                                    <a:srgbClr val="0000FF"/>
                                  </a:solidFill>
                                  <a:latin typeface="Cambria Math" panose="02040503050406030204" pitchFamily="18" charset="0"/>
                                </a:rPr>
                                <m:t>𝝉</m:t>
                              </m:r>
                            </m:e>
                          </m:acc>
                        </m:e>
                        <m:sub>
                          <m:r>
                            <a:rPr lang="en-US" sz="2800" i="1">
                              <a:solidFill>
                                <a:srgbClr val="0000FF"/>
                              </a:solidFill>
                              <a:latin typeface="Cambria Math" panose="02040503050406030204" pitchFamily="18" charset="0"/>
                            </a:rPr>
                            <m:t>𝑤</m:t>
                          </m:r>
                        </m:sub>
                      </m:sSub>
                    </m:oMath>
                  </m:oMathPara>
                </a14:m>
                <a:endParaRPr lang="en-US" sz="2800"/>
              </a:p>
            </p:txBody>
          </p:sp>
        </mc:Choice>
        <mc:Fallback xmlns="">
          <p:sp>
            <p:nvSpPr>
              <p:cNvPr id="48" name="TextBox 47">
                <a:extLst>
                  <a:ext uri="{FF2B5EF4-FFF2-40B4-BE49-F238E27FC236}">
                    <a16:creationId xmlns:a16="http://schemas.microsoft.com/office/drawing/2014/main" id="{76C12435-E138-EE7C-4247-AD2467222AF4}"/>
                  </a:ext>
                </a:extLst>
              </p:cNvPr>
              <p:cNvSpPr txBox="1">
                <a:spLocks noRot="1" noChangeAspect="1" noMove="1" noResize="1" noEditPoints="1" noAdjustHandles="1" noChangeArrowheads="1" noChangeShapeType="1" noTextEdit="1"/>
              </p:cNvSpPr>
              <p:nvPr/>
            </p:nvSpPr>
            <p:spPr>
              <a:xfrm>
                <a:off x="4619287" y="5934466"/>
                <a:ext cx="3272499" cy="523220"/>
              </a:xfrm>
              <a:prstGeom prst="rect">
                <a:avLst/>
              </a:prstGeom>
              <a:blipFill>
                <a:blip r:embed="rId11"/>
                <a:stretch>
                  <a:fillRect/>
                </a:stretch>
              </a:blipFill>
              <a:ln w="19050">
                <a:solidFill>
                  <a:schemeClr val="tx1"/>
                </a:solidFill>
              </a:ln>
            </p:spPr>
            <p:txBody>
              <a:bodyPr/>
              <a:lstStyle/>
              <a:p>
                <a:r>
                  <a:rPr lang="en-US">
                    <a:noFill/>
                  </a:rPr>
                  <a:t> </a:t>
                </a:r>
              </a:p>
            </p:txBody>
          </p:sp>
        </mc:Fallback>
      </mc:AlternateContent>
      <p:sp>
        <p:nvSpPr>
          <p:cNvPr id="49" name="Rectangle 48">
            <a:extLst>
              <a:ext uri="{FF2B5EF4-FFF2-40B4-BE49-F238E27FC236}">
                <a16:creationId xmlns:a16="http://schemas.microsoft.com/office/drawing/2014/main" id="{261A7E1E-B5EB-77CC-198A-94E432AE4C8A}"/>
              </a:ext>
            </a:extLst>
          </p:cNvPr>
          <p:cNvSpPr/>
          <p:nvPr/>
        </p:nvSpPr>
        <p:spPr>
          <a:xfrm>
            <a:off x="6425074" y="5998249"/>
            <a:ext cx="810049" cy="395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0991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arallelogram 13">
            <a:extLst>
              <a:ext uri="{FF2B5EF4-FFF2-40B4-BE49-F238E27FC236}">
                <a16:creationId xmlns:a16="http://schemas.microsoft.com/office/drawing/2014/main" id="{77435B74-00EB-1679-9AC8-F6132392555A}"/>
              </a:ext>
            </a:extLst>
          </p:cNvPr>
          <p:cNvSpPr/>
          <p:nvPr/>
        </p:nvSpPr>
        <p:spPr>
          <a:xfrm flipV="1">
            <a:off x="3871429" y="4375323"/>
            <a:ext cx="4148441" cy="798419"/>
          </a:xfrm>
          <a:prstGeom prst="parallelogram">
            <a:avLst>
              <a:gd name="adj" fmla="val 144452"/>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9D83CE-6670-405D-A8FA-C70AA0F02F1F}"/>
              </a:ext>
            </a:extLst>
          </p:cNvPr>
          <p:cNvSpPr>
            <a:spLocks noGrp="1"/>
          </p:cNvSpPr>
          <p:nvPr>
            <p:ph type="title"/>
          </p:nvPr>
        </p:nvSpPr>
        <p:spPr/>
        <p:txBody>
          <a:bodyPr/>
          <a:lstStyle/>
          <a:p>
            <a:r>
              <a:rPr lang="en-US" dirty="0"/>
              <a:t>A posteriori tests</a:t>
            </a:r>
          </a:p>
        </p:txBody>
      </p:sp>
      <p:sp>
        <p:nvSpPr>
          <p:cNvPr id="37" name="TextBox 36">
            <a:extLst>
              <a:ext uri="{FF2B5EF4-FFF2-40B4-BE49-F238E27FC236}">
                <a16:creationId xmlns:a16="http://schemas.microsoft.com/office/drawing/2014/main" id="{5F16A528-52D1-49A7-90ED-30FB685F200E}"/>
              </a:ext>
            </a:extLst>
          </p:cNvPr>
          <p:cNvSpPr txBox="1"/>
          <p:nvPr/>
        </p:nvSpPr>
        <p:spPr>
          <a:xfrm>
            <a:off x="3056148" y="948422"/>
            <a:ext cx="850489" cy="369332"/>
          </a:xfrm>
          <a:prstGeom prst="rect">
            <a:avLst/>
          </a:prstGeom>
          <a:noFill/>
        </p:spPr>
        <p:txBody>
          <a:bodyPr wrap="none" rtlCol="0">
            <a:spAutoFit/>
          </a:bodyPr>
          <a:lstStyle/>
          <a:p>
            <a:r>
              <a:rPr lang="en-US" u="sng">
                <a:solidFill>
                  <a:srgbClr val="0000FF"/>
                </a:solidFill>
              </a:rPr>
              <a:t>LaRTE</a:t>
            </a:r>
            <a:endParaRPr lang="en-US" u="sng" dirty="0">
              <a:solidFill>
                <a:srgbClr val="0000FF"/>
              </a:solidFill>
            </a:endParaRPr>
          </a:p>
        </p:txBody>
      </p:sp>
      <p:sp>
        <p:nvSpPr>
          <p:cNvPr id="39" name="TextBox 38">
            <a:extLst>
              <a:ext uri="{FF2B5EF4-FFF2-40B4-BE49-F238E27FC236}">
                <a16:creationId xmlns:a16="http://schemas.microsoft.com/office/drawing/2014/main" id="{AB6351A5-DD85-4088-BFEB-6B23569CC56F}"/>
              </a:ext>
            </a:extLst>
          </p:cNvPr>
          <p:cNvSpPr txBox="1"/>
          <p:nvPr/>
        </p:nvSpPr>
        <p:spPr>
          <a:xfrm flipH="1">
            <a:off x="8337559" y="948422"/>
            <a:ext cx="2219481" cy="369332"/>
          </a:xfrm>
          <a:prstGeom prst="rect">
            <a:avLst/>
          </a:prstGeom>
          <a:noFill/>
        </p:spPr>
        <p:txBody>
          <a:bodyPr wrap="square" rtlCol="0">
            <a:spAutoFit/>
          </a:bodyPr>
          <a:lstStyle/>
          <a:p>
            <a:pPr algn="ctr"/>
            <a:r>
              <a:rPr lang="en-US" u="sng">
                <a:solidFill>
                  <a:srgbClr val="FF0000"/>
                </a:solidFill>
              </a:rPr>
              <a:t>lamNEQ</a:t>
            </a:r>
            <a:endParaRPr lang="en-US" u="sng" dirty="0">
              <a:solidFill>
                <a:srgbClr val="FF0000"/>
              </a:solidFill>
            </a:endParaRPr>
          </a:p>
        </p:txBody>
      </p:sp>
      <p:sp>
        <p:nvSpPr>
          <p:cNvPr id="66" name="TextBox 65">
            <a:extLst>
              <a:ext uri="{FF2B5EF4-FFF2-40B4-BE49-F238E27FC236}">
                <a16:creationId xmlns:a16="http://schemas.microsoft.com/office/drawing/2014/main" id="{61B013D1-1501-4BB3-B034-FAE6CF2C50B3}"/>
              </a:ext>
            </a:extLst>
          </p:cNvPr>
          <p:cNvSpPr txBox="1"/>
          <p:nvPr/>
        </p:nvSpPr>
        <p:spPr>
          <a:xfrm>
            <a:off x="11742663" y="6362389"/>
            <a:ext cx="415498" cy="369332"/>
          </a:xfrm>
          <a:prstGeom prst="rect">
            <a:avLst/>
          </a:prstGeom>
          <a:noFill/>
        </p:spPr>
        <p:txBody>
          <a:bodyPr wrap="none" rtlCol="0">
            <a:spAutoFit/>
          </a:bodyPr>
          <a:lstStyle/>
          <a:p>
            <a:r>
              <a:rPr lang="en-US" dirty="0"/>
              <a:t>19</a:t>
            </a:r>
          </a:p>
        </p:txBody>
      </p:sp>
      <p:pic>
        <p:nvPicPr>
          <p:cNvPr id="20" name="Picture 19" descr="\documentclass{article}&#10;\usepackage{amsmath}&#10;\usepackage{bm}&#10;\usepackage{tikz}&#10;\pagestyle{empty}&#10;\begin{document}&#10;&#10;$$&#10;{\color{red}\bm{\tau}_w''}&#10;= \sqrt{\nu/\pi} \int_{t_0}^t - \frac{1}{\rho}\bm{\nabla}_h \tilde{p}^{\prime \prime}(t') \,\,  (t - t')^{-1/2} dt'&#10;$$&#10;&#10;&#10;\end{document}" title="IguanaTex Bitmap Display">
            <a:extLst>
              <a:ext uri="{FF2B5EF4-FFF2-40B4-BE49-F238E27FC236}">
                <a16:creationId xmlns:a16="http://schemas.microsoft.com/office/drawing/2014/main" id="{4A80E6B0-A301-4C89-A7F4-E0D95BEE7393}"/>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7578897" y="1439373"/>
            <a:ext cx="3523428" cy="489143"/>
          </a:xfrm>
          <a:prstGeom prst="rect">
            <a:avLst/>
          </a:prstGeom>
        </p:spPr>
      </p:pic>
      <p:pic>
        <p:nvPicPr>
          <p:cNvPr id="17" name="Picture 16" descr="\documentclass{article}&#10;\usepackage{amsmath}&#10;\usepackage{bm}&#10;\usepackage{tikz}&#10;\pagestyle{empty}&#10;\begin{document}&#10;&#10;$$&#10;{\color{blue}\overline{\bm \tau}_w} = u_\tau \bm{u}_\tau&#10;$$&#10;&#10;&#10;\end{document}" title="IguanaTex Bitmap Display">
            <a:extLst>
              <a:ext uri="{FF2B5EF4-FFF2-40B4-BE49-F238E27FC236}">
                <a16:creationId xmlns:a16="http://schemas.microsoft.com/office/drawing/2014/main" id="{6C804775-5C1D-4C67-A73D-A4A301E1C7C3}"/>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3115152" y="2158516"/>
            <a:ext cx="909714" cy="145143"/>
          </a:xfrm>
          <a:prstGeom prst="rect">
            <a:avLst/>
          </a:prstGeom>
        </p:spPr>
      </p:pic>
      <p:pic>
        <p:nvPicPr>
          <p:cNvPr id="23" name="Picture 22" descr="\documentclass{article}&#10;\usepackage{amsmath}&#10;\usepackage{bm}&#10;\usepackage{tikz}&#10;\pagestyle{empty}&#10;\begin{document}&#10;&#10;$$&#10;\bm{\tau}_w = {\color{blue}\overline{\bm{\tau}}_w} &#10;+ {\color{red}\bm{\tau}_w''}&#10;$$&#10;&#10;&#10;\end{document}" title="IguanaTex Bitmap Display">
            <a:extLst>
              <a:ext uri="{FF2B5EF4-FFF2-40B4-BE49-F238E27FC236}">
                <a16:creationId xmlns:a16="http://schemas.microsoft.com/office/drawing/2014/main" id="{4BF6DB2A-B0DE-4564-BEDA-19BBC7979CC6}"/>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5260053" y="2212476"/>
            <a:ext cx="1542095" cy="268190"/>
          </a:xfrm>
          <a:prstGeom prst="rect">
            <a:avLst/>
          </a:prstGeom>
        </p:spPr>
      </p:pic>
      <p:sp>
        <p:nvSpPr>
          <p:cNvPr id="24" name="TextBox 23">
            <a:extLst>
              <a:ext uri="{FF2B5EF4-FFF2-40B4-BE49-F238E27FC236}">
                <a16:creationId xmlns:a16="http://schemas.microsoft.com/office/drawing/2014/main" id="{8F598F68-598B-4ED5-92E7-D726AD1E908E}"/>
              </a:ext>
            </a:extLst>
          </p:cNvPr>
          <p:cNvSpPr txBox="1"/>
          <p:nvPr/>
        </p:nvSpPr>
        <p:spPr>
          <a:xfrm>
            <a:off x="2885696" y="2507404"/>
            <a:ext cx="6125331" cy="369332"/>
          </a:xfrm>
          <a:prstGeom prst="rect">
            <a:avLst/>
          </a:prstGeom>
          <a:noFill/>
        </p:spPr>
        <p:txBody>
          <a:bodyPr wrap="none" rtlCol="0">
            <a:spAutoFit/>
          </a:bodyPr>
          <a:lstStyle/>
          <a:p>
            <a:r>
              <a:rPr lang="en-US"/>
              <a:t>Total wall stress is applied as the boundary condition to the LES</a:t>
            </a:r>
          </a:p>
        </p:txBody>
      </p:sp>
      <p:pic>
        <p:nvPicPr>
          <p:cNvPr id="11" name="Picture 10" descr="\documentclass{article}&#10;\usepackage{amsmath}&#10;\usepackage{bm}&#10;\pagestyle{empty}&#10;\begin{document}&#10;&#10;$$&#10;\frac{\partial  {\bm{u}}_\tau}{\partial t} + {\bm V}_\tau \cdot \bm{\nabla}_h {\bm{u}}_\tau &#10;=  \frac{1}{T_s} \left[ \frac{1}{u_\tau}\left(-\frac{\Delta}{\rho} \bm{\nabla}_h \overline{p} + \overline{\bm{\tau}}_\Delta \right) - {\bm u}_\tau\right]\, + \, u_\tau \frac{\delta^*_\Delta}{\Delta} \frac{\partial {\bm s}}{\partial t} &#10;$$&#10;&#10;&#10;\end{document}" title="IguanaTex Bitmap Display">
            <a:extLst>
              <a:ext uri="{FF2B5EF4-FFF2-40B4-BE49-F238E27FC236}">
                <a16:creationId xmlns:a16="http://schemas.microsoft.com/office/drawing/2014/main" id="{CDB60C01-86A3-DC64-D39E-28EF360AEBDB}"/>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1119756" y="1500572"/>
            <a:ext cx="5408000" cy="457143"/>
          </a:xfrm>
          <a:prstGeom prst="rect">
            <a:avLst/>
          </a:prstGeom>
        </p:spPr>
      </p:pic>
      <p:sp>
        <p:nvSpPr>
          <p:cNvPr id="12" name="Parallelogram 11">
            <a:extLst>
              <a:ext uri="{FF2B5EF4-FFF2-40B4-BE49-F238E27FC236}">
                <a16:creationId xmlns:a16="http://schemas.microsoft.com/office/drawing/2014/main" id="{6A0248AF-B599-14B9-BBCB-CE1A39B0AD9A}"/>
              </a:ext>
            </a:extLst>
          </p:cNvPr>
          <p:cNvSpPr/>
          <p:nvPr/>
        </p:nvSpPr>
        <p:spPr>
          <a:xfrm flipV="1">
            <a:off x="3871430" y="3976114"/>
            <a:ext cx="4148441" cy="798419"/>
          </a:xfrm>
          <a:prstGeom prst="parallelogram">
            <a:avLst>
              <a:gd name="adj" fmla="val 144452"/>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857A1FE-EC19-1B63-483E-1AFBDB3A9D91}"/>
              </a:ext>
            </a:extLst>
          </p:cNvPr>
          <p:cNvSpPr txBox="1"/>
          <p:nvPr/>
        </p:nvSpPr>
        <p:spPr>
          <a:xfrm>
            <a:off x="3906637" y="3241759"/>
            <a:ext cx="3499676" cy="369332"/>
          </a:xfrm>
          <a:prstGeom prst="rect">
            <a:avLst/>
          </a:prstGeom>
          <a:noFill/>
        </p:spPr>
        <p:txBody>
          <a:bodyPr wrap="none" rtlCol="0">
            <a:spAutoFit/>
          </a:bodyPr>
          <a:lstStyle/>
          <a:p>
            <a:r>
              <a:rPr lang="en-US" u="sng"/>
              <a:t>Statistically stationary channel flow</a:t>
            </a:r>
          </a:p>
        </p:txBody>
      </p:sp>
      <p:sp>
        <p:nvSpPr>
          <p:cNvPr id="16" name="Arrow: Right 15">
            <a:extLst>
              <a:ext uri="{FF2B5EF4-FFF2-40B4-BE49-F238E27FC236}">
                <a16:creationId xmlns:a16="http://schemas.microsoft.com/office/drawing/2014/main" id="{8B0E3ABC-D73F-F6F1-71A5-C1856850A388}"/>
              </a:ext>
            </a:extLst>
          </p:cNvPr>
          <p:cNvSpPr/>
          <p:nvPr/>
        </p:nvSpPr>
        <p:spPr>
          <a:xfrm>
            <a:off x="3551302" y="4647603"/>
            <a:ext cx="441330" cy="12692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DEC8F93-B14A-F6DD-4080-865E8B6581DA}"/>
                  </a:ext>
                </a:extLst>
              </p:cNvPr>
              <p:cNvSpPr txBox="1"/>
              <p:nvPr/>
            </p:nvSpPr>
            <p:spPr>
              <a:xfrm>
                <a:off x="3441620" y="4831717"/>
                <a:ext cx="660694" cy="6190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m:t>
                              </m:r>
                            </m:sub>
                          </m:sSub>
                        </m:num>
                        <m:den>
                          <m:r>
                            <a:rPr lang="en-US" b="0" i="1" smtClean="0">
                              <a:latin typeface="Cambria Math" panose="02040503050406030204" pitchFamily="18" charset="0"/>
                            </a:rPr>
                            <m:t>𝜕</m:t>
                          </m:r>
                          <m:r>
                            <a:rPr lang="en-US" b="0" i="1" smtClean="0">
                              <a:latin typeface="Cambria Math" panose="02040503050406030204" pitchFamily="18" charset="0"/>
                            </a:rPr>
                            <m:t>𝑥</m:t>
                          </m:r>
                        </m:den>
                      </m:f>
                    </m:oMath>
                  </m:oMathPara>
                </a14:m>
                <a:endParaRPr lang="en-US"/>
              </a:p>
            </p:txBody>
          </p:sp>
        </mc:Choice>
        <mc:Fallback xmlns="">
          <p:sp>
            <p:nvSpPr>
              <p:cNvPr id="19" name="TextBox 18">
                <a:extLst>
                  <a:ext uri="{FF2B5EF4-FFF2-40B4-BE49-F238E27FC236}">
                    <a16:creationId xmlns:a16="http://schemas.microsoft.com/office/drawing/2014/main" id="{5DEC8F93-B14A-F6DD-4080-865E8B6581DA}"/>
                  </a:ext>
                </a:extLst>
              </p:cNvPr>
              <p:cNvSpPr txBox="1">
                <a:spLocks noRot="1" noChangeAspect="1" noMove="1" noResize="1" noEditPoints="1" noAdjustHandles="1" noChangeArrowheads="1" noChangeShapeType="1" noTextEdit="1"/>
              </p:cNvSpPr>
              <p:nvPr/>
            </p:nvSpPr>
            <p:spPr>
              <a:xfrm>
                <a:off x="3441620" y="4831717"/>
                <a:ext cx="660694" cy="619016"/>
              </a:xfrm>
              <a:prstGeom prst="rect">
                <a:avLst/>
              </a:prstGeom>
              <a:blipFill>
                <a:blip r:embed="rId11"/>
                <a:stretch>
                  <a:fillRect/>
                </a:stretch>
              </a:blipFill>
            </p:spPr>
            <p:txBody>
              <a:bodyPr/>
              <a:lstStyle/>
              <a:p>
                <a:r>
                  <a:rPr lang="en-US">
                    <a:noFill/>
                  </a:rPr>
                  <a:t> </a:t>
                </a:r>
              </a:p>
            </p:txBody>
          </p:sp>
        </mc:Fallback>
      </mc:AlternateContent>
      <p:sp>
        <p:nvSpPr>
          <p:cNvPr id="22" name="Rectangle: Top Corners Rounded 21">
            <a:extLst>
              <a:ext uri="{FF2B5EF4-FFF2-40B4-BE49-F238E27FC236}">
                <a16:creationId xmlns:a16="http://schemas.microsoft.com/office/drawing/2014/main" id="{F060127D-4335-6857-DB5E-619E86155780}"/>
              </a:ext>
            </a:extLst>
          </p:cNvPr>
          <p:cNvSpPr/>
          <p:nvPr/>
        </p:nvSpPr>
        <p:spPr>
          <a:xfrm rot="5400000">
            <a:off x="6061020" y="4836270"/>
            <a:ext cx="399210" cy="275734"/>
          </a:xfrm>
          <a:prstGeom prst="round2SameRect">
            <a:avLst>
              <a:gd name="adj1" fmla="val 50000"/>
              <a:gd name="adj2" fmla="val 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FA276292-286D-EA56-A60F-D775E1195F3E}"/>
              </a:ext>
            </a:extLst>
          </p:cNvPr>
          <p:cNvCxnSpPr>
            <a:cxnSpLocks/>
          </p:cNvCxnSpPr>
          <p:nvPr/>
        </p:nvCxnSpPr>
        <p:spPr>
          <a:xfrm flipV="1">
            <a:off x="6122758" y="4864529"/>
            <a:ext cx="270947" cy="71"/>
          </a:xfrm>
          <a:prstGeom prst="straightConnector1">
            <a:avLst/>
          </a:prstGeom>
          <a:ln>
            <a:solidFill>
              <a:srgbClr val="1C334E"/>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EE46E20-519E-0161-3A60-79CD1B9FFAA1}"/>
              </a:ext>
            </a:extLst>
          </p:cNvPr>
          <p:cNvCxnSpPr>
            <a:cxnSpLocks/>
          </p:cNvCxnSpPr>
          <p:nvPr/>
        </p:nvCxnSpPr>
        <p:spPr>
          <a:xfrm flipV="1">
            <a:off x="6126988" y="4974102"/>
            <a:ext cx="270947" cy="71"/>
          </a:xfrm>
          <a:prstGeom prst="straightConnector1">
            <a:avLst/>
          </a:prstGeom>
          <a:ln>
            <a:solidFill>
              <a:srgbClr val="1C334E"/>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059F2EB-A49B-E4A2-9103-767877A32AEB}"/>
              </a:ext>
            </a:extLst>
          </p:cNvPr>
          <p:cNvCxnSpPr>
            <a:cxnSpLocks/>
          </p:cNvCxnSpPr>
          <p:nvPr/>
        </p:nvCxnSpPr>
        <p:spPr>
          <a:xfrm flipV="1">
            <a:off x="6122758" y="5083675"/>
            <a:ext cx="270947" cy="71"/>
          </a:xfrm>
          <a:prstGeom prst="straightConnector1">
            <a:avLst/>
          </a:prstGeom>
          <a:ln>
            <a:solidFill>
              <a:srgbClr val="1C334E"/>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BDB3FBC-69B0-6DB1-06F9-E6626CB22B5E}"/>
                  </a:ext>
                </a:extLst>
              </p:cNvPr>
              <p:cNvSpPr txBox="1"/>
              <p:nvPr/>
            </p:nvSpPr>
            <p:spPr>
              <a:xfrm>
                <a:off x="5945649" y="5186490"/>
                <a:ext cx="54797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1C334E"/>
                          </a:solidFill>
                          <a:latin typeface="Cambria Math" panose="02040503050406030204" pitchFamily="18" charset="0"/>
                        </a:rPr>
                        <m:t>⟨</m:t>
                      </m:r>
                      <m:r>
                        <a:rPr lang="en-US" b="0" i="1" smtClean="0">
                          <a:solidFill>
                            <a:srgbClr val="1C334E"/>
                          </a:solidFill>
                          <a:latin typeface="Cambria Math" panose="02040503050406030204" pitchFamily="18" charset="0"/>
                        </a:rPr>
                        <m:t>𝑢</m:t>
                      </m:r>
                      <m:r>
                        <a:rPr lang="en-US" b="0" i="1" smtClean="0">
                          <a:solidFill>
                            <a:srgbClr val="1C334E"/>
                          </a:solidFill>
                          <a:latin typeface="Cambria Math" panose="02040503050406030204" pitchFamily="18" charset="0"/>
                        </a:rPr>
                        <m:t>⟩</m:t>
                      </m:r>
                    </m:oMath>
                  </m:oMathPara>
                </a14:m>
                <a:endParaRPr lang="en-US">
                  <a:solidFill>
                    <a:srgbClr val="1C334E"/>
                  </a:solidFill>
                </a:endParaRPr>
              </a:p>
            </p:txBody>
          </p:sp>
        </mc:Choice>
        <mc:Fallback xmlns="">
          <p:sp>
            <p:nvSpPr>
              <p:cNvPr id="34" name="TextBox 33">
                <a:extLst>
                  <a:ext uri="{FF2B5EF4-FFF2-40B4-BE49-F238E27FC236}">
                    <a16:creationId xmlns:a16="http://schemas.microsoft.com/office/drawing/2014/main" id="{ABDB3FBC-69B0-6DB1-06F9-E6626CB22B5E}"/>
                  </a:ext>
                </a:extLst>
              </p:cNvPr>
              <p:cNvSpPr txBox="1">
                <a:spLocks noRot="1" noChangeAspect="1" noMove="1" noResize="1" noEditPoints="1" noAdjustHandles="1" noChangeArrowheads="1" noChangeShapeType="1" noTextEdit="1"/>
              </p:cNvSpPr>
              <p:nvPr/>
            </p:nvSpPr>
            <p:spPr>
              <a:xfrm>
                <a:off x="5945649" y="5186490"/>
                <a:ext cx="547971" cy="369332"/>
              </a:xfrm>
              <a:prstGeom prst="rect">
                <a:avLst/>
              </a:prstGeom>
              <a:blipFill>
                <a:blip r:embed="rId12"/>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463C67E9-436E-4E7A-5A43-93A65324AC40}"/>
                  </a:ext>
                </a:extLst>
              </p:cNvPr>
              <p:cNvSpPr txBox="1"/>
              <p:nvPr/>
            </p:nvSpPr>
            <p:spPr>
              <a:xfrm>
                <a:off x="8744948" y="3197500"/>
                <a:ext cx="3263883" cy="2355645"/>
              </a:xfrm>
              <a:prstGeom prst="rect">
                <a:avLst/>
              </a:prstGeom>
              <a:noFill/>
              <a:ln>
                <a:solidFill>
                  <a:schemeClr val="tx1"/>
                </a:solidFill>
              </a:ln>
            </p:spPr>
            <p:txBody>
              <a:bodyPr wrap="square" rtlCol="0">
                <a:spAutoFit/>
              </a:bodyPr>
              <a:lstStyle/>
              <a:p>
                <a:r>
                  <a:rPr lang="en-US"/>
                  <a:t>Code: LESGO</a:t>
                </a:r>
              </a:p>
              <a:p>
                <a:pPr marL="285750" indent="-285750">
                  <a:buFont typeface="Arial" panose="020B0604020202020204" pitchFamily="34" charset="0"/>
                  <a:buChar char="•"/>
                </a:pPr>
                <a14:m>
                  <m:oMath xmlns:m="http://schemas.openxmlformats.org/officeDocument/2006/math">
                    <m:r>
                      <a:rPr lang="en-US">
                        <a:latin typeface="Cambria Math" panose="02040503050406030204" pitchFamily="18" charset="0"/>
                      </a:rPr>
                      <m:t>𝑅</m:t>
                    </m:r>
                    <m:sSub>
                      <m:sSubPr>
                        <m:ctrlPr>
                          <a:rPr lang="en-US" i="1">
                            <a:latin typeface="Cambria Math" panose="02040503050406030204" pitchFamily="18" charset="0"/>
                          </a:rPr>
                        </m:ctrlPr>
                      </m:sSubPr>
                      <m:e>
                        <m:r>
                          <a:rPr lang="en-US">
                            <a:latin typeface="Cambria Math" panose="02040503050406030204" pitchFamily="18" charset="0"/>
                          </a:rPr>
                          <m:t>𝑒</m:t>
                        </m:r>
                      </m:e>
                      <m:sub>
                        <m:r>
                          <a:rPr lang="en-US">
                            <a:latin typeface="Cambria Math" panose="02040503050406030204" pitchFamily="18" charset="0"/>
                          </a:rPr>
                          <m:t>𝜏</m:t>
                        </m:r>
                      </m:sub>
                    </m:sSub>
                    <m:r>
                      <a:rPr lang="en-US">
                        <a:latin typeface="Cambria Math" panose="02040503050406030204" pitchFamily="18" charset="0"/>
                      </a:rPr>
                      <m:t>=1000, 5200</m:t>
                    </m:r>
                  </m:oMath>
                </a14:m>
                <a:endParaRPr lang="en-US"/>
              </a:p>
              <a:p>
                <a:pPr marL="285750" indent="-285750">
                  <a:buFont typeface="Arial" panose="020B0604020202020204" pitchFamily="34" charset="0"/>
                  <a:buChar char="•"/>
                </a:pPr>
                <a14:m>
                  <m:oMath xmlns:m="http://schemas.openxmlformats.org/officeDocument/2006/math">
                    <m:r>
                      <a:rPr lang="pl-PL">
                        <a:latin typeface="Cambria Math" panose="02040503050406030204" pitchFamily="18" charset="0"/>
                      </a:rPr>
                      <m:t>(</m:t>
                    </m:r>
                    <m:sSub>
                      <m:sSubPr>
                        <m:ctrlPr>
                          <a:rPr lang="pl-PL" i="1">
                            <a:latin typeface="Cambria Math" panose="02040503050406030204" pitchFamily="18" charset="0"/>
                          </a:rPr>
                        </m:ctrlPr>
                      </m:sSubPr>
                      <m:e>
                        <m:r>
                          <a:rPr lang="pl-PL">
                            <a:latin typeface="Cambria Math" panose="02040503050406030204" pitchFamily="18" charset="0"/>
                          </a:rPr>
                          <m:t>𝐿</m:t>
                        </m:r>
                      </m:e>
                      <m:sub>
                        <m:r>
                          <a:rPr lang="pl-PL">
                            <a:latin typeface="Cambria Math" panose="02040503050406030204" pitchFamily="18" charset="0"/>
                          </a:rPr>
                          <m:t>𝑥</m:t>
                        </m:r>
                      </m:sub>
                    </m:sSub>
                    <m:r>
                      <a:rPr lang="pl-PL">
                        <a:latin typeface="Cambria Math" panose="02040503050406030204" pitchFamily="18" charset="0"/>
                      </a:rPr>
                      <m:t>,</m:t>
                    </m:r>
                    <m:sSub>
                      <m:sSubPr>
                        <m:ctrlPr>
                          <a:rPr lang="pl-PL" i="1">
                            <a:latin typeface="Cambria Math" panose="02040503050406030204" pitchFamily="18" charset="0"/>
                          </a:rPr>
                        </m:ctrlPr>
                      </m:sSubPr>
                      <m:e>
                        <m:r>
                          <a:rPr lang="pl-PL">
                            <a:latin typeface="Cambria Math" panose="02040503050406030204" pitchFamily="18" charset="0"/>
                          </a:rPr>
                          <m:t>𝐿</m:t>
                        </m:r>
                      </m:e>
                      <m:sub>
                        <m:r>
                          <a:rPr lang="pl-PL">
                            <a:latin typeface="Cambria Math" panose="02040503050406030204" pitchFamily="18" charset="0"/>
                          </a:rPr>
                          <m:t>𝑦</m:t>
                        </m:r>
                      </m:sub>
                    </m:sSub>
                    <m:r>
                      <a:rPr lang="pl-PL">
                        <a:latin typeface="Cambria Math" panose="02040503050406030204" pitchFamily="18" charset="0"/>
                      </a:rPr>
                      <m:t>,</m:t>
                    </m:r>
                    <m:sSub>
                      <m:sSubPr>
                        <m:ctrlPr>
                          <a:rPr lang="pl-PL" i="1">
                            <a:latin typeface="Cambria Math" panose="02040503050406030204" pitchFamily="18" charset="0"/>
                          </a:rPr>
                        </m:ctrlPr>
                      </m:sSubPr>
                      <m:e>
                        <m:r>
                          <a:rPr lang="pl-PL">
                            <a:latin typeface="Cambria Math" panose="02040503050406030204" pitchFamily="18" charset="0"/>
                          </a:rPr>
                          <m:t>𝐿</m:t>
                        </m:r>
                      </m:e>
                      <m:sub>
                        <m:r>
                          <a:rPr lang="pl-PL">
                            <a:latin typeface="Cambria Math" panose="02040503050406030204" pitchFamily="18" charset="0"/>
                          </a:rPr>
                          <m:t>𝑧</m:t>
                        </m:r>
                      </m:sub>
                    </m:sSub>
                    <m:r>
                      <a:rPr lang="pl-PL">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h</m:t>
                    </m:r>
                    <m:r>
                      <a:rPr lang="pl-PL">
                        <a:latin typeface="Cambria Math" panose="02040503050406030204" pitchFamily="18" charset="0"/>
                      </a:rPr>
                      <m:t> = (8</m:t>
                    </m:r>
                    <m:r>
                      <a:rPr lang="pl-PL">
                        <a:latin typeface="Cambria Math" panose="02040503050406030204" pitchFamily="18" charset="0"/>
                      </a:rPr>
                      <m:t>𝜋</m:t>
                    </m:r>
                    <m:r>
                      <a:rPr lang="pl-PL">
                        <a:latin typeface="Cambria Math" panose="02040503050406030204" pitchFamily="18" charset="0"/>
                      </a:rPr>
                      <m:t>,2,3</m:t>
                    </m:r>
                    <m:r>
                      <a:rPr lang="pl-PL">
                        <a:latin typeface="Cambria Math" panose="02040503050406030204" pitchFamily="18" charset="0"/>
                      </a:rPr>
                      <m:t>𝜋</m:t>
                    </m:r>
                    <m:r>
                      <a:rPr lang="pl-PL">
                        <a:latin typeface="Cambria Math" panose="02040503050406030204" pitchFamily="18" charset="0"/>
                      </a:rPr>
                      <m:t>)</m:t>
                    </m:r>
                  </m:oMath>
                </a14:m>
                <a:endParaRPr lang="en-US"/>
              </a:p>
              <a:p>
                <a:pPr marL="285750" indent="-285750">
                  <a:buFont typeface="Arial" panose="020B0604020202020204" pitchFamily="34" charset="0"/>
                  <a:buChar char="•"/>
                </a:pPr>
                <a14:m>
                  <m:oMath xmlns:m="http://schemas.openxmlformats.org/officeDocument/2006/math">
                    <m:r>
                      <a:rPr lang="pt-BR" i="1">
                        <a:latin typeface="Cambria Math" panose="02040503050406030204" pitchFamily="18" charset="0"/>
                      </a:rPr>
                      <m:t>(</m:t>
                    </m:r>
                    <m:sSub>
                      <m:sSubPr>
                        <m:ctrlPr>
                          <a:rPr lang="pt-BR" i="1">
                            <a:latin typeface="Cambria Math" panose="02040503050406030204" pitchFamily="18" charset="0"/>
                          </a:rPr>
                        </m:ctrlPr>
                      </m:sSubPr>
                      <m:e>
                        <m:r>
                          <a:rPr lang="pt-BR" i="1">
                            <a:latin typeface="Cambria Math" panose="02040503050406030204" pitchFamily="18" charset="0"/>
                          </a:rPr>
                          <m:t>𝑁</m:t>
                        </m:r>
                      </m:e>
                      <m:sub>
                        <m:r>
                          <a:rPr lang="pt-BR" i="1">
                            <a:latin typeface="Cambria Math" panose="02040503050406030204" pitchFamily="18" charset="0"/>
                          </a:rPr>
                          <m:t>𝑥</m:t>
                        </m:r>
                      </m:sub>
                    </m:sSub>
                    <m:r>
                      <a:rPr lang="pt-BR" i="1">
                        <a:latin typeface="Cambria Math" panose="02040503050406030204" pitchFamily="18" charset="0"/>
                      </a:rPr>
                      <m:t>,</m:t>
                    </m:r>
                    <m:sSub>
                      <m:sSubPr>
                        <m:ctrlPr>
                          <a:rPr lang="pt-BR" i="1">
                            <a:latin typeface="Cambria Math" panose="02040503050406030204" pitchFamily="18" charset="0"/>
                          </a:rPr>
                        </m:ctrlPr>
                      </m:sSubPr>
                      <m:e>
                        <m:r>
                          <a:rPr lang="pt-BR" i="1">
                            <a:latin typeface="Cambria Math" panose="02040503050406030204" pitchFamily="18" charset="0"/>
                          </a:rPr>
                          <m:t>𝑁</m:t>
                        </m:r>
                      </m:e>
                      <m:sub>
                        <m:r>
                          <a:rPr lang="pt-BR" i="1">
                            <a:latin typeface="Cambria Math" panose="02040503050406030204" pitchFamily="18" charset="0"/>
                          </a:rPr>
                          <m:t>𝑦</m:t>
                        </m:r>
                      </m:sub>
                    </m:sSub>
                    <m:r>
                      <a:rPr lang="pt-BR" i="1">
                        <a:latin typeface="Cambria Math" panose="02040503050406030204" pitchFamily="18" charset="0"/>
                      </a:rPr>
                      <m:t>,</m:t>
                    </m:r>
                    <m:sSub>
                      <m:sSubPr>
                        <m:ctrlPr>
                          <a:rPr lang="pt-BR" i="1">
                            <a:latin typeface="Cambria Math" panose="02040503050406030204" pitchFamily="18" charset="0"/>
                          </a:rPr>
                        </m:ctrlPr>
                      </m:sSubPr>
                      <m:e>
                        <m:r>
                          <a:rPr lang="pt-BR" i="1">
                            <a:latin typeface="Cambria Math" panose="02040503050406030204" pitchFamily="18" charset="0"/>
                          </a:rPr>
                          <m:t>𝑁</m:t>
                        </m:r>
                      </m:e>
                      <m:sub>
                        <m:r>
                          <a:rPr lang="pt-BR" i="1">
                            <a:latin typeface="Cambria Math" panose="02040503050406030204" pitchFamily="18" charset="0"/>
                          </a:rPr>
                          <m:t>𝑧</m:t>
                        </m:r>
                      </m:sub>
                    </m:sSub>
                    <m:r>
                      <a:rPr lang="pt-BR" i="1">
                        <a:latin typeface="Cambria Math" panose="02040503050406030204" pitchFamily="18" charset="0"/>
                      </a:rPr>
                      <m:t>) = (128,30,48)</m:t>
                    </m:r>
                  </m:oMath>
                </a14:m>
                <a:endParaRPr lang="en-US"/>
              </a:p>
              <a:p>
                <a:pPr marL="285750" indent="-285750">
                  <a:buFont typeface="Arial" panose="020B0604020202020204" pitchFamily="34" charset="0"/>
                  <a:buChar char="•"/>
                </a:pPr>
                <a:r>
                  <a:rPr lang="en-US" sz="1800"/>
                  <a:t>Lagrangian scale dependent SGS model</a:t>
                </a:r>
              </a:p>
              <a:p>
                <a:pPr marL="285750" indent="-285750">
                  <a:buFont typeface="Arial" panose="020B0604020202020204" pitchFamily="34" charset="0"/>
                  <a:buChar char="•"/>
                </a:pPr>
                <a:r>
                  <a:rPr lang="en-US"/>
                  <a:t>1</a:t>
                </a:r>
                <a:r>
                  <a:rPr lang="en-US" baseline="30000"/>
                  <a:t>st</a:t>
                </a:r>
                <a:r>
                  <a:rPr lang="en-US"/>
                  <a:t> grid point used for wall model height</a:t>
                </a:r>
                <a:endParaRPr lang="en-US" sz="1800"/>
              </a:p>
            </p:txBody>
          </p:sp>
        </mc:Choice>
        <mc:Fallback xmlns="">
          <p:sp>
            <p:nvSpPr>
              <p:cNvPr id="49" name="TextBox 48">
                <a:extLst>
                  <a:ext uri="{FF2B5EF4-FFF2-40B4-BE49-F238E27FC236}">
                    <a16:creationId xmlns:a16="http://schemas.microsoft.com/office/drawing/2014/main" id="{463C67E9-436E-4E7A-5A43-93A65324AC40}"/>
                  </a:ext>
                </a:extLst>
              </p:cNvPr>
              <p:cNvSpPr txBox="1">
                <a:spLocks noRot="1" noChangeAspect="1" noMove="1" noResize="1" noEditPoints="1" noAdjustHandles="1" noChangeArrowheads="1" noChangeShapeType="1" noTextEdit="1"/>
              </p:cNvSpPr>
              <p:nvPr/>
            </p:nvSpPr>
            <p:spPr>
              <a:xfrm>
                <a:off x="8744948" y="3197500"/>
                <a:ext cx="3263883" cy="2355645"/>
              </a:xfrm>
              <a:prstGeom prst="rect">
                <a:avLst/>
              </a:prstGeom>
              <a:blipFill>
                <a:blip r:embed="rId13"/>
                <a:stretch>
                  <a:fillRect l="-1490" t="-1289" b="-3093"/>
                </a:stretch>
              </a:blipFill>
              <a:ln>
                <a:solidFill>
                  <a:schemeClr val="tx1"/>
                </a:solidFill>
              </a:ln>
            </p:spPr>
            <p:txBody>
              <a:bodyPr/>
              <a:lstStyle/>
              <a:p>
                <a:r>
                  <a:rPr lang="en-US">
                    <a:noFill/>
                  </a:rPr>
                  <a:t> </a:t>
                </a:r>
              </a:p>
            </p:txBody>
          </p:sp>
        </mc:Fallback>
      </mc:AlternateContent>
      <p:cxnSp>
        <p:nvCxnSpPr>
          <p:cNvPr id="50" name="Straight Arrow Connector 49">
            <a:extLst>
              <a:ext uri="{FF2B5EF4-FFF2-40B4-BE49-F238E27FC236}">
                <a16:creationId xmlns:a16="http://schemas.microsoft.com/office/drawing/2014/main" id="{D4C63030-7639-091E-58E8-903E51DAE1F3}"/>
              </a:ext>
            </a:extLst>
          </p:cNvPr>
          <p:cNvCxnSpPr/>
          <p:nvPr/>
        </p:nvCxnSpPr>
        <p:spPr>
          <a:xfrm>
            <a:off x="6867104" y="4769153"/>
            <a:ext cx="0" cy="41195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BFDC1434-4227-F6B2-74AC-A5DB20282013}"/>
                  </a:ext>
                </a:extLst>
              </p:cNvPr>
              <p:cNvSpPr txBox="1"/>
              <p:nvPr/>
            </p:nvSpPr>
            <p:spPr>
              <a:xfrm>
                <a:off x="6823514" y="4784057"/>
                <a:ext cx="5028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h</m:t>
                      </m:r>
                    </m:oMath>
                  </m:oMathPara>
                </a14:m>
                <a:endParaRPr lang="en-US"/>
              </a:p>
            </p:txBody>
          </p:sp>
        </mc:Choice>
        <mc:Fallback xmlns="">
          <p:sp>
            <p:nvSpPr>
              <p:cNvPr id="51" name="TextBox 50">
                <a:extLst>
                  <a:ext uri="{FF2B5EF4-FFF2-40B4-BE49-F238E27FC236}">
                    <a16:creationId xmlns:a16="http://schemas.microsoft.com/office/drawing/2014/main" id="{BFDC1434-4227-F6B2-74AC-A5DB20282013}"/>
                  </a:ext>
                </a:extLst>
              </p:cNvPr>
              <p:cNvSpPr txBox="1">
                <a:spLocks noRot="1" noChangeAspect="1" noMove="1" noResize="1" noEditPoints="1" noAdjustHandles="1" noChangeArrowheads="1" noChangeShapeType="1" noTextEdit="1"/>
              </p:cNvSpPr>
              <p:nvPr/>
            </p:nvSpPr>
            <p:spPr>
              <a:xfrm>
                <a:off x="6823514" y="4784057"/>
                <a:ext cx="502830" cy="369332"/>
              </a:xfrm>
              <a:prstGeom prst="rect">
                <a:avLst/>
              </a:prstGeom>
              <a:blipFill>
                <a:blip r:embed="rId14"/>
                <a:stretch>
                  <a:fillRect/>
                </a:stretch>
              </a:blipFill>
            </p:spPr>
            <p:txBody>
              <a:bodyPr/>
              <a:lstStyle/>
              <a:p>
                <a:r>
                  <a:rPr lang="en-US">
                    <a:noFill/>
                  </a:rPr>
                  <a:t> </a:t>
                </a:r>
              </a:p>
            </p:txBody>
          </p:sp>
        </mc:Fallback>
      </mc:AlternateContent>
      <p:sp>
        <p:nvSpPr>
          <p:cNvPr id="52" name="Footer Placeholder 39">
            <a:extLst>
              <a:ext uri="{FF2B5EF4-FFF2-40B4-BE49-F238E27FC236}">
                <a16:creationId xmlns:a16="http://schemas.microsoft.com/office/drawing/2014/main" id="{E5BFEACF-F403-BC1A-934A-E038BFE6B58D}"/>
              </a:ext>
            </a:extLst>
          </p:cNvPr>
          <p:cNvSpPr>
            <a:spLocks noGrp="1"/>
          </p:cNvSpPr>
          <p:nvPr>
            <p:ph type="ftr" sz="quarter" idx="11"/>
          </p:nvPr>
        </p:nvSpPr>
        <p:spPr>
          <a:xfrm>
            <a:off x="885825" y="6564313"/>
            <a:ext cx="10420350" cy="206375"/>
          </a:xfrm>
        </p:spPr>
        <p:txBody>
          <a:bodyPr/>
          <a:lstStyle/>
          <a:p>
            <a:r>
              <a:rPr lang="en-US"/>
              <a:t>Chapter 4 – </a:t>
            </a:r>
            <a:r>
              <a:rPr lang="en-US" sz="1400"/>
              <a:t>Applications of the LaRTE+lamNEQ wall model to equilibrium and non-equilibrium channel flows</a:t>
            </a:r>
            <a:endParaRPr lang="en-US"/>
          </a:p>
        </p:txBody>
      </p:sp>
      <p:cxnSp>
        <p:nvCxnSpPr>
          <p:cNvPr id="54" name="Straight Connector 53">
            <a:extLst>
              <a:ext uri="{FF2B5EF4-FFF2-40B4-BE49-F238E27FC236}">
                <a16:creationId xmlns:a16="http://schemas.microsoft.com/office/drawing/2014/main" id="{3CCF26F0-4EFE-B5D3-56EC-8784F47D926D}"/>
              </a:ext>
            </a:extLst>
          </p:cNvPr>
          <p:cNvCxnSpPr/>
          <p:nvPr/>
        </p:nvCxnSpPr>
        <p:spPr>
          <a:xfrm>
            <a:off x="311085" y="2978870"/>
            <a:ext cx="1169774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51390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surface chart&#10;&#10;Description automatically generated">
            <a:extLst>
              <a:ext uri="{FF2B5EF4-FFF2-40B4-BE49-F238E27FC236}">
                <a16:creationId xmlns:a16="http://schemas.microsoft.com/office/drawing/2014/main" id="{C10C9340-A8CE-4097-90BD-4A2EE18D6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9224" y="4217925"/>
            <a:ext cx="3028798" cy="2271598"/>
          </a:xfrm>
          <a:prstGeom prst="rect">
            <a:avLst/>
          </a:prstGeom>
        </p:spPr>
      </p:pic>
      <p:pic>
        <p:nvPicPr>
          <p:cNvPr id="11" name="Picture 10" descr="Chart&#10;&#10;Description automatically generated">
            <a:extLst>
              <a:ext uri="{FF2B5EF4-FFF2-40B4-BE49-F238E27FC236}">
                <a16:creationId xmlns:a16="http://schemas.microsoft.com/office/drawing/2014/main" id="{2F786407-370A-4B31-BC16-6A4A43D8E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424" y="4217925"/>
            <a:ext cx="3028798" cy="2271598"/>
          </a:xfrm>
          <a:prstGeom prst="rect">
            <a:avLst/>
          </a:prstGeom>
        </p:spPr>
      </p:pic>
      <p:sp>
        <p:nvSpPr>
          <p:cNvPr id="2" name="Title 1">
            <a:extLst>
              <a:ext uri="{FF2B5EF4-FFF2-40B4-BE49-F238E27FC236}">
                <a16:creationId xmlns:a16="http://schemas.microsoft.com/office/drawing/2014/main" id="{95F839B9-F2C7-47F1-B02A-666A81E1BEF0}"/>
              </a:ext>
            </a:extLst>
          </p:cNvPr>
          <p:cNvSpPr>
            <a:spLocks noGrp="1"/>
          </p:cNvSpPr>
          <p:nvPr>
            <p:ph type="title"/>
          </p:nvPr>
        </p:nvSpPr>
        <p:spPr/>
        <p:txBody>
          <a:bodyPr>
            <a:normAutofit fontScale="90000"/>
          </a:bodyPr>
          <a:lstStyle/>
          <a:p>
            <a:r>
              <a:rPr lang="en-US" dirty="0"/>
              <a:t>Test simulations – statistically stationary channel flow</a:t>
            </a:r>
          </a:p>
        </p:txBody>
      </p:sp>
      <p:sp>
        <p:nvSpPr>
          <p:cNvPr id="3" name="Content Placeholder 2">
            <a:extLst>
              <a:ext uri="{FF2B5EF4-FFF2-40B4-BE49-F238E27FC236}">
                <a16:creationId xmlns:a16="http://schemas.microsoft.com/office/drawing/2014/main" id="{10403A00-7E2A-4E8D-9E36-F394930BA831}"/>
              </a:ext>
            </a:extLst>
          </p:cNvPr>
          <p:cNvSpPr>
            <a:spLocks noGrp="1"/>
          </p:cNvSpPr>
          <p:nvPr>
            <p:ph idx="1"/>
          </p:nvPr>
        </p:nvSpPr>
        <p:spPr>
          <a:xfrm>
            <a:off x="317089" y="917588"/>
            <a:ext cx="5655083" cy="5561372"/>
          </a:xfrm>
        </p:spPr>
        <p:txBody>
          <a:bodyPr/>
          <a:lstStyle/>
          <a:p>
            <a:r>
              <a:rPr lang="en-US" dirty="0"/>
              <a:t>Statistics</a:t>
            </a:r>
          </a:p>
        </p:txBody>
      </p:sp>
      <p:pic>
        <p:nvPicPr>
          <p:cNvPr id="5" name="Picture 4">
            <a:extLst>
              <a:ext uri="{FF2B5EF4-FFF2-40B4-BE49-F238E27FC236}">
                <a16:creationId xmlns:a16="http://schemas.microsoft.com/office/drawing/2014/main" id="{76FC9B24-89BE-418F-B566-F9921CFC111E}"/>
              </a:ext>
            </a:extLst>
          </p:cNvPr>
          <p:cNvPicPr>
            <a:picLocks noChangeAspect="1"/>
          </p:cNvPicPr>
          <p:nvPr/>
        </p:nvPicPr>
        <p:blipFill rotWithShape="1">
          <a:blip r:embed="rId4"/>
          <a:srcRect b="555"/>
          <a:stretch/>
        </p:blipFill>
        <p:spPr>
          <a:xfrm>
            <a:off x="929899" y="1487404"/>
            <a:ext cx="2316568" cy="1924265"/>
          </a:xfrm>
          <a:prstGeom prst="rect">
            <a:avLst/>
          </a:prstGeom>
        </p:spPr>
      </p:pic>
      <p:pic>
        <p:nvPicPr>
          <p:cNvPr id="7" name="Picture 6">
            <a:extLst>
              <a:ext uri="{FF2B5EF4-FFF2-40B4-BE49-F238E27FC236}">
                <a16:creationId xmlns:a16="http://schemas.microsoft.com/office/drawing/2014/main" id="{3E3906E5-B99E-4B4A-8D61-597B8C2D0A2F}"/>
              </a:ext>
            </a:extLst>
          </p:cNvPr>
          <p:cNvPicPr>
            <a:picLocks noChangeAspect="1"/>
          </p:cNvPicPr>
          <p:nvPr/>
        </p:nvPicPr>
        <p:blipFill>
          <a:blip r:embed="rId5"/>
          <a:stretch>
            <a:fillRect/>
          </a:stretch>
        </p:blipFill>
        <p:spPr>
          <a:xfrm>
            <a:off x="426393" y="3590428"/>
            <a:ext cx="4852137" cy="2638055"/>
          </a:xfrm>
          <a:prstGeom prst="rect">
            <a:avLst/>
          </a:prstGeom>
        </p:spPr>
      </p:pic>
      <p:cxnSp>
        <p:nvCxnSpPr>
          <p:cNvPr id="9" name="Straight Connector 8">
            <a:extLst>
              <a:ext uri="{FF2B5EF4-FFF2-40B4-BE49-F238E27FC236}">
                <a16:creationId xmlns:a16="http://schemas.microsoft.com/office/drawing/2014/main" id="{AC1A7FF1-C570-41D0-876A-8E3A3B0FE88C}"/>
              </a:ext>
            </a:extLst>
          </p:cNvPr>
          <p:cNvCxnSpPr>
            <a:cxnSpLocks/>
          </p:cNvCxnSpPr>
          <p:nvPr/>
        </p:nvCxnSpPr>
        <p:spPr>
          <a:xfrm>
            <a:off x="6120580" y="917588"/>
            <a:ext cx="0" cy="5428022"/>
          </a:xfrm>
          <a:prstGeom prst="line">
            <a:avLst/>
          </a:prstGeom>
        </p:spPr>
        <p:style>
          <a:lnRef idx="1">
            <a:schemeClr val="dk1"/>
          </a:lnRef>
          <a:fillRef idx="0">
            <a:schemeClr val="dk1"/>
          </a:fillRef>
          <a:effectRef idx="0">
            <a:schemeClr val="dk1"/>
          </a:effectRef>
          <a:fontRef idx="minor">
            <a:schemeClr val="tx1"/>
          </a:fontRef>
        </p:style>
      </p:cxnSp>
      <p:sp>
        <p:nvSpPr>
          <p:cNvPr id="15" name="Content Placeholder 2">
            <a:extLst>
              <a:ext uri="{FF2B5EF4-FFF2-40B4-BE49-F238E27FC236}">
                <a16:creationId xmlns:a16="http://schemas.microsoft.com/office/drawing/2014/main" id="{950C66B5-9213-41EC-8C15-F4CE10942A4E}"/>
              </a:ext>
            </a:extLst>
          </p:cNvPr>
          <p:cNvSpPr txBox="1">
            <a:spLocks/>
          </p:cNvSpPr>
          <p:nvPr/>
        </p:nvSpPr>
        <p:spPr>
          <a:xfrm>
            <a:off x="6268989" y="898734"/>
            <a:ext cx="5655083" cy="5561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Time signals</a:t>
            </a:r>
          </a:p>
          <a:p>
            <a:endParaRPr lang="en-US" dirty="0"/>
          </a:p>
          <a:p>
            <a:endParaRPr lang="en-US" dirty="0"/>
          </a:p>
          <a:p>
            <a:endParaRPr lang="en-US" dirty="0"/>
          </a:p>
          <a:p>
            <a:endParaRPr lang="en-US" dirty="0"/>
          </a:p>
          <a:p>
            <a:endParaRPr lang="en-US" dirty="0"/>
          </a:p>
          <a:p>
            <a:r>
              <a:rPr lang="en-US" dirty="0"/>
              <a:t>Lagrangian vs Eulerian relaxation</a:t>
            </a:r>
          </a:p>
        </p:txBody>
      </p:sp>
      <p:grpSp>
        <p:nvGrpSpPr>
          <p:cNvPr id="14" name="Group 13">
            <a:extLst>
              <a:ext uri="{FF2B5EF4-FFF2-40B4-BE49-F238E27FC236}">
                <a16:creationId xmlns:a16="http://schemas.microsoft.com/office/drawing/2014/main" id="{B013C7A7-06BB-4C6E-9F22-58D27DA7E580}"/>
              </a:ext>
            </a:extLst>
          </p:cNvPr>
          <p:cNvGrpSpPr/>
          <p:nvPr/>
        </p:nvGrpSpPr>
        <p:grpSpPr>
          <a:xfrm>
            <a:off x="6417398" y="1416278"/>
            <a:ext cx="5002228" cy="2014666"/>
            <a:chOff x="6417398" y="1623672"/>
            <a:chExt cx="5002228" cy="2014666"/>
          </a:xfrm>
        </p:grpSpPr>
        <p:pic>
          <p:nvPicPr>
            <p:cNvPr id="17" name="Picture 16" descr="Chart, histogram&#10;&#10;Description automatically generated">
              <a:extLst>
                <a:ext uri="{FF2B5EF4-FFF2-40B4-BE49-F238E27FC236}">
                  <a16:creationId xmlns:a16="http://schemas.microsoft.com/office/drawing/2014/main" id="{4845C394-F9A1-49A8-9640-835F0E5A4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7398" y="1623672"/>
              <a:ext cx="5002228" cy="2014666"/>
            </a:xfrm>
            <a:prstGeom prst="rect">
              <a:avLst/>
            </a:prstGeom>
          </p:spPr>
        </p:pic>
        <p:sp>
          <p:nvSpPr>
            <p:cNvPr id="18" name="TextBox 17">
              <a:extLst>
                <a:ext uri="{FF2B5EF4-FFF2-40B4-BE49-F238E27FC236}">
                  <a16:creationId xmlns:a16="http://schemas.microsoft.com/office/drawing/2014/main" id="{A28E8375-C91A-40AE-84B7-B3A9F45F575E}"/>
                </a:ext>
              </a:extLst>
            </p:cNvPr>
            <p:cNvSpPr txBox="1"/>
            <p:nvPr/>
          </p:nvSpPr>
          <p:spPr>
            <a:xfrm>
              <a:off x="7867650" y="1981200"/>
              <a:ext cx="915635" cy="307777"/>
            </a:xfrm>
            <a:prstGeom prst="rect">
              <a:avLst/>
            </a:prstGeom>
            <a:noFill/>
          </p:spPr>
          <p:txBody>
            <a:bodyPr wrap="square" rtlCol="0">
              <a:spAutoFit/>
            </a:bodyPr>
            <a:lstStyle/>
            <a:p>
              <a:r>
                <a:rPr lang="en-US" sz="1400" dirty="0">
                  <a:solidFill>
                    <a:schemeClr val="bg1">
                      <a:lumMod val="50000"/>
                    </a:schemeClr>
                  </a:solidFill>
                </a:rPr>
                <a:t>EQWM</a:t>
              </a:r>
            </a:p>
          </p:txBody>
        </p:sp>
        <p:sp>
          <p:nvSpPr>
            <p:cNvPr id="19" name="TextBox 18">
              <a:extLst>
                <a:ext uri="{FF2B5EF4-FFF2-40B4-BE49-F238E27FC236}">
                  <a16:creationId xmlns:a16="http://schemas.microsoft.com/office/drawing/2014/main" id="{7FC52451-B5A2-4A02-B303-E7D8101E08F2}"/>
                </a:ext>
              </a:extLst>
            </p:cNvPr>
            <p:cNvSpPr txBox="1"/>
            <p:nvPr/>
          </p:nvSpPr>
          <p:spPr>
            <a:xfrm>
              <a:off x="7927912" y="2631005"/>
              <a:ext cx="915635" cy="307777"/>
            </a:xfrm>
            <a:prstGeom prst="rect">
              <a:avLst/>
            </a:prstGeom>
            <a:noFill/>
          </p:spPr>
          <p:txBody>
            <a:bodyPr wrap="square" rtlCol="0">
              <a:spAutoFit/>
            </a:bodyPr>
            <a:lstStyle/>
            <a:p>
              <a:r>
                <a:rPr lang="en-US" sz="1400" dirty="0" err="1">
                  <a:solidFill>
                    <a:srgbClr val="0000FF"/>
                  </a:solidFill>
                </a:rPr>
                <a:t>LaRTE</a:t>
              </a:r>
              <a:endParaRPr lang="en-US" sz="1400" dirty="0">
                <a:solidFill>
                  <a:srgbClr val="0000FF"/>
                </a:solidFill>
              </a:endParaRPr>
            </a:p>
          </p:txBody>
        </p:sp>
      </p:grpSp>
      <p:sp>
        <p:nvSpPr>
          <p:cNvPr id="22" name="TextBox 21">
            <a:extLst>
              <a:ext uri="{FF2B5EF4-FFF2-40B4-BE49-F238E27FC236}">
                <a16:creationId xmlns:a16="http://schemas.microsoft.com/office/drawing/2014/main" id="{3D9F9C37-F670-49E5-8F2B-977B83001653}"/>
              </a:ext>
            </a:extLst>
          </p:cNvPr>
          <p:cNvSpPr txBox="1"/>
          <p:nvPr/>
        </p:nvSpPr>
        <p:spPr>
          <a:xfrm>
            <a:off x="2733330" y="3747282"/>
            <a:ext cx="850489" cy="369332"/>
          </a:xfrm>
          <a:prstGeom prst="rect">
            <a:avLst/>
          </a:prstGeom>
          <a:noFill/>
        </p:spPr>
        <p:txBody>
          <a:bodyPr wrap="none" rtlCol="0">
            <a:spAutoFit/>
          </a:bodyPr>
          <a:lstStyle/>
          <a:p>
            <a:r>
              <a:rPr lang="en-US" dirty="0" err="1">
                <a:solidFill>
                  <a:srgbClr val="0000FF"/>
                </a:solidFill>
              </a:rPr>
              <a:t>LaRTE</a:t>
            </a:r>
            <a:endParaRPr lang="en-US" dirty="0">
              <a:solidFill>
                <a:srgbClr val="0000FF"/>
              </a:solidFill>
            </a:endParaRPr>
          </a:p>
        </p:txBody>
      </p:sp>
      <p:sp>
        <p:nvSpPr>
          <p:cNvPr id="23" name="TextBox 22">
            <a:extLst>
              <a:ext uri="{FF2B5EF4-FFF2-40B4-BE49-F238E27FC236}">
                <a16:creationId xmlns:a16="http://schemas.microsoft.com/office/drawing/2014/main" id="{E53371A7-E24F-45BA-A92D-0CC8ACB75FA4}"/>
              </a:ext>
            </a:extLst>
          </p:cNvPr>
          <p:cNvSpPr txBox="1"/>
          <p:nvPr/>
        </p:nvSpPr>
        <p:spPr>
          <a:xfrm>
            <a:off x="765206" y="3709376"/>
            <a:ext cx="1005403" cy="369332"/>
          </a:xfrm>
          <a:prstGeom prst="rect">
            <a:avLst/>
          </a:prstGeom>
          <a:noFill/>
        </p:spPr>
        <p:txBody>
          <a:bodyPr wrap="none" rtlCol="0">
            <a:spAutoFit/>
          </a:bodyPr>
          <a:lstStyle/>
          <a:p>
            <a:r>
              <a:rPr lang="en-US">
                <a:solidFill>
                  <a:srgbClr val="FF0000"/>
                </a:solidFill>
              </a:rPr>
              <a:t>lamNEQ</a:t>
            </a:r>
            <a:endParaRPr lang="en-US" dirty="0">
              <a:solidFill>
                <a:srgbClr val="FF0000"/>
              </a:solidFill>
            </a:endParaRPr>
          </a:p>
        </p:txBody>
      </p:sp>
      <p:sp>
        <p:nvSpPr>
          <p:cNvPr id="24" name="TextBox 23">
            <a:extLst>
              <a:ext uri="{FF2B5EF4-FFF2-40B4-BE49-F238E27FC236}">
                <a16:creationId xmlns:a16="http://schemas.microsoft.com/office/drawing/2014/main" id="{37DF6A59-65A8-4892-8210-B355DB40F8DF}"/>
              </a:ext>
            </a:extLst>
          </p:cNvPr>
          <p:cNvSpPr txBox="1"/>
          <p:nvPr/>
        </p:nvSpPr>
        <p:spPr>
          <a:xfrm>
            <a:off x="1943735" y="3947842"/>
            <a:ext cx="646331" cy="369332"/>
          </a:xfrm>
          <a:prstGeom prst="rect">
            <a:avLst/>
          </a:prstGeom>
          <a:noFill/>
        </p:spPr>
        <p:txBody>
          <a:bodyPr wrap="none" rtlCol="0">
            <a:spAutoFit/>
          </a:bodyPr>
          <a:lstStyle/>
          <a:p>
            <a:r>
              <a:rPr lang="en-US" dirty="0"/>
              <a:t>DNS</a:t>
            </a:r>
          </a:p>
        </p:txBody>
      </p:sp>
      <p:sp>
        <p:nvSpPr>
          <p:cNvPr id="25" name="TextBox 24">
            <a:extLst>
              <a:ext uri="{FF2B5EF4-FFF2-40B4-BE49-F238E27FC236}">
                <a16:creationId xmlns:a16="http://schemas.microsoft.com/office/drawing/2014/main" id="{258518FD-4E2B-457B-96B2-D9C7771FFFCB}"/>
              </a:ext>
            </a:extLst>
          </p:cNvPr>
          <p:cNvSpPr txBox="1"/>
          <p:nvPr/>
        </p:nvSpPr>
        <p:spPr>
          <a:xfrm>
            <a:off x="1943735" y="4231676"/>
            <a:ext cx="595035" cy="369332"/>
          </a:xfrm>
          <a:prstGeom prst="rect">
            <a:avLst/>
          </a:prstGeom>
          <a:noFill/>
        </p:spPr>
        <p:txBody>
          <a:bodyPr wrap="none" rtlCol="0">
            <a:spAutoFit/>
          </a:bodyPr>
          <a:lstStyle/>
          <a:p>
            <a:r>
              <a:rPr lang="en-US" dirty="0"/>
              <a:t>LES</a:t>
            </a:r>
          </a:p>
        </p:txBody>
      </p:sp>
      <p:cxnSp>
        <p:nvCxnSpPr>
          <p:cNvPr id="26" name="Straight Connector 25">
            <a:extLst>
              <a:ext uri="{FF2B5EF4-FFF2-40B4-BE49-F238E27FC236}">
                <a16:creationId xmlns:a16="http://schemas.microsoft.com/office/drawing/2014/main" id="{8022E31A-7FA0-4989-8694-8C9F1A5F9287}"/>
              </a:ext>
            </a:extLst>
          </p:cNvPr>
          <p:cNvCxnSpPr>
            <a:cxnSpLocks/>
          </p:cNvCxnSpPr>
          <p:nvPr/>
        </p:nvCxnSpPr>
        <p:spPr>
          <a:xfrm>
            <a:off x="1610360" y="4424775"/>
            <a:ext cx="3429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65D6F855-FD8C-49B7-9FF7-A05FA0D40D2A}"/>
              </a:ext>
            </a:extLst>
          </p:cNvPr>
          <p:cNvCxnSpPr>
            <a:cxnSpLocks/>
          </p:cNvCxnSpPr>
          <p:nvPr/>
        </p:nvCxnSpPr>
        <p:spPr>
          <a:xfrm>
            <a:off x="1610360" y="4132508"/>
            <a:ext cx="3429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4" name="Slide Number Placeholder 3">
            <a:extLst>
              <a:ext uri="{FF2B5EF4-FFF2-40B4-BE49-F238E27FC236}">
                <a16:creationId xmlns:a16="http://schemas.microsoft.com/office/drawing/2014/main" id="{4598BD7F-26C0-4EE0-9661-ED98C2A0223D}"/>
              </a:ext>
            </a:extLst>
          </p:cNvPr>
          <p:cNvSpPr>
            <a:spLocks noGrp="1"/>
          </p:cNvSpPr>
          <p:nvPr>
            <p:ph type="sldNum" sz="quarter" idx="12"/>
          </p:nvPr>
        </p:nvSpPr>
        <p:spPr/>
        <p:txBody>
          <a:bodyPr/>
          <a:lstStyle/>
          <a:p>
            <a:fld id="{75DBE060-CF68-41CF-9ABE-0462A8BD26DF}" type="slidenum">
              <a:rPr lang="en-US" smtClean="0"/>
              <a:pPr/>
              <a:t>22</a:t>
            </a:fld>
            <a:endParaRPr lang="en-US" dirty="0"/>
          </a:p>
        </p:txBody>
      </p:sp>
      <p:sp>
        <p:nvSpPr>
          <p:cNvPr id="12" name="TextBox 11">
            <a:extLst>
              <a:ext uri="{FF2B5EF4-FFF2-40B4-BE49-F238E27FC236}">
                <a16:creationId xmlns:a16="http://schemas.microsoft.com/office/drawing/2014/main" id="{2B5A29EF-8C10-41CB-8921-EB84AB589E05}"/>
              </a:ext>
            </a:extLst>
          </p:cNvPr>
          <p:cNvSpPr txBox="1"/>
          <p:nvPr/>
        </p:nvSpPr>
        <p:spPr>
          <a:xfrm>
            <a:off x="6951573" y="4217925"/>
            <a:ext cx="1236236" cy="369332"/>
          </a:xfrm>
          <a:prstGeom prst="rect">
            <a:avLst/>
          </a:prstGeom>
          <a:noFill/>
        </p:spPr>
        <p:txBody>
          <a:bodyPr wrap="none" rtlCol="0">
            <a:spAutoFit/>
          </a:bodyPr>
          <a:lstStyle/>
          <a:p>
            <a:r>
              <a:rPr lang="en-US" u="sng"/>
              <a:t>Lagrangian</a:t>
            </a:r>
          </a:p>
        </p:txBody>
      </p:sp>
      <p:sp>
        <p:nvSpPr>
          <p:cNvPr id="29" name="TextBox 28">
            <a:extLst>
              <a:ext uri="{FF2B5EF4-FFF2-40B4-BE49-F238E27FC236}">
                <a16:creationId xmlns:a16="http://schemas.microsoft.com/office/drawing/2014/main" id="{5615E473-C11A-41FD-9A83-44EBCD5D9223}"/>
              </a:ext>
            </a:extLst>
          </p:cNvPr>
          <p:cNvSpPr txBox="1"/>
          <p:nvPr/>
        </p:nvSpPr>
        <p:spPr>
          <a:xfrm>
            <a:off x="10115091" y="4217925"/>
            <a:ext cx="966931" cy="369332"/>
          </a:xfrm>
          <a:prstGeom prst="rect">
            <a:avLst/>
          </a:prstGeom>
          <a:noFill/>
        </p:spPr>
        <p:txBody>
          <a:bodyPr wrap="none" rtlCol="0">
            <a:spAutoFit/>
          </a:bodyPr>
          <a:lstStyle/>
          <a:p>
            <a:r>
              <a:rPr lang="en-US" u="sng"/>
              <a:t>Eulerian</a:t>
            </a:r>
          </a:p>
        </p:txBody>
      </p:sp>
      <p:sp>
        <p:nvSpPr>
          <p:cNvPr id="13" name="TextBox 12">
            <a:extLst>
              <a:ext uri="{FF2B5EF4-FFF2-40B4-BE49-F238E27FC236}">
                <a16:creationId xmlns:a16="http://schemas.microsoft.com/office/drawing/2014/main" id="{FD1223AC-A3FA-41FA-BC12-0F0BEFCBD129}"/>
              </a:ext>
            </a:extLst>
          </p:cNvPr>
          <p:cNvSpPr txBox="1"/>
          <p:nvPr/>
        </p:nvSpPr>
        <p:spPr>
          <a:xfrm>
            <a:off x="7230335" y="6088733"/>
            <a:ext cx="4166525" cy="276999"/>
          </a:xfrm>
          <a:prstGeom prst="rect">
            <a:avLst/>
          </a:prstGeom>
          <a:noFill/>
        </p:spPr>
        <p:txBody>
          <a:bodyPr wrap="none" rtlCol="0">
            <a:spAutoFit/>
          </a:bodyPr>
          <a:lstStyle/>
          <a:p>
            <a:r>
              <a:rPr lang="en-US" sz="1200"/>
              <a:t>(same initial condition coming from the Lagrangian simulation)</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51C7C5D-950B-48F4-A738-6DBF86A95CCF}"/>
                  </a:ext>
                </a:extLst>
              </p:cNvPr>
              <p:cNvSpPr txBox="1"/>
              <p:nvPr/>
            </p:nvSpPr>
            <p:spPr>
              <a:xfrm>
                <a:off x="1939311" y="6114852"/>
                <a:ext cx="599459"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𝜏</m:t>
                          </m:r>
                        </m:e>
                        <m:sub>
                          <m:r>
                            <a:rPr lang="en-US" b="0" i="1" smtClean="0">
                              <a:latin typeface="Cambria Math" panose="02040503050406030204" pitchFamily="18" charset="0"/>
                            </a:rPr>
                            <m:t>𝑤𝑥</m:t>
                          </m:r>
                        </m:sub>
                      </m:sSub>
                    </m:oMath>
                  </m:oMathPara>
                </a14:m>
                <a:endParaRPr lang="en-US"/>
              </a:p>
            </p:txBody>
          </p:sp>
        </mc:Choice>
        <mc:Fallback xmlns="">
          <p:sp>
            <p:nvSpPr>
              <p:cNvPr id="16" name="TextBox 15">
                <a:extLst>
                  <a:ext uri="{FF2B5EF4-FFF2-40B4-BE49-F238E27FC236}">
                    <a16:creationId xmlns:a16="http://schemas.microsoft.com/office/drawing/2014/main" id="{451C7C5D-950B-48F4-A738-6DBF86A95CCF}"/>
                  </a:ext>
                </a:extLst>
              </p:cNvPr>
              <p:cNvSpPr txBox="1">
                <a:spLocks noRot="1" noChangeAspect="1" noMove="1" noResize="1" noEditPoints="1" noAdjustHandles="1" noChangeArrowheads="1" noChangeShapeType="1" noTextEdit="1"/>
              </p:cNvSpPr>
              <p:nvPr/>
            </p:nvSpPr>
            <p:spPr>
              <a:xfrm>
                <a:off x="1939311" y="6114852"/>
                <a:ext cx="599459"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2116E7AA-5EF4-4141-AE82-0162394042CC}"/>
                  </a:ext>
                </a:extLst>
              </p:cNvPr>
              <p:cNvSpPr txBox="1"/>
              <p:nvPr/>
            </p:nvSpPr>
            <p:spPr>
              <a:xfrm>
                <a:off x="4384376" y="6114852"/>
                <a:ext cx="589072"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𝜏</m:t>
                          </m:r>
                        </m:e>
                        <m:sub>
                          <m:r>
                            <a:rPr lang="en-US" b="0" i="1" smtClean="0">
                              <a:latin typeface="Cambria Math" panose="02040503050406030204" pitchFamily="18" charset="0"/>
                            </a:rPr>
                            <m:t>𝑤𝑧</m:t>
                          </m:r>
                        </m:sub>
                      </m:sSub>
                    </m:oMath>
                  </m:oMathPara>
                </a14:m>
                <a:endParaRPr lang="en-US"/>
              </a:p>
            </p:txBody>
          </p:sp>
        </mc:Choice>
        <mc:Fallback xmlns="">
          <p:sp>
            <p:nvSpPr>
              <p:cNvPr id="31" name="TextBox 30">
                <a:extLst>
                  <a:ext uri="{FF2B5EF4-FFF2-40B4-BE49-F238E27FC236}">
                    <a16:creationId xmlns:a16="http://schemas.microsoft.com/office/drawing/2014/main" id="{2116E7AA-5EF4-4141-AE82-0162394042CC}"/>
                  </a:ext>
                </a:extLst>
              </p:cNvPr>
              <p:cNvSpPr txBox="1">
                <a:spLocks noRot="1" noChangeAspect="1" noMove="1" noResize="1" noEditPoints="1" noAdjustHandles="1" noChangeArrowheads="1" noChangeShapeType="1" noTextEdit="1"/>
              </p:cNvSpPr>
              <p:nvPr/>
            </p:nvSpPr>
            <p:spPr>
              <a:xfrm>
                <a:off x="4384376" y="6114852"/>
                <a:ext cx="589072"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0DC0647-66AB-4EEF-9B60-B0F087C7BA8C}"/>
                  </a:ext>
                </a:extLst>
              </p:cNvPr>
              <p:cNvSpPr txBox="1"/>
              <p:nvPr/>
            </p:nvSpPr>
            <p:spPr>
              <a:xfrm>
                <a:off x="1668499" y="4877969"/>
                <a:ext cx="1141082" cy="3077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𝑅</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𝑒</m:t>
                          </m:r>
                        </m:e>
                        <m:sub>
                          <m:r>
                            <a:rPr lang="en-US" sz="1400" b="0" i="1" smtClean="0">
                              <a:latin typeface="Cambria Math" panose="02040503050406030204" pitchFamily="18" charset="0"/>
                            </a:rPr>
                            <m:t>𝜏</m:t>
                          </m:r>
                        </m:sub>
                      </m:sSub>
                      <m:r>
                        <a:rPr lang="en-US" sz="1400" b="0" i="1" smtClean="0">
                          <a:latin typeface="Cambria Math" panose="02040503050406030204" pitchFamily="18" charset="0"/>
                        </a:rPr>
                        <m:t>=5200</m:t>
                      </m:r>
                    </m:oMath>
                  </m:oMathPara>
                </a14:m>
                <a:endParaRPr lang="en-US" sz="1400"/>
              </a:p>
            </p:txBody>
          </p:sp>
        </mc:Choice>
        <mc:Fallback xmlns="">
          <p:sp>
            <p:nvSpPr>
              <p:cNvPr id="32" name="TextBox 31">
                <a:extLst>
                  <a:ext uri="{FF2B5EF4-FFF2-40B4-BE49-F238E27FC236}">
                    <a16:creationId xmlns:a16="http://schemas.microsoft.com/office/drawing/2014/main" id="{30DC0647-66AB-4EEF-9B60-B0F087C7BA8C}"/>
                  </a:ext>
                </a:extLst>
              </p:cNvPr>
              <p:cNvSpPr txBox="1">
                <a:spLocks noRot="1" noChangeAspect="1" noMove="1" noResize="1" noEditPoints="1" noAdjustHandles="1" noChangeArrowheads="1" noChangeShapeType="1" noTextEdit="1"/>
              </p:cNvSpPr>
              <p:nvPr/>
            </p:nvSpPr>
            <p:spPr>
              <a:xfrm>
                <a:off x="1668499" y="4877969"/>
                <a:ext cx="1141082" cy="3077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DEA546C-5AF6-4643-90CF-39C08409C4ED}"/>
                  </a:ext>
                </a:extLst>
              </p:cNvPr>
              <p:cNvSpPr txBox="1"/>
              <p:nvPr/>
            </p:nvSpPr>
            <p:spPr>
              <a:xfrm>
                <a:off x="1646163" y="3463155"/>
                <a:ext cx="1141082" cy="3077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𝑅</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𝑒</m:t>
                          </m:r>
                        </m:e>
                        <m:sub>
                          <m:r>
                            <a:rPr lang="en-US" sz="1400" b="0" i="1" smtClean="0">
                              <a:latin typeface="Cambria Math" panose="02040503050406030204" pitchFamily="18" charset="0"/>
                            </a:rPr>
                            <m:t>𝜏</m:t>
                          </m:r>
                        </m:sub>
                      </m:sSub>
                      <m:r>
                        <a:rPr lang="en-US" sz="1400" b="0" i="1" smtClean="0">
                          <a:latin typeface="Cambria Math" panose="02040503050406030204" pitchFamily="18" charset="0"/>
                        </a:rPr>
                        <m:t>=1000</m:t>
                      </m:r>
                    </m:oMath>
                  </m:oMathPara>
                </a14:m>
                <a:endParaRPr lang="en-US" sz="1400"/>
              </a:p>
            </p:txBody>
          </p:sp>
        </mc:Choice>
        <mc:Fallback xmlns="">
          <p:sp>
            <p:nvSpPr>
              <p:cNvPr id="33" name="TextBox 32">
                <a:extLst>
                  <a:ext uri="{FF2B5EF4-FFF2-40B4-BE49-F238E27FC236}">
                    <a16:creationId xmlns:a16="http://schemas.microsoft.com/office/drawing/2014/main" id="{ADEA546C-5AF6-4643-90CF-39C08409C4ED}"/>
                  </a:ext>
                </a:extLst>
              </p:cNvPr>
              <p:cNvSpPr txBox="1">
                <a:spLocks noRot="1" noChangeAspect="1" noMove="1" noResize="1" noEditPoints="1" noAdjustHandles="1" noChangeArrowheads="1" noChangeShapeType="1" noTextEdit="1"/>
              </p:cNvSpPr>
              <p:nvPr/>
            </p:nvSpPr>
            <p:spPr>
              <a:xfrm>
                <a:off x="1646163" y="3463155"/>
                <a:ext cx="1141082" cy="307777"/>
              </a:xfrm>
              <a:prstGeom prst="rect">
                <a:avLst/>
              </a:prstGeom>
              <a:blipFill>
                <a:blip r:embed="rId10"/>
                <a:stretch>
                  <a:fillRect/>
                </a:stretch>
              </a:blipFill>
            </p:spPr>
            <p:txBody>
              <a:bodyPr/>
              <a:lstStyle/>
              <a:p>
                <a:r>
                  <a:rPr lang="en-US">
                    <a:noFill/>
                  </a:rPr>
                  <a:t> </a:t>
                </a:r>
              </a:p>
            </p:txBody>
          </p:sp>
        </mc:Fallback>
      </mc:AlternateContent>
      <p:sp>
        <p:nvSpPr>
          <p:cNvPr id="35" name="Rectangle 34">
            <a:extLst>
              <a:ext uri="{FF2B5EF4-FFF2-40B4-BE49-F238E27FC236}">
                <a16:creationId xmlns:a16="http://schemas.microsoft.com/office/drawing/2014/main" id="{F4A91A33-6825-4A69-99DF-24BEF6C3E7B9}"/>
              </a:ext>
            </a:extLst>
          </p:cNvPr>
          <p:cNvSpPr/>
          <p:nvPr/>
        </p:nvSpPr>
        <p:spPr>
          <a:xfrm>
            <a:off x="6714565" y="4644909"/>
            <a:ext cx="1654871" cy="276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A84804F-9A23-4BF2-833B-A3F5F73DC4DD}"/>
              </a:ext>
            </a:extLst>
          </p:cNvPr>
          <p:cNvSpPr/>
          <p:nvPr/>
        </p:nvSpPr>
        <p:spPr>
          <a:xfrm>
            <a:off x="9741296" y="4639670"/>
            <a:ext cx="1654871" cy="276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Chart, surface chart&#10;&#10;Description automatically generated">
            <a:extLst>
              <a:ext uri="{FF2B5EF4-FFF2-40B4-BE49-F238E27FC236}">
                <a16:creationId xmlns:a16="http://schemas.microsoft.com/office/drawing/2014/main" id="{9CAB7063-2B82-4464-9C2E-C081D3AC4C9C}"/>
              </a:ext>
            </a:extLst>
          </p:cNvPr>
          <p:cNvPicPr>
            <a:picLocks noChangeAspect="1"/>
          </p:cNvPicPr>
          <p:nvPr/>
        </p:nvPicPr>
        <p:blipFill rotWithShape="1">
          <a:blip r:embed="rId2">
            <a:extLst>
              <a:ext uri="{28A0092B-C50C-407E-A947-70E740481C1C}">
                <a14:useLocalDpi xmlns:a14="http://schemas.microsoft.com/office/drawing/2010/main" val="0"/>
              </a:ext>
            </a:extLst>
          </a:blip>
          <a:srcRect l="17974" t="19095" r="26973" b="69026"/>
          <a:stretch/>
        </p:blipFill>
        <p:spPr>
          <a:xfrm>
            <a:off x="8297574" y="4572741"/>
            <a:ext cx="1667436" cy="269840"/>
          </a:xfrm>
          <a:prstGeom prst="rect">
            <a:avLst/>
          </a:prstGeom>
        </p:spPr>
      </p:pic>
      <p:pic>
        <p:nvPicPr>
          <p:cNvPr id="37" name="Picture 36" descr="Table&#10;&#10;Description automatically generated">
            <a:extLst>
              <a:ext uri="{FF2B5EF4-FFF2-40B4-BE49-F238E27FC236}">
                <a16:creationId xmlns:a16="http://schemas.microsoft.com/office/drawing/2014/main" id="{FF034B80-0844-46DA-981D-73D01767281F}"/>
              </a:ext>
            </a:extLst>
          </p:cNvPr>
          <p:cNvPicPr>
            <a:picLocks noChangeAspect="1"/>
          </p:cNvPicPr>
          <p:nvPr/>
        </p:nvPicPr>
        <p:blipFill>
          <a:blip r:embed="rId11"/>
          <a:stretch>
            <a:fillRect/>
          </a:stretch>
        </p:blipFill>
        <p:spPr>
          <a:xfrm>
            <a:off x="3484239" y="1411234"/>
            <a:ext cx="1515353" cy="1805328"/>
          </a:xfrm>
          <a:prstGeom prst="rect">
            <a:avLst/>
          </a:prstGeom>
        </p:spPr>
      </p:pic>
      <p:sp>
        <p:nvSpPr>
          <p:cNvPr id="6" name="Footer Placeholder 39">
            <a:extLst>
              <a:ext uri="{FF2B5EF4-FFF2-40B4-BE49-F238E27FC236}">
                <a16:creationId xmlns:a16="http://schemas.microsoft.com/office/drawing/2014/main" id="{D7D99C17-E78E-9124-D335-691EAF8EDD88}"/>
              </a:ext>
            </a:extLst>
          </p:cNvPr>
          <p:cNvSpPr>
            <a:spLocks noGrp="1"/>
          </p:cNvSpPr>
          <p:nvPr>
            <p:ph type="ftr" sz="quarter" idx="11"/>
          </p:nvPr>
        </p:nvSpPr>
        <p:spPr>
          <a:xfrm>
            <a:off x="885825" y="6564313"/>
            <a:ext cx="10420350" cy="206375"/>
          </a:xfrm>
        </p:spPr>
        <p:txBody>
          <a:bodyPr/>
          <a:lstStyle/>
          <a:p>
            <a:r>
              <a:rPr lang="en-US"/>
              <a:t>Chapter 4 – </a:t>
            </a:r>
            <a:r>
              <a:rPr lang="en-US" sz="1400"/>
              <a:t>Applications of the LaRTE+lamNEQ wall model to equilibrium and non-equilibrium channel flows</a:t>
            </a:r>
            <a:endParaRPr lang="en-US"/>
          </a:p>
        </p:txBody>
      </p:sp>
    </p:spTree>
    <p:extLst>
      <p:ext uri="{BB962C8B-B14F-4D97-AF65-F5344CB8AC3E}">
        <p14:creationId xmlns:p14="http://schemas.microsoft.com/office/powerpoint/2010/main" val="131126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9" grpId="0"/>
      <p:bldP spid="13" grpId="0"/>
      <p:bldP spid="3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36E952C-2032-0D2C-299E-D8DF64073090}"/>
                  </a:ext>
                </a:extLst>
              </p:cNvPr>
              <p:cNvSpPr txBox="1"/>
              <p:nvPr/>
            </p:nvSpPr>
            <p:spPr>
              <a:xfrm>
                <a:off x="4706143" y="3651537"/>
                <a:ext cx="7689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≥0</m:t>
                      </m:r>
                    </m:oMath>
                  </m:oMathPara>
                </a14:m>
                <a:endParaRPr lang="en-US"/>
              </a:p>
            </p:txBody>
          </p:sp>
        </mc:Choice>
        <mc:Fallback xmlns="">
          <p:sp>
            <p:nvSpPr>
              <p:cNvPr id="10" name="TextBox 9">
                <a:extLst>
                  <a:ext uri="{FF2B5EF4-FFF2-40B4-BE49-F238E27FC236}">
                    <a16:creationId xmlns:a16="http://schemas.microsoft.com/office/drawing/2014/main" id="{B36E952C-2032-0D2C-299E-D8DF64073090}"/>
                  </a:ext>
                </a:extLst>
              </p:cNvPr>
              <p:cNvSpPr txBox="1">
                <a:spLocks noRot="1" noChangeAspect="1" noMove="1" noResize="1" noEditPoints="1" noAdjustHandles="1" noChangeArrowheads="1" noChangeShapeType="1" noTextEdit="1"/>
              </p:cNvSpPr>
              <p:nvPr/>
            </p:nvSpPr>
            <p:spPr>
              <a:xfrm>
                <a:off x="4706143" y="3651537"/>
                <a:ext cx="768993" cy="369332"/>
              </a:xfrm>
              <a:prstGeom prst="rect">
                <a:avLst/>
              </a:prstGeom>
              <a:blipFill>
                <a:blip r:embed="rId7"/>
                <a:stretch>
                  <a:fillRect/>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269D83CE-6670-405D-A8FA-C70AA0F02F1F}"/>
              </a:ext>
            </a:extLst>
          </p:cNvPr>
          <p:cNvSpPr>
            <a:spLocks noGrp="1"/>
          </p:cNvSpPr>
          <p:nvPr>
            <p:ph type="title"/>
          </p:nvPr>
        </p:nvSpPr>
        <p:spPr/>
        <p:txBody>
          <a:bodyPr/>
          <a:lstStyle/>
          <a:p>
            <a:r>
              <a:rPr lang="en-US" dirty="0"/>
              <a:t>A posteriori tests</a:t>
            </a:r>
          </a:p>
        </p:txBody>
      </p:sp>
      <p:sp>
        <p:nvSpPr>
          <p:cNvPr id="37" name="TextBox 36">
            <a:extLst>
              <a:ext uri="{FF2B5EF4-FFF2-40B4-BE49-F238E27FC236}">
                <a16:creationId xmlns:a16="http://schemas.microsoft.com/office/drawing/2014/main" id="{5F16A528-52D1-49A7-90ED-30FB685F200E}"/>
              </a:ext>
            </a:extLst>
          </p:cNvPr>
          <p:cNvSpPr txBox="1"/>
          <p:nvPr/>
        </p:nvSpPr>
        <p:spPr>
          <a:xfrm>
            <a:off x="3056148" y="948422"/>
            <a:ext cx="850489" cy="369332"/>
          </a:xfrm>
          <a:prstGeom prst="rect">
            <a:avLst/>
          </a:prstGeom>
          <a:noFill/>
        </p:spPr>
        <p:txBody>
          <a:bodyPr wrap="none" rtlCol="0">
            <a:spAutoFit/>
          </a:bodyPr>
          <a:lstStyle/>
          <a:p>
            <a:r>
              <a:rPr lang="en-US" u="sng">
                <a:solidFill>
                  <a:srgbClr val="0000FF"/>
                </a:solidFill>
              </a:rPr>
              <a:t>LaRTE</a:t>
            </a:r>
            <a:endParaRPr lang="en-US" u="sng" dirty="0">
              <a:solidFill>
                <a:srgbClr val="0000FF"/>
              </a:solidFill>
            </a:endParaRPr>
          </a:p>
        </p:txBody>
      </p:sp>
      <p:sp>
        <p:nvSpPr>
          <p:cNvPr id="39" name="TextBox 38">
            <a:extLst>
              <a:ext uri="{FF2B5EF4-FFF2-40B4-BE49-F238E27FC236}">
                <a16:creationId xmlns:a16="http://schemas.microsoft.com/office/drawing/2014/main" id="{AB6351A5-DD85-4088-BFEB-6B23569CC56F}"/>
              </a:ext>
            </a:extLst>
          </p:cNvPr>
          <p:cNvSpPr txBox="1"/>
          <p:nvPr/>
        </p:nvSpPr>
        <p:spPr>
          <a:xfrm flipH="1">
            <a:off x="8337559" y="948422"/>
            <a:ext cx="2219481" cy="369332"/>
          </a:xfrm>
          <a:prstGeom prst="rect">
            <a:avLst/>
          </a:prstGeom>
          <a:noFill/>
        </p:spPr>
        <p:txBody>
          <a:bodyPr wrap="square" rtlCol="0">
            <a:spAutoFit/>
          </a:bodyPr>
          <a:lstStyle/>
          <a:p>
            <a:pPr algn="ctr"/>
            <a:r>
              <a:rPr lang="en-US" u="sng">
                <a:solidFill>
                  <a:srgbClr val="FF0000"/>
                </a:solidFill>
              </a:rPr>
              <a:t>lamNEQ</a:t>
            </a:r>
            <a:endParaRPr lang="en-US" u="sng" dirty="0">
              <a:solidFill>
                <a:srgbClr val="FF0000"/>
              </a:solidFill>
            </a:endParaRPr>
          </a:p>
        </p:txBody>
      </p:sp>
      <p:sp>
        <p:nvSpPr>
          <p:cNvPr id="66" name="TextBox 65">
            <a:extLst>
              <a:ext uri="{FF2B5EF4-FFF2-40B4-BE49-F238E27FC236}">
                <a16:creationId xmlns:a16="http://schemas.microsoft.com/office/drawing/2014/main" id="{61B013D1-1501-4BB3-B034-FAE6CF2C50B3}"/>
              </a:ext>
            </a:extLst>
          </p:cNvPr>
          <p:cNvSpPr txBox="1"/>
          <p:nvPr/>
        </p:nvSpPr>
        <p:spPr>
          <a:xfrm>
            <a:off x="11742663" y="6362389"/>
            <a:ext cx="415498" cy="369332"/>
          </a:xfrm>
          <a:prstGeom prst="rect">
            <a:avLst/>
          </a:prstGeom>
          <a:noFill/>
        </p:spPr>
        <p:txBody>
          <a:bodyPr wrap="none" rtlCol="0">
            <a:spAutoFit/>
          </a:bodyPr>
          <a:lstStyle/>
          <a:p>
            <a:r>
              <a:rPr lang="en-US" dirty="0"/>
              <a:t>19</a:t>
            </a:r>
          </a:p>
        </p:txBody>
      </p:sp>
      <p:pic>
        <p:nvPicPr>
          <p:cNvPr id="20" name="Picture 19" descr="\documentclass{article}&#10;\usepackage{amsmath}&#10;\usepackage{bm}&#10;\usepackage{tikz}&#10;\pagestyle{empty}&#10;\begin{document}&#10;&#10;$$&#10;{\color{red}\bm{\tau}_w''}&#10;= \sqrt{\nu/\pi} \int_{t_0}^t - \frac{1}{\rho}\bm{\nabla}_h \tilde{p}^{\prime \prime}(t') \,\,  (t - t')^{-1/2} dt'&#10;$$&#10;&#10;&#10;\end{document}" title="IguanaTex Bitmap Display">
            <a:extLst>
              <a:ext uri="{FF2B5EF4-FFF2-40B4-BE49-F238E27FC236}">
                <a16:creationId xmlns:a16="http://schemas.microsoft.com/office/drawing/2014/main" id="{4A80E6B0-A301-4C89-A7F4-E0D95BEE7393}"/>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7578897" y="1439373"/>
            <a:ext cx="3523428" cy="489143"/>
          </a:xfrm>
          <a:prstGeom prst="rect">
            <a:avLst/>
          </a:prstGeom>
        </p:spPr>
      </p:pic>
      <p:pic>
        <p:nvPicPr>
          <p:cNvPr id="17" name="Picture 16" descr="\documentclass{article}&#10;\usepackage{amsmath}&#10;\usepackage{bm}&#10;\usepackage{tikz}&#10;\pagestyle{empty}&#10;\begin{document}&#10;&#10;$$&#10;{\color{blue}\overline{\bm \tau}_w} = u_\tau \bm{u}_\tau&#10;$$&#10;&#10;&#10;\end{document}" title="IguanaTex Bitmap Display">
            <a:extLst>
              <a:ext uri="{FF2B5EF4-FFF2-40B4-BE49-F238E27FC236}">
                <a16:creationId xmlns:a16="http://schemas.microsoft.com/office/drawing/2014/main" id="{6C804775-5C1D-4C67-A73D-A4A301E1C7C3}"/>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3115152" y="2158516"/>
            <a:ext cx="909714" cy="145143"/>
          </a:xfrm>
          <a:prstGeom prst="rect">
            <a:avLst/>
          </a:prstGeom>
        </p:spPr>
      </p:pic>
      <p:pic>
        <p:nvPicPr>
          <p:cNvPr id="23" name="Picture 22" descr="\documentclass{article}&#10;\usepackage{amsmath}&#10;\usepackage{bm}&#10;\usepackage{tikz}&#10;\pagestyle{empty}&#10;\begin{document}&#10;&#10;$$&#10;\bm{\tau}_w = {\color{blue}\overline{\bm{\tau}}_w} &#10;+ {\color{red}\bm{\tau}_w''}&#10;$$&#10;&#10;&#10;\end{document}" title="IguanaTex Bitmap Display">
            <a:extLst>
              <a:ext uri="{FF2B5EF4-FFF2-40B4-BE49-F238E27FC236}">
                <a16:creationId xmlns:a16="http://schemas.microsoft.com/office/drawing/2014/main" id="{4BF6DB2A-B0DE-4564-BEDA-19BBC7979CC6}"/>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5260053" y="2212476"/>
            <a:ext cx="1542095" cy="268190"/>
          </a:xfrm>
          <a:prstGeom prst="rect">
            <a:avLst/>
          </a:prstGeom>
        </p:spPr>
      </p:pic>
      <p:sp>
        <p:nvSpPr>
          <p:cNvPr id="24" name="TextBox 23">
            <a:extLst>
              <a:ext uri="{FF2B5EF4-FFF2-40B4-BE49-F238E27FC236}">
                <a16:creationId xmlns:a16="http://schemas.microsoft.com/office/drawing/2014/main" id="{8F598F68-598B-4ED5-92E7-D726AD1E908E}"/>
              </a:ext>
            </a:extLst>
          </p:cNvPr>
          <p:cNvSpPr txBox="1"/>
          <p:nvPr/>
        </p:nvSpPr>
        <p:spPr>
          <a:xfrm>
            <a:off x="2885696" y="2507404"/>
            <a:ext cx="6125331" cy="369332"/>
          </a:xfrm>
          <a:prstGeom prst="rect">
            <a:avLst/>
          </a:prstGeom>
          <a:noFill/>
        </p:spPr>
        <p:txBody>
          <a:bodyPr wrap="none" rtlCol="0">
            <a:spAutoFit/>
          </a:bodyPr>
          <a:lstStyle/>
          <a:p>
            <a:r>
              <a:rPr lang="en-US"/>
              <a:t>Total wall stress is applied as the boundary condition to the LES</a:t>
            </a:r>
          </a:p>
        </p:txBody>
      </p:sp>
      <p:pic>
        <p:nvPicPr>
          <p:cNvPr id="11" name="Picture 10" descr="\documentclass{article}&#10;\usepackage{amsmath}&#10;\usepackage{bm}&#10;\pagestyle{empty}&#10;\begin{document}&#10;&#10;$$&#10;\frac{\partial  {\bm{u}}_\tau}{\partial t} + {\bm V}_\tau \cdot \bm{\nabla}_h {\bm{u}}_\tau &#10;=  \frac{1}{T_s} \left[ \frac{1}{u_\tau}\left(-\frac{\Delta}{\rho} \bm{\nabla}_h \overline{p} + \overline{\bm{\tau}}_\Delta \right) - {\bm u}_\tau\right]\, + \, u_\tau \frac{\delta^*_\Delta}{\Delta} \frac{\partial {\bm s}}{\partial t} &#10;$$&#10;&#10;&#10;\end{document}" title="IguanaTex Bitmap Display">
            <a:extLst>
              <a:ext uri="{FF2B5EF4-FFF2-40B4-BE49-F238E27FC236}">
                <a16:creationId xmlns:a16="http://schemas.microsoft.com/office/drawing/2014/main" id="{CDB60C01-86A3-DC64-D39E-28EF360AEBDB}"/>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1119756" y="1500572"/>
            <a:ext cx="5408000" cy="457143"/>
          </a:xfrm>
          <a:prstGeom prst="rect">
            <a:avLst/>
          </a:prstGeom>
        </p:spPr>
      </p:pic>
      <p:sp>
        <p:nvSpPr>
          <p:cNvPr id="36" name="Parallelogram 35">
            <a:extLst>
              <a:ext uri="{FF2B5EF4-FFF2-40B4-BE49-F238E27FC236}">
                <a16:creationId xmlns:a16="http://schemas.microsoft.com/office/drawing/2014/main" id="{B6F0FBD6-06A2-802C-F0AF-94713D738342}"/>
              </a:ext>
            </a:extLst>
          </p:cNvPr>
          <p:cNvSpPr/>
          <p:nvPr/>
        </p:nvSpPr>
        <p:spPr>
          <a:xfrm flipV="1">
            <a:off x="3382455" y="4464276"/>
            <a:ext cx="4148441" cy="798419"/>
          </a:xfrm>
          <a:prstGeom prst="parallelogram">
            <a:avLst>
              <a:gd name="adj" fmla="val 144452"/>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B7B2A979-35D6-000D-B13A-68B8989FCA1B}"/>
              </a:ext>
            </a:extLst>
          </p:cNvPr>
          <p:cNvGrpSpPr/>
          <p:nvPr/>
        </p:nvGrpSpPr>
        <p:grpSpPr>
          <a:xfrm>
            <a:off x="5403056" y="4761970"/>
            <a:ext cx="228614" cy="500691"/>
            <a:chOff x="6355556" y="4800070"/>
            <a:chExt cx="228614" cy="500691"/>
          </a:xfrm>
        </p:grpSpPr>
        <p:sp>
          <p:nvSpPr>
            <p:cNvPr id="13" name="Rectangle: Top Corners Rounded 12">
              <a:extLst>
                <a:ext uri="{FF2B5EF4-FFF2-40B4-BE49-F238E27FC236}">
                  <a16:creationId xmlns:a16="http://schemas.microsoft.com/office/drawing/2014/main" id="{E5102504-8E2C-BAE0-AAE7-EC9013D7F7DD}"/>
                </a:ext>
              </a:extLst>
            </p:cNvPr>
            <p:cNvSpPr/>
            <p:nvPr/>
          </p:nvSpPr>
          <p:spPr>
            <a:xfrm rot="5400000" flipV="1">
              <a:off x="6219517" y="4936109"/>
              <a:ext cx="500691" cy="228614"/>
            </a:xfrm>
            <a:custGeom>
              <a:avLst/>
              <a:gdLst>
                <a:gd name="connsiteX0" fmla="*/ 66991 w 399210"/>
                <a:gd name="connsiteY0" fmla="*/ 0 h 133981"/>
                <a:gd name="connsiteX1" fmla="*/ 332220 w 399210"/>
                <a:gd name="connsiteY1" fmla="*/ 0 h 133981"/>
                <a:gd name="connsiteX2" fmla="*/ 399211 w 399210"/>
                <a:gd name="connsiteY2" fmla="*/ 66991 h 133981"/>
                <a:gd name="connsiteX3" fmla="*/ 399210 w 399210"/>
                <a:gd name="connsiteY3" fmla="*/ 133981 h 133981"/>
                <a:gd name="connsiteX4" fmla="*/ 399210 w 399210"/>
                <a:gd name="connsiteY4" fmla="*/ 133981 h 133981"/>
                <a:gd name="connsiteX5" fmla="*/ 0 w 399210"/>
                <a:gd name="connsiteY5" fmla="*/ 133981 h 133981"/>
                <a:gd name="connsiteX6" fmla="*/ 0 w 399210"/>
                <a:gd name="connsiteY6" fmla="*/ 133981 h 133981"/>
                <a:gd name="connsiteX7" fmla="*/ 0 w 399210"/>
                <a:gd name="connsiteY7" fmla="*/ 66991 h 133981"/>
                <a:gd name="connsiteX8" fmla="*/ 66991 w 399210"/>
                <a:gd name="connsiteY8" fmla="*/ 0 h 133981"/>
                <a:gd name="connsiteX0" fmla="*/ 66991 w 399210"/>
                <a:gd name="connsiteY0" fmla="*/ 0 h 133981"/>
                <a:gd name="connsiteX1" fmla="*/ 332220 w 399210"/>
                <a:gd name="connsiteY1" fmla="*/ 0 h 133981"/>
                <a:gd name="connsiteX2" fmla="*/ 399210 w 399210"/>
                <a:gd name="connsiteY2" fmla="*/ 133981 h 133981"/>
                <a:gd name="connsiteX3" fmla="*/ 399210 w 399210"/>
                <a:gd name="connsiteY3" fmla="*/ 133981 h 133981"/>
                <a:gd name="connsiteX4" fmla="*/ 0 w 399210"/>
                <a:gd name="connsiteY4" fmla="*/ 133981 h 133981"/>
                <a:gd name="connsiteX5" fmla="*/ 0 w 399210"/>
                <a:gd name="connsiteY5" fmla="*/ 133981 h 133981"/>
                <a:gd name="connsiteX6" fmla="*/ 0 w 399210"/>
                <a:gd name="connsiteY6" fmla="*/ 66991 h 133981"/>
                <a:gd name="connsiteX7" fmla="*/ 66991 w 399210"/>
                <a:gd name="connsiteY7" fmla="*/ 0 h 133981"/>
                <a:gd name="connsiteX0" fmla="*/ 38419 w 399210"/>
                <a:gd name="connsiteY0" fmla="*/ 3 h 133981"/>
                <a:gd name="connsiteX1" fmla="*/ 332220 w 399210"/>
                <a:gd name="connsiteY1" fmla="*/ 0 h 133981"/>
                <a:gd name="connsiteX2" fmla="*/ 399210 w 399210"/>
                <a:gd name="connsiteY2" fmla="*/ 133981 h 133981"/>
                <a:gd name="connsiteX3" fmla="*/ 399210 w 399210"/>
                <a:gd name="connsiteY3" fmla="*/ 133981 h 133981"/>
                <a:gd name="connsiteX4" fmla="*/ 0 w 399210"/>
                <a:gd name="connsiteY4" fmla="*/ 133981 h 133981"/>
                <a:gd name="connsiteX5" fmla="*/ 0 w 399210"/>
                <a:gd name="connsiteY5" fmla="*/ 133981 h 133981"/>
                <a:gd name="connsiteX6" fmla="*/ 0 w 399210"/>
                <a:gd name="connsiteY6" fmla="*/ 66991 h 133981"/>
                <a:gd name="connsiteX7" fmla="*/ 38419 w 399210"/>
                <a:gd name="connsiteY7" fmla="*/ 3 h 133981"/>
                <a:gd name="connsiteX0" fmla="*/ 38419 w 399210"/>
                <a:gd name="connsiteY0" fmla="*/ 0 h 133978"/>
                <a:gd name="connsiteX1" fmla="*/ 322698 w 399210"/>
                <a:gd name="connsiteY1" fmla="*/ 0 h 133978"/>
                <a:gd name="connsiteX2" fmla="*/ 399210 w 399210"/>
                <a:gd name="connsiteY2" fmla="*/ 133978 h 133978"/>
                <a:gd name="connsiteX3" fmla="*/ 399210 w 399210"/>
                <a:gd name="connsiteY3" fmla="*/ 133978 h 133978"/>
                <a:gd name="connsiteX4" fmla="*/ 0 w 399210"/>
                <a:gd name="connsiteY4" fmla="*/ 133978 h 133978"/>
                <a:gd name="connsiteX5" fmla="*/ 0 w 399210"/>
                <a:gd name="connsiteY5" fmla="*/ 133978 h 133978"/>
                <a:gd name="connsiteX6" fmla="*/ 0 w 399210"/>
                <a:gd name="connsiteY6" fmla="*/ 66988 h 133978"/>
                <a:gd name="connsiteX7" fmla="*/ 38419 w 399210"/>
                <a:gd name="connsiteY7" fmla="*/ 0 h 133978"/>
                <a:gd name="connsiteX0" fmla="*/ 38419 w 399210"/>
                <a:gd name="connsiteY0" fmla="*/ 0 h 133978"/>
                <a:gd name="connsiteX1" fmla="*/ 275074 w 399210"/>
                <a:gd name="connsiteY1" fmla="*/ 1 h 133978"/>
                <a:gd name="connsiteX2" fmla="*/ 399210 w 399210"/>
                <a:gd name="connsiteY2" fmla="*/ 133978 h 133978"/>
                <a:gd name="connsiteX3" fmla="*/ 399210 w 399210"/>
                <a:gd name="connsiteY3" fmla="*/ 133978 h 133978"/>
                <a:gd name="connsiteX4" fmla="*/ 0 w 399210"/>
                <a:gd name="connsiteY4" fmla="*/ 133978 h 133978"/>
                <a:gd name="connsiteX5" fmla="*/ 0 w 399210"/>
                <a:gd name="connsiteY5" fmla="*/ 133978 h 133978"/>
                <a:gd name="connsiteX6" fmla="*/ 0 w 399210"/>
                <a:gd name="connsiteY6" fmla="*/ 66988 h 133978"/>
                <a:gd name="connsiteX7" fmla="*/ 38419 w 399210"/>
                <a:gd name="connsiteY7" fmla="*/ 0 h 133978"/>
                <a:gd name="connsiteX0" fmla="*/ 38419 w 399210"/>
                <a:gd name="connsiteY0" fmla="*/ 12891 h 146869"/>
                <a:gd name="connsiteX1" fmla="*/ 275074 w 399210"/>
                <a:gd name="connsiteY1" fmla="*/ 12892 h 146869"/>
                <a:gd name="connsiteX2" fmla="*/ 399210 w 399210"/>
                <a:gd name="connsiteY2" fmla="*/ 146869 h 146869"/>
                <a:gd name="connsiteX3" fmla="*/ 399210 w 399210"/>
                <a:gd name="connsiteY3" fmla="*/ 146869 h 146869"/>
                <a:gd name="connsiteX4" fmla="*/ 0 w 399210"/>
                <a:gd name="connsiteY4" fmla="*/ 146869 h 146869"/>
                <a:gd name="connsiteX5" fmla="*/ 0 w 399210"/>
                <a:gd name="connsiteY5" fmla="*/ 146869 h 146869"/>
                <a:gd name="connsiteX6" fmla="*/ 0 w 399210"/>
                <a:gd name="connsiteY6" fmla="*/ 79879 h 146869"/>
                <a:gd name="connsiteX7" fmla="*/ 38419 w 399210"/>
                <a:gd name="connsiteY7" fmla="*/ 12891 h 146869"/>
                <a:gd name="connsiteX0" fmla="*/ 38419 w 399210"/>
                <a:gd name="connsiteY0" fmla="*/ 12891 h 146869"/>
                <a:gd name="connsiteX1" fmla="*/ 275074 w 399210"/>
                <a:gd name="connsiteY1" fmla="*/ 12892 h 146869"/>
                <a:gd name="connsiteX2" fmla="*/ 268987 w 399210"/>
                <a:gd name="connsiteY2" fmla="*/ 9175 h 146869"/>
                <a:gd name="connsiteX3" fmla="*/ 399210 w 399210"/>
                <a:gd name="connsiteY3" fmla="*/ 146869 h 146869"/>
                <a:gd name="connsiteX4" fmla="*/ 399210 w 399210"/>
                <a:gd name="connsiteY4" fmla="*/ 146869 h 146869"/>
                <a:gd name="connsiteX5" fmla="*/ 0 w 399210"/>
                <a:gd name="connsiteY5" fmla="*/ 146869 h 146869"/>
                <a:gd name="connsiteX6" fmla="*/ 0 w 399210"/>
                <a:gd name="connsiteY6" fmla="*/ 146869 h 146869"/>
                <a:gd name="connsiteX7" fmla="*/ 0 w 399210"/>
                <a:gd name="connsiteY7" fmla="*/ 79879 h 146869"/>
                <a:gd name="connsiteX8" fmla="*/ 38419 w 399210"/>
                <a:gd name="connsiteY8" fmla="*/ 12891 h 146869"/>
                <a:gd name="connsiteX0" fmla="*/ 38419 w 399210"/>
                <a:gd name="connsiteY0" fmla="*/ 10164 h 144142"/>
                <a:gd name="connsiteX1" fmla="*/ 332227 w 399210"/>
                <a:gd name="connsiteY1" fmla="*/ 27522 h 144142"/>
                <a:gd name="connsiteX2" fmla="*/ 268987 w 399210"/>
                <a:gd name="connsiteY2" fmla="*/ 6448 h 144142"/>
                <a:gd name="connsiteX3" fmla="*/ 399210 w 399210"/>
                <a:gd name="connsiteY3" fmla="*/ 144142 h 144142"/>
                <a:gd name="connsiteX4" fmla="*/ 399210 w 399210"/>
                <a:gd name="connsiteY4" fmla="*/ 144142 h 144142"/>
                <a:gd name="connsiteX5" fmla="*/ 0 w 399210"/>
                <a:gd name="connsiteY5" fmla="*/ 144142 h 144142"/>
                <a:gd name="connsiteX6" fmla="*/ 0 w 399210"/>
                <a:gd name="connsiteY6" fmla="*/ 144142 h 144142"/>
                <a:gd name="connsiteX7" fmla="*/ 0 w 399210"/>
                <a:gd name="connsiteY7" fmla="*/ 77152 h 144142"/>
                <a:gd name="connsiteX8" fmla="*/ 38419 w 399210"/>
                <a:gd name="connsiteY8" fmla="*/ 10164 h 144142"/>
                <a:gd name="connsiteX0" fmla="*/ 38419 w 399210"/>
                <a:gd name="connsiteY0" fmla="*/ 16729 h 150707"/>
                <a:gd name="connsiteX1" fmla="*/ 193163 w 399210"/>
                <a:gd name="connsiteY1" fmla="*/ 10948 h 150707"/>
                <a:gd name="connsiteX2" fmla="*/ 268987 w 399210"/>
                <a:gd name="connsiteY2" fmla="*/ 13013 h 150707"/>
                <a:gd name="connsiteX3" fmla="*/ 399210 w 399210"/>
                <a:gd name="connsiteY3" fmla="*/ 150707 h 150707"/>
                <a:gd name="connsiteX4" fmla="*/ 399210 w 399210"/>
                <a:gd name="connsiteY4" fmla="*/ 150707 h 150707"/>
                <a:gd name="connsiteX5" fmla="*/ 0 w 399210"/>
                <a:gd name="connsiteY5" fmla="*/ 150707 h 150707"/>
                <a:gd name="connsiteX6" fmla="*/ 0 w 399210"/>
                <a:gd name="connsiteY6" fmla="*/ 150707 h 150707"/>
                <a:gd name="connsiteX7" fmla="*/ 0 w 399210"/>
                <a:gd name="connsiteY7" fmla="*/ 83717 h 150707"/>
                <a:gd name="connsiteX8" fmla="*/ 38419 w 399210"/>
                <a:gd name="connsiteY8" fmla="*/ 16729 h 150707"/>
                <a:gd name="connsiteX0" fmla="*/ 38419 w 399210"/>
                <a:gd name="connsiteY0" fmla="*/ 8705 h 142683"/>
                <a:gd name="connsiteX1" fmla="*/ 193163 w 399210"/>
                <a:gd name="connsiteY1" fmla="*/ 2924 h 142683"/>
                <a:gd name="connsiteX2" fmla="*/ 310897 w 399210"/>
                <a:gd name="connsiteY2" fmla="*/ 32758 h 142683"/>
                <a:gd name="connsiteX3" fmla="*/ 399210 w 399210"/>
                <a:gd name="connsiteY3" fmla="*/ 142683 h 142683"/>
                <a:gd name="connsiteX4" fmla="*/ 399210 w 399210"/>
                <a:gd name="connsiteY4" fmla="*/ 142683 h 142683"/>
                <a:gd name="connsiteX5" fmla="*/ 0 w 399210"/>
                <a:gd name="connsiteY5" fmla="*/ 142683 h 142683"/>
                <a:gd name="connsiteX6" fmla="*/ 0 w 399210"/>
                <a:gd name="connsiteY6" fmla="*/ 142683 h 142683"/>
                <a:gd name="connsiteX7" fmla="*/ 0 w 399210"/>
                <a:gd name="connsiteY7" fmla="*/ 75693 h 142683"/>
                <a:gd name="connsiteX8" fmla="*/ 38419 w 399210"/>
                <a:gd name="connsiteY8" fmla="*/ 8705 h 142683"/>
                <a:gd name="connsiteX0" fmla="*/ 38419 w 399210"/>
                <a:gd name="connsiteY0" fmla="*/ 9609 h 143587"/>
                <a:gd name="connsiteX1" fmla="*/ 193163 w 399210"/>
                <a:gd name="connsiteY1" fmla="*/ 3828 h 143587"/>
                <a:gd name="connsiteX2" fmla="*/ 320422 w 399210"/>
                <a:gd name="connsiteY2" fmla="*/ 46390 h 143587"/>
                <a:gd name="connsiteX3" fmla="*/ 399210 w 399210"/>
                <a:gd name="connsiteY3" fmla="*/ 143587 h 143587"/>
                <a:gd name="connsiteX4" fmla="*/ 399210 w 399210"/>
                <a:gd name="connsiteY4" fmla="*/ 143587 h 143587"/>
                <a:gd name="connsiteX5" fmla="*/ 0 w 399210"/>
                <a:gd name="connsiteY5" fmla="*/ 143587 h 143587"/>
                <a:gd name="connsiteX6" fmla="*/ 0 w 399210"/>
                <a:gd name="connsiteY6" fmla="*/ 143587 h 143587"/>
                <a:gd name="connsiteX7" fmla="*/ 0 w 399210"/>
                <a:gd name="connsiteY7" fmla="*/ 76597 h 143587"/>
                <a:gd name="connsiteX8" fmla="*/ 38419 w 399210"/>
                <a:gd name="connsiteY8" fmla="*/ 9609 h 143587"/>
                <a:gd name="connsiteX0" fmla="*/ 38419 w 399210"/>
                <a:gd name="connsiteY0" fmla="*/ 5439 h 139417"/>
                <a:gd name="connsiteX1" fmla="*/ 246503 w 399210"/>
                <a:gd name="connsiteY1" fmla="*/ 8914 h 139417"/>
                <a:gd name="connsiteX2" fmla="*/ 320422 w 399210"/>
                <a:gd name="connsiteY2" fmla="*/ 42220 h 139417"/>
                <a:gd name="connsiteX3" fmla="*/ 399210 w 399210"/>
                <a:gd name="connsiteY3" fmla="*/ 139417 h 139417"/>
                <a:gd name="connsiteX4" fmla="*/ 399210 w 399210"/>
                <a:gd name="connsiteY4" fmla="*/ 139417 h 139417"/>
                <a:gd name="connsiteX5" fmla="*/ 0 w 399210"/>
                <a:gd name="connsiteY5" fmla="*/ 139417 h 139417"/>
                <a:gd name="connsiteX6" fmla="*/ 0 w 399210"/>
                <a:gd name="connsiteY6" fmla="*/ 139417 h 139417"/>
                <a:gd name="connsiteX7" fmla="*/ 0 w 399210"/>
                <a:gd name="connsiteY7" fmla="*/ 72427 h 139417"/>
                <a:gd name="connsiteX8" fmla="*/ 38419 w 399210"/>
                <a:gd name="connsiteY8" fmla="*/ 5439 h 139417"/>
                <a:gd name="connsiteX0" fmla="*/ 38419 w 399210"/>
                <a:gd name="connsiteY0" fmla="*/ 4678 h 138656"/>
                <a:gd name="connsiteX1" fmla="*/ 246503 w 399210"/>
                <a:gd name="connsiteY1" fmla="*/ 8153 h 138656"/>
                <a:gd name="connsiteX2" fmla="*/ 320422 w 399210"/>
                <a:gd name="connsiteY2" fmla="*/ 41459 h 138656"/>
                <a:gd name="connsiteX3" fmla="*/ 399210 w 399210"/>
                <a:gd name="connsiteY3" fmla="*/ 138656 h 138656"/>
                <a:gd name="connsiteX4" fmla="*/ 399210 w 399210"/>
                <a:gd name="connsiteY4" fmla="*/ 138656 h 138656"/>
                <a:gd name="connsiteX5" fmla="*/ 0 w 399210"/>
                <a:gd name="connsiteY5" fmla="*/ 138656 h 138656"/>
                <a:gd name="connsiteX6" fmla="*/ 0 w 399210"/>
                <a:gd name="connsiteY6" fmla="*/ 138656 h 138656"/>
                <a:gd name="connsiteX7" fmla="*/ 0 w 399210"/>
                <a:gd name="connsiteY7" fmla="*/ 71666 h 138656"/>
                <a:gd name="connsiteX8" fmla="*/ 38419 w 399210"/>
                <a:gd name="connsiteY8" fmla="*/ 4678 h 138656"/>
                <a:gd name="connsiteX0" fmla="*/ 38419 w 399210"/>
                <a:gd name="connsiteY0" fmla="*/ 8341 h 134219"/>
                <a:gd name="connsiteX1" fmla="*/ 246503 w 399210"/>
                <a:gd name="connsiteY1" fmla="*/ 3716 h 134219"/>
                <a:gd name="connsiteX2" fmla="*/ 320422 w 399210"/>
                <a:gd name="connsiteY2" fmla="*/ 37022 h 134219"/>
                <a:gd name="connsiteX3" fmla="*/ 399210 w 399210"/>
                <a:gd name="connsiteY3" fmla="*/ 134219 h 134219"/>
                <a:gd name="connsiteX4" fmla="*/ 399210 w 399210"/>
                <a:gd name="connsiteY4" fmla="*/ 134219 h 134219"/>
                <a:gd name="connsiteX5" fmla="*/ 0 w 399210"/>
                <a:gd name="connsiteY5" fmla="*/ 134219 h 134219"/>
                <a:gd name="connsiteX6" fmla="*/ 0 w 399210"/>
                <a:gd name="connsiteY6" fmla="*/ 134219 h 134219"/>
                <a:gd name="connsiteX7" fmla="*/ 0 w 399210"/>
                <a:gd name="connsiteY7" fmla="*/ 67229 h 134219"/>
                <a:gd name="connsiteX8" fmla="*/ 38419 w 399210"/>
                <a:gd name="connsiteY8" fmla="*/ 8341 h 134219"/>
                <a:gd name="connsiteX0" fmla="*/ 28222 w 400443"/>
                <a:gd name="connsiteY0" fmla="*/ 6435 h 136941"/>
                <a:gd name="connsiteX1" fmla="*/ 247736 w 400443"/>
                <a:gd name="connsiteY1" fmla="*/ 6438 h 136941"/>
                <a:gd name="connsiteX2" fmla="*/ 321655 w 400443"/>
                <a:gd name="connsiteY2" fmla="*/ 39744 h 136941"/>
                <a:gd name="connsiteX3" fmla="*/ 400443 w 400443"/>
                <a:gd name="connsiteY3" fmla="*/ 136941 h 136941"/>
                <a:gd name="connsiteX4" fmla="*/ 400443 w 400443"/>
                <a:gd name="connsiteY4" fmla="*/ 136941 h 136941"/>
                <a:gd name="connsiteX5" fmla="*/ 1233 w 400443"/>
                <a:gd name="connsiteY5" fmla="*/ 136941 h 136941"/>
                <a:gd name="connsiteX6" fmla="*/ 1233 w 400443"/>
                <a:gd name="connsiteY6" fmla="*/ 136941 h 136941"/>
                <a:gd name="connsiteX7" fmla="*/ 1233 w 400443"/>
                <a:gd name="connsiteY7" fmla="*/ 69951 h 136941"/>
                <a:gd name="connsiteX8" fmla="*/ 28222 w 400443"/>
                <a:gd name="connsiteY8" fmla="*/ 6435 h 136941"/>
                <a:gd name="connsiteX0" fmla="*/ 27459 w 399680"/>
                <a:gd name="connsiteY0" fmla="*/ 6435 h 136941"/>
                <a:gd name="connsiteX1" fmla="*/ 246973 w 399680"/>
                <a:gd name="connsiteY1" fmla="*/ 6438 h 136941"/>
                <a:gd name="connsiteX2" fmla="*/ 320892 w 399680"/>
                <a:gd name="connsiteY2" fmla="*/ 39744 h 136941"/>
                <a:gd name="connsiteX3" fmla="*/ 399680 w 399680"/>
                <a:gd name="connsiteY3" fmla="*/ 136941 h 136941"/>
                <a:gd name="connsiteX4" fmla="*/ 399680 w 399680"/>
                <a:gd name="connsiteY4" fmla="*/ 136941 h 136941"/>
                <a:gd name="connsiteX5" fmla="*/ 470 w 399680"/>
                <a:gd name="connsiteY5" fmla="*/ 136941 h 136941"/>
                <a:gd name="connsiteX6" fmla="*/ 470 w 399680"/>
                <a:gd name="connsiteY6" fmla="*/ 136941 h 136941"/>
                <a:gd name="connsiteX7" fmla="*/ 470 w 399680"/>
                <a:gd name="connsiteY7" fmla="*/ 69951 h 136941"/>
                <a:gd name="connsiteX8" fmla="*/ 27459 w 399680"/>
                <a:gd name="connsiteY8" fmla="*/ 6435 h 136941"/>
                <a:gd name="connsiteX0" fmla="*/ 27845 w 400066"/>
                <a:gd name="connsiteY0" fmla="*/ 2947 h 133453"/>
                <a:gd name="connsiteX1" fmla="*/ 247359 w 400066"/>
                <a:gd name="connsiteY1" fmla="*/ 2950 h 133453"/>
                <a:gd name="connsiteX2" fmla="*/ 321278 w 400066"/>
                <a:gd name="connsiteY2" fmla="*/ 36256 h 133453"/>
                <a:gd name="connsiteX3" fmla="*/ 400066 w 400066"/>
                <a:gd name="connsiteY3" fmla="*/ 133453 h 133453"/>
                <a:gd name="connsiteX4" fmla="*/ 400066 w 400066"/>
                <a:gd name="connsiteY4" fmla="*/ 133453 h 133453"/>
                <a:gd name="connsiteX5" fmla="*/ 856 w 400066"/>
                <a:gd name="connsiteY5" fmla="*/ 133453 h 133453"/>
                <a:gd name="connsiteX6" fmla="*/ 856 w 400066"/>
                <a:gd name="connsiteY6" fmla="*/ 133453 h 133453"/>
                <a:gd name="connsiteX7" fmla="*/ 856 w 400066"/>
                <a:gd name="connsiteY7" fmla="*/ 66463 h 133453"/>
                <a:gd name="connsiteX8" fmla="*/ 27845 w 400066"/>
                <a:gd name="connsiteY8" fmla="*/ 2947 h 133453"/>
                <a:gd name="connsiteX0" fmla="*/ 26786 w 400911"/>
                <a:gd name="connsiteY0" fmla="*/ 1367 h 135343"/>
                <a:gd name="connsiteX1" fmla="*/ 248204 w 400911"/>
                <a:gd name="connsiteY1" fmla="*/ 4840 h 135343"/>
                <a:gd name="connsiteX2" fmla="*/ 322123 w 400911"/>
                <a:gd name="connsiteY2" fmla="*/ 38146 h 135343"/>
                <a:gd name="connsiteX3" fmla="*/ 400911 w 400911"/>
                <a:gd name="connsiteY3" fmla="*/ 135343 h 135343"/>
                <a:gd name="connsiteX4" fmla="*/ 400911 w 400911"/>
                <a:gd name="connsiteY4" fmla="*/ 135343 h 135343"/>
                <a:gd name="connsiteX5" fmla="*/ 1701 w 400911"/>
                <a:gd name="connsiteY5" fmla="*/ 135343 h 135343"/>
                <a:gd name="connsiteX6" fmla="*/ 1701 w 400911"/>
                <a:gd name="connsiteY6" fmla="*/ 135343 h 135343"/>
                <a:gd name="connsiteX7" fmla="*/ 1701 w 400911"/>
                <a:gd name="connsiteY7" fmla="*/ 68353 h 135343"/>
                <a:gd name="connsiteX8" fmla="*/ 26786 w 400911"/>
                <a:gd name="connsiteY8" fmla="*/ 1367 h 135343"/>
                <a:gd name="connsiteX0" fmla="*/ 37305 w 411430"/>
                <a:gd name="connsiteY0" fmla="*/ 0 h 133976"/>
                <a:gd name="connsiteX1" fmla="*/ 258723 w 411430"/>
                <a:gd name="connsiteY1" fmla="*/ 3473 h 133976"/>
                <a:gd name="connsiteX2" fmla="*/ 332642 w 411430"/>
                <a:gd name="connsiteY2" fmla="*/ 36779 h 133976"/>
                <a:gd name="connsiteX3" fmla="*/ 411430 w 411430"/>
                <a:gd name="connsiteY3" fmla="*/ 133976 h 133976"/>
                <a:gd name="connsiteX4" fmla="*/ 411430 w 411430"/>
                <a:gd name="connsiteY4" fmla="*/ 133976 h 133976"/>
                <a:gd name="connsiteX5" fmla="*/ 12220 w 411430"/>
                <a:gd name="connsiteY5" fmla="*/ 133976 h 133976"/>
                <a:gd name="connsiteX6" fmla="*/ 12220 w 411430"/>
                <a:gd name="connsiteY6" fmla="*/ 133976 h 133976"/>
                <a:gd name="connsiteX7" fmla="*/ 12220 w 411430"/>
                <a:gd name="connsiteY7" fmla="*/ 66986 h 133976"/>
                <a:gd name="connsiteX8" fmla="*/ 37305 w 411430"/>
                <a:gd name="connsiteY8" fmla="*/ 0 h 133976"/>
                <a:gd name="connsiteX0" fmla="*/ 26431 w 400556"/>
                <a:gd name="connsiteY0" fmla="*/ 4961 h 138937"/>
                <a:gd name="connsiteX1" fmla="*/ 249756 w 400556"/>
                <a:gd name="connsiteY1" fmla="*/ 4964 h 138937"/>
                <a:gd name="connsiteX2" fmla="*/ 321768 w 400556"/>
                <a:gd name="connsiteY2" fmla="*/ 41740 h 138937"/>
                <a:gd name="connsiteX3" fmla="*/ 400556 w 400556"/>
                <a:gd name="connsiteY3" fmla="*/ 138937 h 138937"/>
                <a:gd name="connsiteX4" fmla="*/ 400556 w 400556"/>
                <a:gd name="connsiteY4" fmla="*/ 138937 h 138937"/>
                <a:gd name="connsiteX5" fmla="*/ 1346 w 400556"/>
                <a:gd name="connsiteY5" fmla="*/ 138937 h 138937"/>
                <a:gd name="connsiteX6" fmla="*/ 1346 w 400556"/>
                <a:gd name="connsiteY6" fmla="*/ 138937 h 138937"/>
                <a:gd name="connsiteX7" fmla="*/ 1346 w 400556"/>
                <a:gd name="connsiteY7" fmla="*/ 71947 h 138937"/>
                <a:gd name="connsiteX8" fmla="*/ 26431 w 400556"/>
                <a:gd name="connsiteY8" fmla="*/ 4961 h 138937"/>
                <a:gd name="connsiteX0" fmla="*/ 26431 w 400556"/>
                <a:gd name="connsiteY0" fmla="*/ 5516 h 139492"/>
                <a:gd name="connsiteX1" fmla="*/ 249756 w 400556"/>
                <a:gd name="connsiteY1" fmla="*/ 5519 h 139492"/>
                <a:gd name="connsiteX2" fmla="*/ 321768 w 400556"/>
                <a:gd name="connsiteY2" fmla="*/ 42295 h 139492"/>
                <a:gd name="connsiteX3" fmla="*/ 400556 w 400556"/>
                <a:gd name="connsiteY3" fmla="*/ 139492 h 139492"/>
                <a:gd name="connsiteX4" fmla="*/ 400556 w 400556"/>
                <a:gd name="connsiteY4" fmla="*/ 139492 h 139492"/>
                <a:gd name="connsiteX5" fmla="*/ 1346 w 400556"/>
                <a:gd name="connsiteY5" fmla="*/ 139492 h 139492"/>
                <a:gd name="connsiteX6" fmla="*/ 1346 w 400556"/>
                <a:gd name="connsiteY6" fmla="*/ 139492 h 139492"/>
                <a:gd name="connsiteX7" fmla="*/ 1346 w 400556"/>
                <a:gd name="connsiteY7" fmla="*/ 72502 h 139492"/>
                <a:gd name="connsiteX8" fmla="*/ 26431 w 400556"/>
                <a:gd name="connsiteY8" fmla="*/ 5516 h 139492"/>
                <a:gd name="connsiteX0" fmla="*/ 26431 w 400556"/>
                <a:gd name="connsiteY0" fmla="*/ 5229 h 139205"/>
                <a:gd name="connsiteX1" fmla="*/ 249756 w 400556"/>
                <a:gd name="connsiteY1" fmla="*/ 5232 h 139205"/>
                <a:gd name="connsiteX2" fmla="*/ 321768 w 400556"/>
                <a:gd name="connsiteY2" fmla="*/ 42008 h 139205"/>
                <a:gd name="connsiteX3" fmla="*/ 400556 w 400556"/>
                <a:gd name="connsiteY3" fmla="*/ 139205 h 139205"/>
                <a:gd name="connsiteX4" fmla="*/ 400556 w 400556"/>
                <a:gd name="connsiteY4" fmla="*/ 139205 h 139205"/>
                <a:gd name="connsiteX5" fmla="*/ 1346 w 400556"/>
                <a:gd name="connsiteY5" fmla="*/ 139205 h 139205"/>
                <a:gd name="connsiteX6" fmla="*/ 1346 w 400556"/>
                <a:gd name="connsiteY6" fmla="*/ 139205 h 139205"/>
                <a:gd name="connsiteX7" fmla="*/ 1346 w 400556"/>
                <a:gd name="connsiteY7" fmla="*/ 72215 h 139205"/>
                <a:gd name="connsiteX8" fmla="*/ 26431 w 400556"/>
                <a:gd name="connsiteY8" fmla="*/ 5229 h 13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556" h="139205">
                  <a:moveTo>
                    <a:pt x="26431" y="5229"/>
                  </a:moveTo>
                  <a:cubicBezTo>
                    <a:pt x="67833" y="-5935"/>
                    <a:pt x="209604" y="4074"/>
                    <a:pt x="249756" y="5232"/>
                  </a:cubicBezTo>
                  <a:cubicBezTo>
                    <a:pt x="289908" y="6390"/>
                    <a:pt x="301079" y="19679"/>
                    <a:pt x="321768" y="42008"/>
                  </a:cubicBezTo>
                  <a:cubicBezTo>
                    <a:pt x="342457" y="64337"/>
                    <a:pt x="378852" y="116256"/>
                    <a:pt x="400556" y="139205"/>
                  </a:cubicBezTo>
                  <a:lnTo>
                    <a:pt x="400556" y="139205"/>
                  </a:lnTo>
                  <a:lnTo>
                    <a:pt x="1346" y="139205"/>
                  </a:lnTo>
                  <a:lnTo>
                    <a:pt x="1346" y="139205"/>
                  </a:lnTo>
                  <a:lnTo>
                    <a:pt x="1346" y="72215"/>
                  </a:lnTo>
                  <a:cubicBezTo>
                    <a:pt x="5844" y="50464"/>
                    <a:pt x="-14971" y="16393"/>
                    <a:pt x="26431" y="5229"/>
                  </a:cubicBezTo>
                  <a:close/>
                </a:path>
              </a:pathLst>
            </a:cu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AF102F74-CA2E-FD60-B217-3D3F2E2239C6}"/>
                </a:ext>
              </a:extLst>
            </p:cNvPr>
            <p:cNvCxnSpPr>
              <a:cxnSpLocks/>
            </p:cNvCxnSpPr>
            <p:nvPr/>
          </p:nvCxnSpPr>
          <p:spPr>
            <a:xfrm flipH="1" flipV="1">
              <a:off x="6362700" y="4841001"/>
              <a:ext cx="215811" cy="138073"/>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8434497-B3CA-208D-6A46-26B11F25D205}"/>
                </a:ext>
              </a:extLst>
            </p:cNvPr>
            <p:cNvCxnSpPr>
              <a:cxnSpLocks/>
            </p:cNvCxnSpPr>
            <p:nvPr/>
          </p:nvCxnSpPr>
          <p:spPr>
            <a:xfrm flipH="1" flipV="1">
              <a:off x="6362700" y="5076072"/>
              <a:ext cx="215811" cy="138073"/>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7E5253A-533E-78E1-B55C-0F8D8443242D}"/>
                </a:ext>
              </a:extLst>
            </p:cNvPr>
            <p:cNvCxnSpPr>
              <a:cxnSpLocks/>
            </p:cNvCxnSpPr>
            <p:nvPr/>
          </p:nvCxnSpPr>
          <p:spPr>
            <a:xfrm flipH="1" flipV="1">
              <a:off x="6357041" y="4968432"/>
              <a:ext cx="215811" cy="138073"/>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Parallelogram 37">
            <a:extLst>
              <a:ext uri="{FF2B5EF4-FFF2-40B4-BE49-F238E27FC236}">
                <a16:creationId xmlns:a16="http://schemas.microsoft.com/office/drawing/2014/main" id="{A5CBF9A3-B8F9-A534-CA7F-E01B3B9D7E71}"/>
              </a:ext>
            </a:extLst>
          </p:cNvPr>
          <p:cNvSpPr/>
          <p:nvPr/>
        </p:nvSpPr>
        <p:spPr>
          <a:xfrm flipV="1">
            <a:off x="3382456" y="4065067"/>
            <a:ext cx="4148441" cy="798419"/>
          </a:xfrm>
          <a:prstGeom prst="parallelogram">
            <a:avLst>
              <a:gd name="adj" fmla="val 144452"/>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C5440CE1-EAB4-A5DE-4620-A420F1EA86D5}"/>
              </a:ext>
            </a:extLst>
          </p:cNvPr>
          <p:cNvSpPr txBox="1"/>
          <p:nvPr/>
        </p:nvSpPr>
        <p:spPr>
          <a:xfrm>
            <a:off x="234757" y="3150693"/>
            <a:ext cx="9915068" cy="369332"/>
          </a:xfrm>
          <a:prstGeom prst="rect">
            <a:avLst/>
          </a:prstGeom>
          <a:noFill/>
        </p:spPr>
        <p:txBody>
          <a:bodyPr wrap="square" rtlCol="0">
            <a:spAutoFit/>
          </a:bodyPr>
          <a:lstStyle/>
          <a:p>
            <a:pPr algn="ctr"/>
            <a:r>
              <a:rPr lang="en-US" u="sng"/>
              <a:t>Channel flow with sudden spanwise pressure gradient (SSPG)</a:t>
            </a:r>
          </a:p>
        </p:txBody>
      </p:sp>
      <p:sp>
        <p:nvSpPr>
          <p:cNvPr id="41" name="Arrow: Right 40">
            <a:extLst>
              <a:ext uri="{FF2B5EF4-FFF2-40B4-BE49-F238E27FC236}">
                <a16:creationId xmlns:a16="http://schemas.microsoft.com/office/drawing/2014/main" id="{FD00C034-1787-D539-1BAE-5675A9B819C7}"/>
              </a:ext>
            </a:extLst>
          </p:cNvPr>
          <p:cNvSpPr/>
          <p:nvPr/>
        </p:nvSpPr>
        <p:spPr>
          <a:xfrm>
            <a:off x="4649310" y="5375397"/>
            <a:ext cx="441330" cy="12692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3CAB05C-11D8-7354-E91E-52A67B306DBC}"/>
                  </a:ext>
                </a:extLst>
              </p:cNvPr>
              <p:cNvSpPr txBox="1"/>
              <p:nvPr/>
            </p:nvSpPr>
            <p:spPr>
              <a:xfrm>
                <a:off x="4539628" y="5559511"/>
                <a:ext cx="660694" cy="6190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m:t>
                              </m:r>
                            </m:sub>
                          </m:sSub>
                        </m:num>
                        <m:den>
                          <m:r>
                            <a:rPr lang="en-US" b="0" i="1" smtClean="0">
                              <a:latin typeface="Cambria Math" panose="02040503050406030204" pitchFamily="18" charset="0"/>
                            </a:rPr>
                            <m:t>𝜕</m:t>
                          </m:r>
                          <m:r>
                            <a:rPr lang="en-US" b="0" i="1" smtClean="0">
                              <a:latin typeface="Cambria Math" panose="02040503050406030204" pitchFamily="18" charset="0"/>
                            </a:rPr>
                            <m:t>𝑥</m:t>
                          </m:r>
                        </m:den>
                      </m:f>
                    </m:oMath>
                  </m:oMathPara>
                </a14:m>
                <a:endParaRPr lang="en-US"/>
              </a:p>
            </p:txBody>
          </p:sp>
        </mc:Choice>
        <mc:Fallback xmlns="">
          <p:sp>
            <p:nvSpPr>
              <p:cNvPr id="42" name="TextBox 41">
                <a:extLst>
                  <a:ext uri="{FF2B5EF4-FFF2-40B4-BE49-F238E27FC236}">
                    <a16:creationId xmlns:a16="http://schemas.microsoft.com/office/drawing/2014/main" id="{F3CAB05C-11D8-7354-E91E-52A67B306DBC}"/>
                  </a:ext>
                </a:extLst>
              </p:cNvPr>
              <p:cNvSpPr txBox="1">
                <a:spLocks noRot="1" noChangeAspect="1" noMove="1" noResize="1" noEditPoints="1" noAdjustHandles="1" noChangeArrowheads="1" noChangeShapeType="1" noTextEdit="1"/>
              </p:cNvSpPr>
              <p:nvPr/>
            </p:nvSpPr>
            <p:spPr>
              <a:xfrm>
                <a:off x="4539628" y="5559511"/>
                <a:ext cx="660694" cy="619016"/>
              </a:xfrm>
              <a:prstGeom prst="rect">
                <a:avLst/>
              </a:prstGeom>
              <a:blipFill>
                <a:blip r:embed="rId12"/>
                <a:stretch>
                  <a:fillRect/>
                </a:stretch>
              </a:blipFill>
            </p:spPr>
            <p:txBody>
              <a:bodyPr/>
              <a:lstStyle/>
              <a:p>
                <a:r>
                  <a:rPr lang="en-US">
                    <a:noFill/>
                  </a:rPr>
                  <a:t> </a:t>
                </a:r>
              </a:p>
            </p:txBody>
          </p:sp>
        </mc:Fallback>
      </mc:AlternateContent>
      <p:sp>
        <p:nvSpPr>
          <p:cNvPr id="43" name="Rectangle: Top Corners Rounded 42">
            <a:extLst>
              <a:ext uri="{FF2B5EF4-FFF2-40B4-BE49-F238E27FC236}">
                <a16:creationId xmlns:a16="http://schemas.microsoft.com/office/drawing/2014/main" id="{F454CCAB-DEFB-5340-471D-90DEE5299B35}"/>
              </a:ext>
            </a:extLst>
          </p:cNvPr>
          <p:cNvSpPr/>
          <p:nvPr/>
        </p:nvSpPr>
        <p:spPr>
          <a:xfrm rot="5400000">
            <a:off x="5572046" y="4925223"/>
            <a:ext cx="399210" cy="275734"/>
          </a:xfrm>
          <a:prstGeom prst="round2SameRect">
            <a:avLst>
              <a:gd name="adj1" fmla="val 50000"/>
              <a:gd name="adj2" fmla="val 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C49CDBCC-6201-D27B-56EB-00702C3CA085}"/>
              </a:ext>
            </a:extLst>
          </p:cNvPr>
          <p:cNvCxnSpPr>
            <a:cxnSpLocks/>
          </p:cNvCxnSpPr>
          <p:nvPr/>
        </p:nvCxnSpPr>
        <p:spPr>
          <a:xfrm flipV="1">
            <a:off x="5633784" y="4953482"/>
            <a:ext cx="270947" cy="71"/>
          </a:xfrm>
          <a:prstGeom prst="straightConnector1">
            <a:avLst/>
          </a:prstGeom>
          <a:ln>
            <a:solidFill>
              <a:srgbClr val="1C334E"/>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0C36E9C-E8D1-F14A-7EB1-D9F1F40CDF89}"/>
              </a:ext>
            </a:extLst>
          </p:cNvPr>
          <p:cNvCxnSpPr>
            <a:cxnSpLocks/>
          </p:cNvCxnSpPr>
          <p:nvPr/>
        </p:nvCxnSpPr>
        <p:spPr>
          <a:xfrm flipV="1">
            <a:off x="5638014" y="5063055"/>
            <a:ext cx="270947" cy="71"/>
          </a:xfrm>
          <a:prstGeom prst="straightConnector1">
            <a:avLst/>
          </a:prstGeom>
          <a:ln>
            <a:solidFill>
              <a:srgbClr val="1C334E"/>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B136183-C788-BDB8-0747-AB06CD3B0443}"/>
              </a:ext>
            </a:extLst>
          </p:cNvPr>
          <p:cNvCxnSpPr>
            <a:cxnSpLocks/>
          </p:cNvCxnSpPr>
          <p:nvPr/>
        </p:nvCxnSpPr>
        <p:spPr>
          <a:xfrm flipV="1">
            <a:off x="5633784" y="5172628"/>
            <a:ext cx="270947" cy="71"/>
          </a:xfrm>
          <a:prstGeom prst="straightConnector1">
            <a:avLst/>
          </a:prstGeom>
          <a:ln>
            <a:solidFill>
              <a:srgbClr val="1C334E"/>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5417245F-C11C-FD46-21B6-FAF1C99BA5CC}"/>
                  </a:ext>
                </a:extLst>
              </p:cNvPr>
              <p:cNvSpPr txBox="1"/>
              <p:nvPr/>
            </p:nvSpPr>
            <p:spPr>
              <a:xfrm>
                <a:off x="5456675" y="5275443"/>
                <a:ext cx="54797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1C334E"/>
                          </a:solidFill>
                          <a:latin typeface="Cambria Math" panose="02040503050406030204" pitchFamily="18" charset="0"/>
                        </a:rPr>
                        <m:t>⟨</m:t>
                      </m:r>
                      <m:r>
                        <a:rPr lang="en-US" b="0" i="1" smtClean="0">
                          <a:solidFill>
                            <a:srgbClr val="1C334E"/>
                          </a:solidFill>
                          <a:latin typeface="Cambria Math" panose="02040503050406030204" pitchFamily="18" charset="0"/>
                        </a:rPr>
                        <m:t>𝑢</m:t>
                      </m:r>
                      <m:r>
                        <a:rPr lang="en-US" b="0" i="1" smtClean="0">
                          <a:solidFill>
                            <a:srgbClr val="1C334E"/>
                          </a:solidFill>
                          <a:latin typeface="Cambria Math" panose="02040503050406030204" pitchFamily="18" charset="0"/>
                        </a:rPr>
                        <m:t>⟩</m:t>
                      </m:r>
                    </m:oMath>
                  </m:oMathPara>
                </a14:m>
                <a:endParaRPr lang="en-US">
                  <a:solidFill>
                    <a:srgbClr val="1C334E"/>
                  </a:solidFill>
                </a:endParaRPr>
              </a:p>
            </p:txBody>
          </p:sp>
        </mc:Choice>
        <mc:Fallback xmlns="">
          <p:sp>
            <p:nvSpPr>
              <p:cNvPr id="47" name="TextBox 46">
                <a:extLst>
                  <a:ext uri="{FF2B5EF4-FFF2-40B4-BE49-F238E27FC236}">
                    <a16:creationId xmlns:a16="http://schemas.microsoft.com/office/drawing/2014/main" id="{5417245F-C11C-FD46-21B6-FAF1C99BA5CC}"/>
                  </a:ext>
                </a:extLst>
              </p:cNvPr>
              <p:cNvSpPr txBox="1">
                <a:spLocks noRot="1" noChangeAspect="1" noMove="1" noResize="1" noEditPoints="1" noAdjustHandles="1" noChangeArrowheads="1" noChangeShapeType="1" noTextEdit="1"/>
              </p:cNvSpPr>
              <p:nvPr/>
            </p:nvSpPr>
            <p:spPr>
              <a:xfrm>
                <a:off x="5456675" y="5275443"/>
                <a:ext cx="547971" cy="369332"/>
              </a:xfrm>
              <a:prstGeom prst="rect">
                <a:avLst/>
              </a:prstGeom>
              <a:blipFill>
                <a:blip r:embed="rId13"/>
                <a:stretch>
                  <a:fillRect b="-14754"/>
                </a:stretch>
              </a:blipFill>
            </p:spPr>
            <p:txBody>
              <a:bodyPr/>
              <a:lstStyle/>
              <a:p>
                <a:r>
                  <a:rPr lang="en-US">
                    <a:noFill/>
                  </a:rPr>
                  <a:t> </a:t>
                </a:r>
              </a:p>
            </p:txBody>
          </p:sp>
        </mc:Fallback>
      </mc:AlternateContent>
      <p:sp>
        <p:nvSpPr>
          <p:cNvPr id="7" name="Arrow: Right 6">
            <a:extLst>
              <a:ext uri="{FF2B5EF4-FFF2-40B4-BE49-F238E27FC236}">
                <a16:creationId xmlns:a16="http://schemas.microsoft.com/office/drawing/2014/main" id="{F64EDB8E-724F-4B92-5C0E-B5731D86FDC7}"/>
              </a:ext>
            </a:extLst>
          </p:cNvPr>
          <p:cNvSpPr/>
          <p:nvPr/>
        </p:nvSpPr>
        <p:spPr>
          <a:xfrm rot="13119360">
            <a:off x="3431852" y="4887584"/>
            <a:ext cx="441330" cy="12692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BCF35D6-C4DE-E6D6-EC3C-7C14F0FAF630}"/>
                  </a:ext>
                </a:extLst>
              </p:cNvPr>
              <p:cNvSpPr txBox="1"/>
              <p:nvPr/>
            </p:nvSpPr>
            <p:spPr>
              <a:xfrm>
                <a:off x="2681281" y="5121690"/>
                <a:ext cx="1675330" cy="6190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m:t>
                              </m:r>
                            </m:sub>
                          </m:sSub>
                        </m:num>
                        <m:den>
                          <m:r>
                            <a:rPr lang="en-US" b="0" i="1" smtClean="0">
                              <a:latin typeface="Cambria Math" panose="02040503050406030204" pitchFamily="18" charset="0"/>
                            </a:rPr>
                            <m:t>𝜕</m:t>
                          </m:r>
                          <m:r>
                            <a:rPr lang="en-US" b="0" i="1" smtClean="0">
                              <a:latin typeface="Cambria Math" panose="02040503050406030204" pitchFamily="18" charset="0"/>
                            </a:rPr>
                            <m:t>𝑧</m:t>
                          </m:r>
                        </m:den>
                      </m:f>
                      <m:r>
                        <a:rPr lang="en-US" b="0" i="1" smtClean="0">
                          <a:latin typeface="Cambria Math" panose="02040503050406030204" pitchFamily="18" charset="0"/>
                        </a:rPr>
                        <m:t>=10</m:t>
                      </m:r>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m:t>
                              </m:r>
                            </m:sub>
                          </m:sSub>
                        </m:num>
                        <m:den>
                          <m:r>
                            <a:rPr lang="en-US" i="1">
                              <a:latin typeface="Cambria Math" panose="02040503050406030204" pitchFamily="18" charset="0"/>
                            </a:rPr>
                            <m:t>𝜕</m:t>
                          </m:r>
                          <m:r>
                            <a:rPr lang="en-US" i="1">
                              <a:latin typeface="Cambria Math" panose="02040503050406030204" pitchFamily="18" charset="0"/>
                            </a:rPr>
                            <m:t>𝑥</m:t>
                          </m:r>
                        </m:den>
                      </m:f>
                    </m:oMath>
                  </m:oMathPara>
                </a14:m>
                <a:endParaRPr lang="en-US"/>
              </a:p>
            </p:txBody>
          </p:sp>
        </mc:Choice>
        <mc:Fallback xmlns="">
          <p:sp>
            <p:nvSpPr>
              <p:cNvPr id="8" name="TextBox 7">
                <a:extLst>
                  <a:ext uri="{FF2B5EF4-FFF2-40B4-BE49-F238E27FC236}">
                    <a16:creationId xmlns:a16="http://schemas.microsoft.com/office/drawing/2014/main" id="{3BCF35D6-C4DE-E6D6-EC3C-7C14F0FAF630}"/>
                  </a:ext>
                </a:extLst>
              </p:cNvPr>
              <p:cNvSpPr txBox="1">
                <a:spLocks noRot="1" noChangeAspect="1" noMove="1" noResize="1" noEditPoints="1" noAdjustHandles="1" noChangeArrowheads="1" noChangeShapeType="1" noTextEdit="1"/>
              </p:cNvSpPr>
              <p:nvPr/>
            </p:nvSpPr>
            <p:spPr>
              <a:xfrm>
                <a:off x="2681281" y="5121690"/>
                <a:ext cx="1675330" cy="619016"/>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0621FEB-5370-206B-0442-C72B2FDBC434}"/>
                  </a:ext>
                </a:extLst>
              </p:cNvPr>
              <p:cNvSpPr txBox="1"/>
              <p:nvPr/>
            </p:nvSpPr>
            <p:spPr>
              <a:xfrm>
                <a:off x="4705353" y="3648386"/>
                <a:ext cx="7689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&lt;0</m:t>
                      </m:r>
                    </m:oMath>
                  </m:oMathPara>
                </a14:m>
                <a:endParaRPr lang="en-US"/>
              </a:p>
            </p:txBody>
          </p:sp>
        </mc:Choice>
        <mc:Fallback xmlns="">
          <p:sp>
            <p:nvSpPr>
              <p:cNvPr id="9" name="TextBox 8">
                <a:extLst>
                  <a:ext uri="{FF2B5EF4-FFF2-40B4-BE49-F238E27FC236}">
                    <a16:creationId xmlns:a16="http://schemas.microsoft.com/office/drawing/2014/main" id="{A0621FEB-5370-206B-0442-C72B2FDBC434}"/>
                  </a:ext>
                </a:extLst>
              </p:cNvPr>
              <p:cNvSpPr txBox="1">
                <a:spLocks noRot="1" noChangeAspect="1" noMove="1" noResize="1" noEditPoints="1" noAdjustHandles="1" noChangeArrowheads="1" noChangeShapeType="1" noTextEdit="1"/>
              </p:cNvSpPr>
              <p:nvPr/>
            </p:nvSpPr>
            <p:spPr>
              <a:xfrm>
                <a:off x="4705353" y="3648386"/>
                <a:ext cx="768993"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F46D183D-3CB6-1874-4400-5682845B4CB1}"/>
                  </a:ext>
                </a:extLst>
              </p:cNvPr>
              <p:cNvSpPr txBox="1"/>
              <p:nvPr/>
            </p:nvSpPr>
            <p:spPr>
              <a:xfrm>
                <a:off x="8744948" y="3197500"/>
                <a:ext cx="3263883" cy="2355645"/>
              </a:xfrm>
              <a:prstGeom prst="rect">
                <a:avLst/>
              </a:prstGeom>
              <a:noFill/>
              <a:ln>
                <a:solidFill>
                  <a:schemeClr val="tx1"/>
                </a:solidFill>
              </a:ln>
            </p:spPr>
            <p:txBody>
              <a:bodyPr wrap="square" rtlCol="0">
                <a:spAutoFit/>
              </a:bodyPr>
              <a:lstStyle/>
              <a:p>
                <a:r>
                  <a:rPr lang="en-US"/>
                  <a:t>Code: LESGO</a:t>
                </a:r>
              </a:p>
              <a:p>
                <a:pPr marL="285750" indent="-285750">
                  <a:buFont typeface="Arial" panose="020B0604020202020204" pitchFamily="34" charset="0"/>
                  <a:buChar char="•"/>
                </a:pPr>
                <a14:m>
                  <m:oMath xmlns:m="http://schemas.openxmlformats.org/officeDocument/2006/math">
                    <m:r>
                      <a:rPr lang="en-US">
                        <a:latin typeface="Cambria Math" panose="02040503050406030204" pitchFamily="18" charset="0"/>
                      </a:rPr>
                      <m:t>𝑅</m:t>
                    </m:r>
                    <m:sSub>
                      <m:sSubPr>
                        <m:ctrlPr>
                          <a:rPr lang="en-US" i="1">
                            <a:latin typeface="Cambria Math" panose="02040503050406030204" pitchFamily="18" charset="0"/>
                          </a:rPr>
                        </m:ctrlPr>
                      </m:sSubPr>
                      <m:e>
                        <m:r>
                          <a:rPr lang="en-US">
                            <a:latin typeface="Cambria Math" panose="02040503050406030204" pitchFamily="18" charset="0"/>
                          </a:rPr>
                          <m:t>𝑒</m:t>
                        </m:r>
                      </m:e>
                      <m:sub>
                        <m:r>
                          <a:rPr lang="en-US">
                            <a:latin typeface="Cambria Math" panose="02040503050406030204" pitchFamily="18" charset="0"/>
                          </a:rPr>
                          <m:t>𝜏</m:t>
                        </m:r>
                        <m:r>
                          <a:rPr lang="en-US" b="0" i="0" smtClean="0">
                            <a:latin typeface="Cambria Math" panose="02040503050406030204" pitchFamily="18" charset="0"/>
                          </a:rPr>
                          <m:t>0</m:t>
                        </m:r>
                      </m:sub>
                    </m:sSub>
                    <m:r>
                      <a:rPr lang="en-US">
                        <a:latin typeface="Cambria Math" panose="02040503050406030204" pitchFamily="18" charset="0"/>
                      </a:rPr>
                      <m:t>=1000</m:t>
                    </m:r>
                  </m:oMath>
                </a14:m>
                <a:endParaRPr lang="en-US"/>
              </a:p>
              <a:p>
                <a:pPr marL="285750" indent="-285750">
                  <a:buFont typeface="Arial" panose="020B0604020202020204" pitchFamily="34" charset="0"/>
                  <a:buChar char="•"/>
                </a:pPr>
                <a14:m>
                  <m:oMath xmlns:m="http://schemas.openxmlformats.org/officeDocument/2006/math">
                    <m:r>
                      <a:rPr lang="pl-PL">
                        <a:latin typeface="Cambria Math" panose="02040503050406030204" pitchFamily="18" charset="0"/>
                      </a:rPr>
                      <m:t>(</m:t>
                    </m:r>
                    <m:sSub>
                      <m:sSubPr>
                        <m:ctrlPr>
                          <a:rPr lang="pl-PL" i="1">
                            <a:latin typeface="Cambria Math" panose="02040503050406030204" pitchFamily="18" charset="0"/>
                          </a:rPr>
                        </m:ctrlPr>
                      </m:sSubPr>
                      <m:e>
                        <m:r>
                          <a:rPr lang="pl-PL">
                            <a:latin typeface="Cambria Math" panose="02040503050406030204" pitchFamily="18" charset="0"/>
                          </a:rPr>
                          <m:t>𝐿</m:t>
                        </m:r>
                      </m:e>
                      <m:sub>
                        <m:r>
                          <a:rPr lang="pl-PL">
                            <a:latin typeface="Cambria Math" panose="02040503050406030204" pitchFamily="18" charset="0"/>
                          </a:rPr>
                          <m:t>𝑥</m:t>
                        </m:r>
                      </m:sub>
                    </m:sSub>
                    <m:r>
                      <a:rPr lang="pl-PL">
                        <a:latin typeface="Cambria Math" panose="02040503050406030204" pitchFamily="18" charset="0"/>
                      </a:rPr>
                      <m:t>,</m:t>
                    </m:r>
                    <m:sSub>
                      <m:sSubPr>
                        <m:ctrlPr>
                          <a:rPr lang="pl-PL" i="1">
                            <a:latin typeface="Cambria Math" panose="02040503050406030204" pitchFamily="18" charset="0"/>
                          </a:rPr>
                        </m:ctrlPr>
                      </m:sSubPr>
                      <m:e>
                        <m:r>
                          <a:rPr lang="pl-PL">
                            <a:latin typeface="Cambria Math" panose="02040503050406030204" pitchFamily="18" charset="0"/>
                          </a:rPr>
                          <m:t>𝐿</m:t>
                        </m:r>
                      </m:e>
                      <m:sub>
                        <m:r>
                          <a:rPr lang="pl-PL">
                            <a:latin typeface="Cambria Math" panose="02040503050406030204" pitchFamily="18" charset="0"/>
                          </a:rPr>
                          <m:t>𝑦</m:t>
                        </m:r>
                      </m:sub>
                    </m:sSub>
                    <m:r>
                      <a:rPr lang="pl-PL">
                        <a:latin typeface="Cambria Math" panose="02040503050406030204" pitchFamily="18" charset="0"/>
                      </a:rPr>
                      <m:t>,</m:t>
                    </m:r>
                    <m:sSub>
                      <m:sSubPr>
                        <m:ctrlPr>
                          <a:rPr lang="pl-PL" i="1">
                            <a:latin typeface="Cambria Math" panose="02040503050406030204" pitchFamily="18" charset="0"/>
                          </a:rPr>
                        </m:ctrlPr>
                      </m:sSubPr>
                      <m:e>
                        <m:r>
                          <a:rPr lang="pl-PL">
                            <a:latin typeface="Cambria Math" panose="02040503050406030204" pitchFamily="18" charset="0"/>
                          </a:rPr>
                          <m:t>𝐿</m:t>
                        </m:r>
                      </m:e>
                      <m:sub>
                        <m:r>
                          <a:rPr lang="pl-PL">
                            <a:latin typeface="Cambria Math" panose="02040503050406030204" pitchFamily="18" charset="0"/>
                          </a:rPr>
                          <m:t>𝑧</m:t>
                        </m:r>
                      </m:sub>
                    </m:sSub>
                    <m:r>
                      <a:rPr lang="pl-PL">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h</m:t>
                    </m:r>
                    <m:r>
                      <a:rPr lang="pl-PL">
                        <a:latin typeface="Cambria Math" panose="02040503050406030204" pitchFamily="18" charset="0"/>
                      </a:rPr>
                      <m:t> = (8</m:t>
                    </m:r>
                    <m:r>
                      <a:rPr lang="pl-PL">
                        <a:latin typeface="Cambria Math" panose="02040503050406030204" pitchFamily="18" charset="0"/>
                      </a:rPr>
                      <m:t>𝜋</m:t>
                    </m:r>
                    <m:r>
                      <a:rPr lang="pl-PL">
                        <a:latin typeface="Cambria Math" panose="02040503050406030204" pitchFamily="18" charset="0"/>
                      </a:rPr>
                      <m:t>,2,3</m:t>
                    </m:r>
                    <m:r>
                      <a:rPr lang="pl-PL">
                        <a:latin typeface="Cambria Math" panose="02040503050406030204" pitchFamily="18" charset="0"/>
                      </a:rPr>
                      <m:t>𝜋</m:t>
                    </m:r>
                    <m:r>
                      <a:rPr lang="pl-PL">
                        <a:latin typeface="Cambria Math" panose="02040503050406030204" pitchFamily="18" charset="0"/>
                      </a:rPr>
                      <m:t>)</m:t>
                    </m:r>
                  </m:oMath>
                </a14:m>
                <a:endParaRPr lang="en-US"/>
              </a:p>
              <a:p>
                <a:pPr marL="285750" indent="-285750">
                  <a:buFont typeface="Arial" panose="020B0604020202020204" pitchFamily="34" charset="0"/>
                  <a:buChar char="•"/>
                </a:pPr>
                <a14:m>
                  <m:oMath xmlns:m="http://schemas.openxmlformats.org/officeDocument/2006/math">
                    <m:r>
                      <a:rPr lang="pt-BR" i="1">
                        <a:latin typeface="Cambria Math" panose="02040503050406030204" pitchFamily="18" charset="0"/>
                      </a:rPr>
                      <m:t>(</m:t>
                    </m:r>
                    <m:sSub>
                      <m:sSubPr>
                        <m:ctrlPr>
                          <a:rPr lang="pt-BR" i="1">
                            <a:latin typeface="Cambria Math" panose="02040503050406030204" pitchFamily="18" charset="0"/>
                          </a:rPr>
                        </m:ctrlPr>
                      </m:sSubPr>
                      <m:e>
                        <m:r>
                          <a:rPr lang="pt-BR" i="1">
                            <a:latin typeface="Cambria Math" panose="02040503050406030204" pitchFamily="18" charset="0"/>
                          </a:rPr>
                          <m:t>𝑁</m:t>
                        </m:r>
                      </m:e>
                      <m:sub>
                        <m:r>
                          <a:rPr lang="pt-BR" i="1">
                            <a:latin typeface="Cambria Math" panose="02040503050406030204" pitchFamily="18" charset="0"/>
                          </a:rPr>
                          <m:t>𝑥</m:t>
                        </m:r>
                      </m:sub>
                    </m:sSub>
                    <m:r>
                      <a:rPr lang="pt-BR" i="1">
                        <a:latin typeface="Cambria Math" panose="02040503050406030204" pitchFamily="18" charset="0"/>
                      </a:rPr>
                      <m:t>,</m:t>
                    </m:r>
                    <m:sSub>
                      <m:sSubPr>
                        <m:ctrlPr>
                          <a:rPr lang="pt-BR" i="1">
                            <a:latin typeface="Cambria Math" panose="02040503050406030204" pitchFamily="18" charset="0"/>
                          </a:rPr>
                        </m:ctrlPr>
                      </m:sSubPr>
                      <m:e>
                        <m:r>
                          <a:rPr lang="pt-BR" i="1">
                            <a:latin typeface="Cambria Math" panose="02040503050406030204" pitchFamily="18" charset="0"/>
                          </a:rPr>
                          <m:t>𝑁</m:t>
                        </m:r>
                      </m:e>
                      <m:sub>
                        <m:r>
                          <a:rPr lang="pt-BR" i="1">
                            <a:latin typeface="Cambria Math" panose="02040503050406030204" pitchFamily="18" charset="0"/>
                          </a:rPr>
                          <m:t>𝑦</m:t>
                        </m:r>
                      </m:sub>
                    </m:sSub>
                    <m:r>
                      <a:rPr lang="pt-BR" i="1">
                        <a:latin typeface="Cambria Math" panose="02040503050406030204" pitchFamily="18" charset="0"/>
                      </a:rPr>
                      <m:t>,</m:t>
                    </m:r>
                    <m:sSub>
                      <m:sSubPr>
                        <m:ctrlPr>
                          <a:rPr lang="pt-BR" i="1">
                            <a:latin typeface="Cambria Math" panose="02040503050406030204" pitchFamily="18" charset="0"/>
                          </a:rPr>
                        </m:ctrlPr>
                      </m:sSubPr>
                      <m:e>
                        <m:r>
                          <a:rPr lang="pt-BR" i="1">
                            <a:latin typeface="Cambria Math" panose="02040503050406030204" pitchFamily="18" charset="0"/>
                          </a:rPr>
                          <m:t>𝑁</m:t>
                        </m:r>
                      </m:e>
                      <m:sub>
                        <m:r>
                          <a:rPr lang="pt-BR" i="1">
                            <a:latin typeface="Cambria Math" panose="02040503050406030204" pitchFamily="18" charset="0"/>
                          </a:rPr>
                          <m:t>𝑧</m:t>
                        </m:r>
                      </m:sub>
                    </m:sSub>
                    <m:r>
                      <a:rPr lang="pt-BR" i="1">
                        <a:latin typeface="Cambria Math" panose="02040503050406030204" pitchFamily="18" charset="0"/>
                      </a:rPr>
                      <m:t>) = (128,30,48)</m:t>
                    </m:r>
                  </m:oMath>
                </a14:m>
                <a:endParaRPr lang="en-US"/>
              </a:p>
              <a:p>
                <a:pPr marL="285750" indent="-285750">
                  <a:buFont typeface="Arial" panose="020B0604020202020204" pitchFamily="34" charset="0"/>
                  <a:buChar char="•"/>
                </a:pPr>
                <a:r>
                  <a:rPr lang="en-US" sz="1800"/>
                  <a:t>Lagrangian scale dependent SGS model</a:t>
                </a:r>
              </a:p>
              <a:p>
                <a:pPr marL="285750" indent="-285750">
                  <a:buFont typeface="Arial" panose="020B0604020202020204" pitchFamily="34" charset="0"/>
                  <a:buChar char="•"/>
                </a:pPr>
                <a:r>
                  <a:rPr lang="en-US"/>
                  <a:t>1</a:t>
                </a:r>
                <a:r>
                  <a:rPr lang="en-US" baseline="30000"/>
                  <a:t>st</a:t>
                </a:r>
                <a:r>
                  <a:rPr lang="en-US"/>
                  <a:t> grid point used for wall model height</a:t>
                </a:r>
                <a:endParaRPr lang="en-US" sz="1800"/>
              </a:p>
            </p:txBody>
          </p:sp>
        </mc:Choice>
        <mc:Fallback xmlns="">
          <p:sp>
            <p:nvSpPr>
              <p:cNvPr id="51" name="TextBox 50">
                <a:extLst>
                  <a:ext uri="{FF2B5EF4-FFF2-40B4-BE49-F238E27FC236}">
                    <a16:creationId xmlns:a16="http://schemas.microsoft.com/office/drawing/2014/main" id="{F46D183D-3CB6-1874-4400-5682845B4CB1}"/>
                  </a:ext>
                </a:extLst>
              </p:cNvPr>
              <p:cNvSpPr txBox="1">
                <a:spLocks noRot="1" noChangeAspect="1" noMove="1" noResize="1" noEditPoints="1" noAdjustHandles="1" noChangeArrowheads="1" noChangeShapeType="1" noTextEdit="1"/>
              </p:cNvSpPr>
              <p:nvPr/>
            </p:nvSpPr>
            <p:spPr>
              <a:xfrm>
                <a:off x="8744948" y="3197500"/>
                <a:ext cx="3263883" cy="2355645"/>
              </a:xfrm>
              <a:prstGeom prst="rect">
                <a:avLst/>
              </a:prstGeom>
              <a:blipFill>
                <a:blip r:embed="rId16"/>
                <a:stretch>
                  <a:fillRect l="-1490" t="-1289" b="-3093"/>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490B5CA5-A804-DDD1-C612-4B214D43AB46}"/>
                  </a:ext>
                </a:extLst>
              </p:cNvPr>
              <p:cNvSpPr txBox="1"/>
              <p:nvPr/>
            </p:nvSpPr>
            <p:spPr>
              <a:xfrm>
                <a:off x="4926375" y="4848926"/>
                <a:ext cx="5857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953735"/>
                          </a:solidFill>
                          <a:latin typeface="Cambria Math" panose="02040503050406030204" pitchFamily="18" charset="0"/>
                        </a:rPr>
                        <m:t>⟨</m:t>
                      </m:r>
                      <m:r>
                        <a:rPr lang="en-US" b="0" i="1" smtClean="0">
                          <a:solidFill>
                            <a:srgbClr val="953735"/>
                          </a:solidFill>
                          <a:latin typeface="Cambria Math" panose="02040503050406030204" pitchFamily="18" charset="0"/>
                        </a:rPr>
                        <m:t>𝑤</m:t>
                      </m:r>
                      <m:r>
                        <a:rPr lang="en-US" b="0" i="1" smtClean="0">
                          <a:solidFill>
                            <a:srgbClr val="953735"/>
                          </a:solidFill>
                          <a:latin typeface="Cambria Math" panose="02040503050406030204" pitchFamily="18" charset="0"/>
                        </a:rPr>
                        <m:t>⟩</m:t>
                      </m:r>
                    </m:oMath>
                  </m:oMathPara>
                </a14:m>
                <a:endParaRPr lang="en-US">
                  <a:solidFill>
                    <a:srgbClr val="953735"/>
                  </a:solidFill>
                </a:endParaRPr>
              </a:p>
            </p:txBody>
          </p:sp>
        </mc:Choice>
        <mc:Fallback xmlns="">
          <p:sp>
            <p:nvSpPr>
              <p:cNvPr id="52" name="TextBox 51">
                <a:extLst>
                  <a:ext uri="{FF2B5EF4-FFF2-40B4-BE49-F238E27FC236}">
                    <a16:creationId xmlns:a16="http://schemas.microsoft.com/office/drawing/2014/main" id="{490B5CA5-A804-DDD1-C612-4B214D43AB46}"/>
                  </a:ext>
                </a:extLst>
              </p:cNvPr>
              <p:cNvSpPr txBox="1">
                <a:spLocks noRot="1" noChangeAspect="1" noMove="1" noResize="1" noEditPoints="1" noAdjustHandles="1" noChangeArrowheads="1" noChangeShapeType="1" noTextEdit="1"/>
              </p:cNvSpPr>
              <p:nvPr/>
            </p:nvSpPr>
            <p:spPr>
              <a:xfrm>
                <a:off x="4926375" y="4848926"/>
                <a:ext cx="585738" cy="369332"/>
              </a:xfrm>
              <a:prstGeom prst="rect">
                <a:avLst/>
              </a:prstGeom>
              <a:blipFill>
                <a:blip r:embed="rId17"/>
                <a:stretch>
                  <a:fillRect b="-14754"/>
                </a:stretch>
              </a:blipFill>
            </p:spPr>
            <p:txBody>
              <a:bodyPr/>
              <a:lstStyle/>
              <a:p>
                <a:r>
                  <a:rPr lang="en-US">
                    <a:noFill/>
                  </a:rPr>
                  <a:t> </a:t>
                </a:r>
              </a:p>
            </p:txBody>
          </p:sp>
        </mc:Fallback>
      </mc:AlternateContent>
      <p:sp>
        <p:nvSpPr>
          <p:cNvPr id="53" name="Footer Placeholder 39">
            <a:extLst>
              <a:ext uri="{FF2B5EF4-FFF2-40B4-BE49-F238E27FC236}">
                <a16:creationId xmlns:a16="http://schemas.microsoft.com/office/drawing/2014/main" id="{368583DF-01AD-5E8D-F477-81F69BC6A91E}"/>
              </a:ext>
            </a:extLst>
          </p:cNvPr>
          <p:cNvSpPr>
            <a:spLocks noGrp="1"/>
          </p:cNvSpPr>
          <p:nvPr>
            <p:ph type="ftr" sz="quarter" idx="11"/>
          </p:nvPr>
        </p:nvSpPr>
        <p:spPr>
          <a:xfrm>
            <a:off x="885825" y="6564313"/>
            <a:ext cx="10420350" cy="206375"/>
          </a:xfrm>
        </p:spPr>
        <p:txBody>
          <a:bodyPr/>
          <a:lstStyle/>
          <a:p>
            <a:r>
              <a:rPr lang="en-US"/>
              <a:t>Chapter 4 – </a:t>
            </a:r>
            <a:r>
              <a:rPr lang="en-US" sz="1400"/>
              <a:t>Applications of the LaRTE+lamNEQ wall model to equilibrium and non-equilibrium channel flows</a:t>
            </a:r>
            <a:endParaRPr lang="en-US"/>
          </a:p>
        </p:txBody>
      </p:sp>
      <p:cxnSp>
        <p:nvCxnSpPr>
          <p:cNvPr id="54" name="Straight Connector 53">
            <a:extLst>
              <a:ext uri="{FF2B5EF4-FFF2-40B4-BE49-F238E27FC236}">
                <a16:creationId xmlns:a16="http://schemas.microsoft.com/office/drawing/2014/main" id="{423BD57B-B3D6-2AA2-EA6E-52E70F243B04}"/>
              </a:ext>
            </a:extLst>
          </p:cNvPr>
          <p:cNvCxnSpPr/>
          <p:nvPr/>
        </p:nvCxnSpPr>
        <p:spPr>
          <a:xfrm>
            <a:off x="311085" y="2978870"/>
            <a:ext cx="1169774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3000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P spid="8" grpId="0"/>
      <p:bldP spid="9" grpId="0"/>
      <p:bldP spid="5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hart&#10;&#10;Description automatically generated">
            <a:extLst>
              <a:ext uri="{FF2B5EF4-FFF2-40B4-BE49-F238E27FC236}">
                <a16:creationId xmlns:a16="http://schemas.microsoft.com/office/drawing/2014/main" id="{0F6A2E94-AD2E-4128-B183-3F587C79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5202" y="2568081"/>
            <a:ext cx="4390973" cy="3293230"/>
          </a:xfrm>
          <a:prstGeom prst="rect">
            <a:avLst/>
          </a:prstGeom>
        </p:spPr>
      </p:pic>
      <p:sp>
        <p:nvSpPr>
          <p:cNvPr id="2" name="Title 1">
            <a:extLst>
              <a:ext uri="{FF2B5EF4-FFF2-40B4-BE49-F238E27FC236}">
                <a16:creationId xmlns:a16="http://schemas.microsoft.com/office/drawing/2014/main" id="{4A790D0A-764D-4E1E-A1D5-6F83F47C3079}"/>
              </a:ext>
            </a:extLst>
          </p:cNvPr>
          <p:cNvSpPr>
            <a:spLocks noGrp="1"/>
          </p:cNvSpPr>
          <p:nvPr>
            <p:ph type="title"/>
          </p:nvPr>
        </p:nvSpPr>
        <p:spPr/>
        <p:txBody>
          <a:bodyPr>
            <a:normAutofit/>
          </a:bodyPr>
          <a:lstStyle/>
          <a:p>
            <a:r>
              <a:rPr lang="en-US" dirty="0"/>
              <a:t>Test simulations – sudden spanwise pressure gradient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87FD159-9067-425C-920D-54AC886C3489}"/>
                  </a:ext>
                </a:extLst>
              </p:cNvPr>
              <p:cNvSpPr txBox="1"/>
              <p:nvPr/>
            </p:nvSpPr>
            <p:spPr>
              <a:xfrm>
                <a:off x="1360078" y="944919"/>
                <a:ext cx="9704836" cy="830997"/>
              </a:xfrm>
              <a:prstGeom prst="rect">
                <a:avLst/>
              </a:prstGeom>
              <a:noFill/>
            </p:spPr>
            <p:txBody>
              <a:bodyPr wrap="none" rtlCol="0">
                <a:spAutoFit/>
              </a:bodyPr>
              <a:lstStyle/>
              <a:p>
                <a:r>
                  <a:rPr lang="en-US" sz="2400" dirty="0"/>
                  <a:t>Large spanwise pressure gradient (</a:t>
                </a:r>
                <a14:m>
                  <m:oMath xmlns:m="http://schemas.openxmlformats.org/officeDocument/2006/math">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m:t>
                        </m:r>
                      </m:sub>
                    </m:sSub>
                    <m:r>
                      <a:rPr lang="en-US" sz="2400" b="0" i="1" smtClean="0">
                        <a:latin typeface="Cambria Math" panose="02040503050406030204" pitchFamily="18" charset="0"/>
                      </a:rPr>
                      <m:t>/</m:t>
                    </m:r>
                    <m:r>
                      <a:rPr lang="en-US" sz="2400" b="0" i="1" smtClean="0">
                        <a:latin typeface="Cambria Math" panose="02040503050406030204" pitchFamily="18" charset="0"/>
                      </a:rPr>
                      <m:t>𝜕</m:t>
                    </m:r>
                    <m:r>
                      <a:rPr lang="en-US" sz="2400" b="0" i="1" smtClean="0">
                        <a:latin typeface="Cambria Math" panose="02040503050406030204" pitchFamily="18" charset="0"/>
                      </a:rPr>
                      <m:t>𝑧</m:t>
                    </m:r>
                    <m:r>
                      <a:rPr lang="en-US" sz="2400" b="0" i="1" smtClean="0">
                        <a:latin typeface="Cambria Math" panose="02040503050406030204" pitchFamily="18" charset="0"/>
                      </a:rPr>
                      <m:t>=10 </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m:t>
                        </m:r>
                      </m:sub>
                    </m:sSub>
                    <m:r>
                      <a:rPr lang="en-US" sz="2400" b="0" i="1" smtClean="0">
                        <a:latin typeface="Cambria Math" panose="02040503050406030204" pitchFamily="18" charset="0"/>
                      </a:rPr>
                      <m:t>/</m:t>
                    </m:r>
                    <m:r>
                      <a:rPr lang="en-US" sz="2400" b="0" i="1" smtClean="0">
                        <a:latin typeface="Cambria Math" panose="02040503050406030204" pitchFamily="18" charset="0"/>
                      </a:rPr>
                      <m:t>𝜕</m:t>
                    </m:r>
                    <m:r>
                      <a:rPr lang="en-US" sz="2400" b="0" i="1" smtClean="0">
                        <a:latin typeface="Cambria Math" panose="02040503050406030204" pitchFamily="18" charset="0"/>
                      </a:rPr>
                      <m:t>𝑥</m:t>
                    </m:r>
                  </m:oMath>
                </a14:m>
                <a:r>
                  <a:rPr lang="en-US" sz="2400" dirty="0"/>
                  <a:t>) applied for </a:t>
                </a:r>
                <a14:m>
                  <m:oMath xmlns:m="http://schemas.openxmlformats.org/officeDocument/2006/math">
                    <m:r>
                      <a:rPr lang="en-US" sz="2400" b="0" i="1" smtClean="0">
                        <a:latin typeface="Cambria Math" panose="02040503050406030204" pitchFamily="18" charset="0"/>
                      </a:rPr>
                      <m:t>𝑡</m:t>
                    </m:r>
                    <m:r>
                      <a:rPr lang="en-US" sz="2400" b="0" i="1" smtClean="0">
                        <a:latin typeface="Cambria Math" panose="02040503050406030204" pitchFamily="18" charset="0"/>
                      </a:rPr>
                      <m:t>≥0</m:t>
                    </m:r>
                  </m:oMath>
                </a14:m>
                <a:endParaRPr lang="en-US" sz="2400" dirty="0"/>
              </a:p>
              <a:p>
                <a:endParaRPr lang="en-US" sz="2400" dirty="0"/>
              </a:p>
            </p:txBody>
          </p:sp>
        </mc:Choice>
        <mc:Fallback xmlns="">
          <p:sp>
            <p:nvSpPr>
              <p:cNvPr id="4" name="TextBox 3">
                <a:extLst>
                  <a:ext uri="{FF2B5EF4-FFF2-40B4-BE49-F238E27FC236}">
                    <a16:creationId xmlns:a16="http://schemas.microsoft.com/office/drawing/2014/main" id="{487FD159-9067-425C-920D-54AC886C3489}"/>
                  </a:ext>
                </a:extLst>
              </p:cNvPr>
              <p:cNvSpPr txBox="1">
                <a:spLocks noRot="1" noChangeAspect="1" noMove="1" noResize="1" noEditPoints="1" noAdjustHandles="1" noChangeArrowheads="1" noChangeShapeType="1" noTextEdit="1"/>
              </p:cNvSpPr>
              <p:nvPr/>
            </p:nvSpPr>
            <p:spPr>
              <a:xfrm>
                <a:off x="1360078" y="944919"/>
                <a:ext cx="9704836" cy="830997"/>
              </a:xfrm>
              <a:prstGeom prst="rect">
                <a:avLst/>
              </a:prstGeom>
              <a:blipFill>
                <a:blip r:embed="rId4"/>
                <a:stretch>
                  <a:fillRect l="-942" t="-5882"/>
                </a:stretch>
              </a:blipFill>
            </p:spPr>
            <p:txBody>
              <a:bodyPr/>
              <a:lstStyle/>
              <a:p>
                <a:r>
                  <a:rPr lang="en-US">
                    <a:noFill/>
                  </a:rPr>
                  <a:t> </a:t>
                </a:r>
              </a:p>
            </p:txBody>
          </p:sp>
        </mc:Fallback>
      </mc:AlternateContent>
      <p:pic>
        <p:nvPicPr>
          <p:cNvPr id="6" name="Picture 5" descr="Chart, line chart&#10;&#10;Description automatically generated">
            <a:extLst>
              <a:ext uri="{FF2B5EF4-FFF2-40B4-BE49-F238E27FC236}">
                <a16:creationId xmlns:a16="http://schemas.microsoft.com/office/drawing/2014/main" id="{D0CE77FF-FEDE-44A8-B5AC-EF822F82D9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990" y="4238371"/>
            <a:ext cx="5967010" cy="2354155"/>
          </a:xfrm>
          <a:prstGeom prst="rect">
            <a:avLst/>
          </a:prstGeom>
        </p:spPr>
      </p:pic>
      <p:pic>
        <p:nvPicPr>
          <p:cNvPr id="8" name="Picture 7" descr="Chart, line chart&#10;&#10;Description automatically generated">
            <a:extLst>
              <a:ext uri="{FF2B5EF4-FFF2-40B4-BE49-F238E27FC236}">
                <a16:creationId xmlns:a16="http://schemas.microsoft.com/office/drawing/2014/main" id="{FD332DCA-9C9A-473F-8A9A-456C357C49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988" y="2054628"/>
            <a:ext cx="5967011" cy="2321694"/>
          </a:xfrm>
          <a:prstGeom prst="rect">
            <a:avLst/>
          </a:prstGeom>
        </p:spPr>
      </p:pic>
      <p:cxnSp>
        <p:nvCxnSpPr>
          <p:cNvPr id="9" name="Straight Connector 8">
            <a:extLst>
              <a:ext uri="{FF2B5EF4-FFF2-40B4-BE49-F238E27FC236}">
                <a16:creationId xmlns:a16="http://schemas.microsoft.com/office/drawing/2014/main" id="{963A2AC5-75E2-454D-80C7-AB5D44241FA6}"/>
              </a:ext>
            </a:extLst>
          </p:cNvPr>
          <p:cNvCxnSpPr>
            <a:cxnSpLocks/>
          </p:cNvCxnSpPr>
          <p:nvPr/>
        </p:nvCxnSpPr>
        <p:spPr>
          <a:xfrm>
            <a:off x="6253930" y="1624211"/>
            <a:ext cx="0" cy="4986139"/>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C333AB1F-3679-4105-9C8A-B60142F9D9AD}"/>
              </a:ext>
            </a:extLst>
          </p:cNvPr>
          <p:cNvSpPr txBox="1"/>
          <p:nvPr/>
        </p:nvSpPr>
        <p:spPr>
          <a:xfrm>
            <a:off x="2085975" y="1561329"/>
            <a:ext cx="2252861" cy="707886"/>
          </a:xfrm>
          <a:prstGeom prst="rect">
            <a:avLst/>
          </a:prstGeom>
          <a:noFill/>
        </p:spPr>
        <p:txBody>
          <a:bodyPr wrap="none" rtlCol="0">
            <a:spAutoFit/>
          </a:bodyPr>
          <a:lstStyle/>
          <a:p>
            <a:r>
              <a:rPr lang="en-US" sz="2000" dirty="0"/>
              <a:t>Wall stress response</a:t>
            </a:r>
          </a:p>
          <a:p>
            <a:endParaRPr lang="en-US" sz="2000" dirty="0"/>
          </a:p>
        </p:txBody>
      </p:sp>
      <p:sp>
        <p:nvSpPr>
          <p:cNvPr id="16" name="TextBox 15">
            <a:extLst>
              <a:ext uri="{FF2B5EF4-FFF2-40B4-BE49-F238E27FC236}">
                <a16:creationId xmlns:a16="http://schemas.microsoft.com/office/drawing/2014/main" id="{A05A0E0D-5DA6-484E-91A4-43EDAC6DBD48}"/>
              </a:ext>
            </a:extLst>
          </p:cNvPr>
          <p:cNvSpPr txBox="1"/>
          <p:nvPr/>
        </p:nvSpPr>
        <p:spPr>
          <a:xfrm>
            <a:off x="7316030" y="2840583"/>
            <a:ext cx="3225883" cy="707886"/>
          </a:xfrm>
          <a:prstGeom prst="rect">
            <a:avLst/>
          </a:prstGeom>
          <a:noFill/>
        </p:spPr>
        <p:txBody>
          <a:bodyPr wrap="none" rtlCol="0">
            <a:spAutoFit/>
          </a:bodyPr>
          <a:lstStyle/>
          <a:p>
            <a:r>
              <a:rPr lang="en-US" sz="2000" dirty="0"/>
              <a:t>Wall stress contour animation</a:t>
            </a:r>
          </a:p>
          <a:p>
            <a:endParaRPr lang="en-US" sz="2000" dirty="0"/>
          </a:p>
        </p:txBody>
      </p:sp>
      <p:pic>
        <p:nvPicPr>
          <p:cNvPr id="24" name="Picture 23" descr="\documentclass{article}&#10;\usepackage{amsmath}&#10;\usepackage{bm}&#10;\pagestyle{empty}&#10;\begin{document}&#10;&#10;$$&#10;\overline{\tau}_{ws}'= ( \overline{\bm \tau}_w - \langle \overline{\bm \tau}_w  \rangle ) \cdot \langle {\bf s} \rangle&#10;$$&#10;&#10;&#10;\end{document}" title="IguanaTex Bitmap Display">
            <a:extLst>
              <a:ext uri="{FF2B5EF4-FFF2-40B4-BE49-F238E27FC236}">
                <a16:creationId xmlns:a16="http://schemas.microsoft.com/office/drawing/2014/main" id="{46243B52-AABA-422F-A126-4C685A4F7D34}"/>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7765050" y="5323100"/>
            <a:ext cx="2566095" cy="268190"/>
          </a:xfrm>
          <a:prstGeom prst="rect">
            <a:avLst/>
          </a:prstGeom>
        </p:spPr>
      </p:pic>
      <p:sp>
        <p:nvSpPr>
          <p:cNvPr id="25" name="TextBox 24">
            <a:extLst>
              <a:ext uri="{FF2B5EF4-FFF2-40B4-BE49-F238E27FC236}">
                <a16:creationId xmlns:a16="http://schemas.microsoft.com/office/drawing/2014/main" id="{11A96522-B7FF-418D-B902-1EF5AA555B31}"/>
              </a:ext>
            </a:extLst>
          </p:cNvPr>
          <p:cNvSpPr txBox="1"/>
          <p:nvPr/>
        </p:nvSpPr>
        <p:spPr>
          <a:xfrm>
            <a:off x="1133475" y="2291288"/>
            <a:ext cx="646331" cy="369332"/>
          </a:xfrm>
          <a:prstGeom prst="rect">
            <a:avLst/>
          </a:prstGeom>
          <a:noFill/>
        </p:spPr>
        <p:txBody>
          <a:bodyPr wrap="none" rtlCol="0">
            <a:spAutoFit/>
          </a:bodyPr>
          <a:lstStyle/>
          <a:p>
            <a:r>
              <a:rPr lang="en-US" dirty="0"/>
              <a:t>DNS</a:t>
            </a:r>
          </a:p>
        </p:txBody>
      </p:sp>
      <p:sp>
        <p:nvSpPr>
          <p:cNvPr id="26" name="TextBox 25">
            <a:extLst>
              <a:ext uri="{FF2B5EF4-FFF2-40B4-BE49-F238E27FC236}">
                <a16:creationId xmlns:a16="http://schemas.microsoft.com/office/drawing/2014/main" id="{D08FB446-9C8E-4393-9B68-453B2FD6C3B6}"/>
              </a:ext>
            </a:extLst>
          </p:cNvPr>
          <p:cNvSpPr txBox="1"/>
          <p:nvPr/>
        </p:nvSpPr>
        <p:spPr>
          <a:xfrm>
            <a:off x="1133475" y="2575122"/>
            <a:ext cx="595035" cy="369332"/>
          </a:xfrm>
          <a:prstGeom prst="rect">
            <a:avLst/>
          </a:prstGeom>
          <a:noFill/>
        </p:spPr>
        <p:txBody>
          <a:bodyPr wrap="none" rtlCol="0">
            <a:spAutoFit/>
          </a:bodyPr>
          <a:lstStyle/>
          <a:p>
            <a:r>
              <a:rPr lang="en-US" dirty="0"/>
              <a:t>LES</a:t>
            </a:r>
          </a:p>
        </p:txBody>
      </p:sp>
      <p:cxnSp>
        <p:nvCxnSpPr>
          <p:cNvPr id="28" name="Straight Connector 27">
            <a:extLst>
              <a:ext uri="{FF2B5EF4-FFF2-40B4-BE49-F238E27FC236}">
                <a16:creationId xmlns:a16="http://schemas.microsoft.com/office/drawing/2014/main" id="{8934F55E-16BE-4624-899D-41BDC3BDCAAF}"/>
              </a:ext>
            </a:extLst>
          </p:cNvPr>
          <p:cNvCxnSpPr>
            <a:cxnSpLocks/>
          </p:cNvCxnSpPr>
          <p:nvPr/>
        </p:nvCxnSpPr>
        <p:spPr>
          <a:xfrm>
            <a:off x="800100" y="2768221"/>
            <a:ext cx="3429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04190BA0-7488-4F45-8A54-24C1062012A6}"/>
              </a:ext>
            </a:extLst>
          </p:cNvPr>
          <p:cNvCxnSpPr>
            <a:cxnSpLocks/>
          </p:cNvCxnSpPr>
          <p:nvPr/>
        </p:nvCxnSpPr>
        <p:spPr>
          <a:xfrm>
            <a:off x="800100" y="2475954"/>
            <a:ext cx="3429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03A1747E-2859-4955-95E8-D81B36A8E1AD}"/>
              </a:ext>
            </a:extLst>
          </p:cNvPr>
          <p:cNvSpPr txBox="1"/>
          <p:nvPr/>
        </p:nvSpPr>
        <p:spPr>
          <a:xfrm>
            <a:off x="1971675" y="3117454"/>
            <a:ext cx="850489" cy="369332"/>
          </a:xfrm>
          <a:prstGeom prst="rect">
            <a:avLst/>
          </a:prstGeom>
          <a:noFill/>
        </p:spPr>
        <p:txBody>
          <a:bodyPr wrap="none" rtlCol="0">
            <a:spAutoFit/>
          </a:bodyPr>
          <a:lstStyle/>
          <a:p>
            <a:r>
              <a:rPr lang="en-US" dirty="0" err="1">
                <a:solidFill>
                  <a:srgbClr val="0000FF"/>
                </a:solidFill>
              </a:rPr>
              <a:t>LaRTE</a:t>
            </a:r>
            <a:endParaRPr lang="en-US" dirty="0">
              <a:solidFill>
                <a:srgbClr val="0000FF"/>
              </a:solidFill>
            </a:endParaRPr>
          </a:p>
        </p:txBody>
      </p:sp>
      <p:sp>
        <p:nvSpPr>
          <p:cNvPr id="33" name="TextBox 32">
            <a:extLst>
              <a:ext uri="{FF2B5EF4-FFF2-40B4-BE49-F238E27FC236}">
                <a16:creationId xmlns:a16="http://schemas.microsoft.com/office/drawing/2014/main" id="{93825D3B-9765-4E5D-99BC-F145109688DD}"/>
              </a:ext>
            </a:extLst>
          </p:cNvPr>
          <p:cNvSpPr txBox="1"/>
          <p:nvPr/>
        </p:nvSpPr>
        <p:spPr>
          <a:xfrm>
            <a:off x="1971674" y="3506757"/>
            <a:ext cx="1005403" cy="369332"/>
          </a:xfrm>
          <a:prstGeom prst="rect">
            <a:avLst/>
          </a:prstGeom>
          <a:noFill/>
        </p:spPr>
        <p:txBody>
          <a:bodyPr wrap="none" rtlCol="0">
            <a:spAutoFit/>
          </a:bodyPr>
          <a:lstStyle/>
          <a:p>
            <a:r>
              <a:rPr lang="en-US">
                <a:solidFill>
                  <a:srgbClr val="FF0000"/>
                </a:solidFill>
              </a:rPr>
              <a:t>lamNEQ</a:t>
            </a:r>
            <a:endParaRPr lang="en-US" dirty="0">
              <a:solidFill>
                <a:srgbClr val="FF0000"/>
              </a:solidFill>
            </a:endParaRPr>
          </a:p>
        </p:txBody>
      </p:sp>
      <p:sp>
        <p:nvSpPr>
          <p:cNvPr id="3" name="Slide Number Placeholder 2">
            <a:extLst>
              <a:ext uri="{FF2B5EF4-FFF2-40B4-BE49-F238E27FC236}">
                <a16:creationId xmlns:a16="http://schemas.microsoft.com/office/drawing/2014/main" id="{A1553733-F1E3-4C6A-AC7E-8F42D884C6B2}"/>
              </a:ext>
            </a:extLst>
          </p:cNvPr>
          <p:cNvSpPr>
            <a:spLocks noGrp="1"/>
          </p:cNvSpPr>
          <p:nvPr>
            <p:ph type="sldNum" sz="quarter" idx="12"/>
          </p:nvPr>
        </p:nvSpPr>
        <p:spPr/>
        <p:txBody>
          <a:bodyPr/>
          <a:lstStyle/>
          <a:p>
            <a:fld id="{75DBE060-CF68-41CF-9ABE-0462A8BD26DF}" type="slidenum">
              <a:rPr lang="en-US" smtClean="0"/>
              <a:pPr/>
              <a:t>24</a:t>
            </a:fld>
            <a:endParaRPr lang="en-US" dirty="0"/>
          </a:p>
        </p:txBody>
      </p:sp>
      <p:sp>
        <p:nvSpPr>
          <p:cNvPr id="5" name="Footer Placeholder 39">
            <a:extLst>
              <a:ext uri="{FF2B5EF4-FFF2-40B4-BE49-F238E27FC236}">
                <a16:creationId xmlns:a16="http://schemas.microsoft.com/office/drawing/2014/main" id="{93896651-FFBF-ADB1-1CFD-C0733FEF4689}"/>
              </a:ext>
            </a:extLst>
          </p:cNvPr>
          <p:cNvSpPr>
            <a:spLocks noGrp="1"/>
          </p:cNvSpPr>
          <p:nvPr>
            <p:ph type="ftr" sz="quarter" idx="11"/>
          </p:nvPr>
        </p:nvSpPr>
        <p:spPr>
          <a:xfrm>
            <a:off x="885825" y="6564313"/>
            <a:ext cx="10420350" cy="206375"/>
          </a:xfrm>
        </p:spPr>
        <p:txBody>
          <a:bodyPr/>
          <a:lstStyle/>
          <a:p>
            <a:r>
              <a:rPr lang="en-US"/>
              <a:t>Chapter 4 – </a:t>
            </a:r>
            <a:r>
              <a:rPr lang="en-US" sz="1400"/>
              <a:t>Applications of the LaRTE+lamNEQ wall model to equilibrium and non-equilibrium channel flows</a:t>
            </a:r>
            <a:endParaRPr lang="en-US"/>
          </a:p>
        </p:txBody>
      </p:sp>
    </p:spTree>
    <p:extLst>
      <p:ext uri="{BB962C8B-B14F-4D97-AF65-F5344CB8AC3E}">
        <p14:creationId xmlns:p14="http://schemas.microsoft.com/office/powerpoint/2010/main" val="49577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9244-A261-581D-DBCA-C80567C14DA8}"/>
              </a:ext>
            </a:extLst>
          </p:cNvPr>
          <p:cNvSpPr>
            <a:spLocks noGrp="1"/>
          </p:cNvSpPr>
          <p:nvPr>
            <p:ph type="title"/>
          </p:nvPr>
        </p:nvSpPr>
        <p:spPr/>
        <p:txBody>
          <a:bodyPr/>
          <a:lstStyle/>
          <a:p>
            <a:r>
              <a:rPr lang="en-US"/>
              <a:t>Chapter 5 – </a:t>
            </a:r>
            <a:r>
              <a:rPr lang="en-US" sz="4400"/>
              <a:t>The multi-time-scale wall model (MTSWM)</a:t>
            </a:r>
            <a:endParaRPr lang="en-US"/>
          </a:p>
        </p:txBody>
      </p:sp>
      <p:sp>
        <p:nvSpPr>
          <p:cNvPr id="3" name="Slide Number Placeholder 2">
            <a:extLst>
              <a:ext uri="{FF2B5EF4-FFF2-40B4-BE49-F238E27FC236}">
                <a16:creationId xmlns:a16="http://schemas.microsoft.com/office/drawing/2014/main" id="{CAE2F0CB-8F50-D50D-DFF7-599D72D1F5B9}"/>
              </a:ext>
            </a:extLst>
          </p:cNvPr>
          <p:cNvSpPr>
            <a:spLocks noGrp="1"/>
          </p:cNvSpPr>
          <p:nvPr>
            <p:ph type="sldNum" sz="quarter" idx="12"/>
          </p:nvPr>
        </p:nvSpPr>
        <p:spPr/>
        <p:txBody>
          <a:bodyPr/>
          <a:lstStyle/>
          <a:p>
            <a:fld id="{75DBE060-CF68-41CF-9ABE-0462A8BD26DF}" type="slidenum">
              <a:rPr lang="en-US" smtClean="0"/>
              <a:pPr/>
              <a:t>25</a:t>
            </a:fld>
            <a:endParaRPr lang="en-US" dirty="0"/>
          </a:p>
        </p:txBody>
      </p:sp>
    </p:spTree>
    <p:extLst>
      <p:ext uri="{BB962C8B-B14F-4D97-AF65-F5344CB8AC3E}">
        <p14:creationId xmlns:p14="http://schemas.microsoft.com/office/powerpoint/2010/main" val="4189391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B142D1-E59F-AB4B-B437-618B1A05A813}"/>
              </a:ext>
            </a:extLst>
          </p:cNvPr>
          <p:cNvPicPr>
            <a:picLocks noChangeAspect="1"/>
          </p:cNvPicPr>
          <p:nvPr/>
        </p:nvPicPr>
        <p:blipFill>
          <a:blip r:embed="rId2"/>
          <a:stretch>
            <a:fillRect/>
          </a:stretch>
        </p:blipFill>
        <p:spPr>
          <a:xfrm>
            <a:off x="1740336" y="1478825"/>
            <a:ext cx="8711327" cy="4736255"/>
          </a:xfrm>
          <a:prstGeom prst="rect">
            <a:avLst/>
          </a:prstGeom>
        </p:spPr>
      </p:pic>
      <p:sp>
        <p:nvSpPr>
          <p:cNvPr id="2" name="Footer Placeholder 1">
            <a:extLst>
              <a:ext uri="{FF2B5EF4-FFF2-40B4-BE49-F238E27FC236}">
                <a16:creationId xmlns:a16="http://schemas.microsoft.com/office/drawing/2014/main" id="{5EE896FB-3499-70DE-6B91-41B9ECCEC779}"/>
              </a:ext>
            </a:extLst>
          </p:cNvPr>
          <p:cNvSpPr>
            <a:spLocks noGrp="1"/>
          </p:cNvSpPr>
          <p:nvPr>
            <p:ph type="ftr" sz="quarter" idx="11"/>
          </p:nvPr>
        </p:nvSpPr>
        <p:spPr/>
        <p:txBody>
          <a:bodyPr/>
          <a:lstStyle/>
          <a:p>
            <a:r>
              <a:rPr lang="en-US"/>
              <a:t>Chapter 5 – The multi-time-scale wall model (MTSWM)</a:t>
            </a:r>
          </a:p>
        </p:txBody>
      </p:sp>
      <p:sp>
        <p:nvSpPr>
          <p:cNvPr id="3" name="Title 2">
            <a:extLst>
              <a:ext uri="{FF2B5EF4-FFF2-40B4-BE49-F238E27FC236}">
                <a16:creationId xmlns:a16="http://schemas.microsoft.com/office/drawing/2014/main" id="{476D9CBE-AE1E-2BBF-01BA-6693D419B448}"/>
              </a:ext>
            </a:extLst>
          </p:cNvPr>
          <p:cNvSpPr>
            <a:spLocks noGrp="1"/>
          </p:cNvSpPr>
          <p:nvPr>
            <p:ph type="title"/>
          </p:nvPr>
        </p:nvSpPr>
        <p:spPr/>
        <p:txBody>
          <a:bodyPr>
            <a:normAutofit fontScale="90000"/>
          </a:bodyPr>
          <a:lstStyle/>
          <a:p>
            <a:r>
              <a:rPr lang="en-US"/>
              <a:t>LaRTE+lamNEQ wall stress probability density functions</a:t>
            </a:r>
          </a:p>
        </p:txBody>
      </p:sp>
      <p:sp>
        <p:nvSpPr>
          <p:cNvPr id="5" name="Slide Number Placeholder 4">
            <a:extLst>
              <a:ext uri="{FF2B5EF4-FFF2-40B4-BE49-F238E27FC236}">
                <a16:creationId xmlns:a16="http://schemas.microsoft.com/office/drawing/2014/main" id="{B7B47362-06EE-FC29-6940-A3A81CA6272D}"/>
              </a:ext>
            </a:extLst>
          </p:cNvPr>
          <p:cNvSpPr>
            <a:spLocks noGrp="1"/>
          </p:cNvSpPr>
          <p:nvPr>
            <p:ph type="sldNum" sz="quarter" idx="12"/>
          </p:nvPr>
        </p:nvSpPr>
        <p:spPr/>
        <p:txBody>
          <a:bodyPr/>
          <a:lstStyle/>
          <a:p>
            <a:fld id="{75DBE060-CF68-41CF-9ABE-0462A8BD26DF}" type="slidenum">
              <a:rPr lang="en-US" smtClean="0"/>
              <a:pPr/>
              <a:t>26</a:t>
            </a:fld>
            <a:endParaRPr lang="en-US" dirty="0"/>
          </a:p>
        </p:txBody>
      </p:sp>
      <p:sp>
        <p:nvSpPr>
          <p:cNvPr id="7" name="TextBox 6">
            <a:extLst>
              <a:ext uri="{FF2B5EF4-FFF2-40B4-BE49-F238E27FC236}">
                <a16:creationId xmlns:a16="http://schemas.microsoft.com/office/drawing/2014/main" id="{F2F5FA56-AD4E-1007-E501-6C6EEBE4DD79}"/>
              </a:ext>
            </a:extLst>
          </p:cNvPr>
          <p:cNvSpPr txBox="1"/>
          <p:nvPr/>
        </p:nvSpPr>
        <p:spPr>
          <a:xfrm>
            <a:off x="5670754" y="2051096"/>
            <a:ext cx="850489" cy="406265"/>
          </a:xfrm>
          <a:prstGeom prst="rect">
            <a:avLst/>
          </a:prstGeom>
          <a:noFill/>
        </p:spPr>
        <p:txBody>
          <a:bodyPr wrap="none" rtlCol="0">
            <a:spAutoFit/>
          </a:bodyPr>
          <a:lstStyle/>
          <a:p>
            <a:r>
              <a:rPr lang="en-US" dirty="0" err="1">
                <a:solidFill>
                  <a:srgbClr val="0000FF"/>
                </a:solidFill>
              </a:rPr>
              <a:t>LaRTE</a:t>
            </a:r>
            <a:endParaRPr lang="en-US" dirty="0">
              <a:solidFill>
                <a:srgbClr val="0000FF"/>
              </a:solidFill>
            </a:endParaRPr>
          </a:p>
        </p:txBody>
      </p:sp>
      <p:sp>
        <p:nvSpPr>
          <p:cNvPr id="8" name="TextBox 7">
            <a:extLst>
              <a:ext uri="{FF2B5EF4-FFF2-40B4-BE49-F238E27FC236}">
                <a16:creationId xmlns:a16="http://schemas.microsoft.com/office/drawing/2014/main" id="{0FAB9FDD-4A29-B67B-200A-3D8EE751B414}"/>
              </a:ext>
            </a:extLst>
          </p:cNvPr>
          <p:cNvSpPr txBox="1"/>
          <p:nvPr/>
        </p:nvSpPr>
        <p:spPr>
          <a:xfrm>
            <a:off x="2570753" y="2048362"/>
            <a:ext cx="1005403" cy="406265"/>
          </a:xfrm>
          <a:prstGeom prst="rect">
            <a:avLst/>
          </a:prstGeom>
          <a:noFill/>
        </p:spPr>
        <p:txBody>
          <a:bodyPr wrap="none" rtlCol="0">
            <a:spAutoFit/>
          </a:bodyPr>
          <a:lstStyle/>
          <a:p>
            <a:r>
              <a:rPr lang="en-US">
                <a:solidFill>
                  <a:srgbClr val="FF0000"/>
                </a:solidFill>
              </a:rPr>
              <a:t>lamNEQ</a:t>
            </a:r>
            <a:endParaRPr lang="en-US" dirty="0">
              <a:solidFill>
                <a:srgbClr val="FF0000"/>
              </a:solidFill>
            </a:endParaRPr>
          </a:p>
        </p:txBody>
      </p:sp>
      <p:sp>
        <p:nvSpPr>
          <p:cNvPr id="9" name="TextBox 8">
            <a:extLst>
              <a:ext uri="{FF2B5EF4-FFF2-40B4-BE49-F238E27FC236}">
                <a16:creationId xmlns:a16="http://schemas.microsoft.com/office/drawing/2014/main" id="{19F7372D-6812-AA18-82C4-F4C22D054E3C}"/>
              </a:ext>
            </a:extLst>
          </p:cNvPr>
          <p:cNvSpPr txBox="1"/>
          <p:nvPr/>
        </p:nvSpPr>
        <p:spPr>
          <a:xfrm>
            <a:off x="4571869" y="2454627"/>
            <a:ext cx="646331" cy="406265"/>
          </a:xfrm>
          <a:prstGeom prst="rect">
            <a:avLst/>
          </a:prstGeom>
          <a:noFill/>
        </p:spPr>
        <p:txBody>
          <a:bodyPr wrap="none" rtlCol="0">
            <a:spAutoFit/>
          </a:bodyPr>
          <a:lstStyle/>
          <a:p>
            <a:r>
              <a:rPr lang="en-US" dirty="0"/>
              <a:t>DNS</a:t>
            </a:r>
          </a:p>
        </p:txBody>
      </p:sp>
      <p:sp>
        <p:nvSpPr>
          <p:cNvPr id="10" name="TextBox 9">
            <a:extLst>
              <a:ext uri="{FF2B5EF4-FFF2-40B4-BE49-F238E27FC236}">
                <a16:creationId xmlns:a16="http://schemas.microsoft.com/office/drawing/2014/main" id="{2BA5FB0A-243D-C260-9C35-A18478D1ED23}"/>
              </a:ext>
            </a:extLst>
          </p:cNvPr>
          <p:cNvSpPr txBox="1"/>
          <p:nvPr/>
        </p:nvSpPr>
        <p:spPr>
          <a:xfrm>
            <a:off x="4571869" y="2738461"/>
            <a:ext cx="595035" cy="406265"/>
          </a:xfrm>
          <a:prstGeom prst="rect">
            <a:avLst/>
          </a:prstGeom>
          <a:noFill/>
        </p:spPr>
        <p:txBody>
          <a:bodyPr wrap="none" rtlCol="0">
            <a:spAutoFit/>
          </a:bodyPr>
          <a:lstStyle/>
          <a:p>
            <a:r>
              <a:rPr lang="en-US" dirty="0"/>
              <a:t>LES</a:t>
            </a:r>
          </a:p>
        </p:txBody>
      </p:sp>
      <p:cxnSp>
        <p:nvCxnSpPr>
          <p:cNvPr id="11" name="Straight Connector 10">
            <a:extLst>
              <a:ext uri="{FF2B5EF4-FFF2-40B4-BE49-F238E27FC236}">
                <a16:creationId xmlns:a16="http://schemas.microsoft.com/office/drawing/2014/main" id="{C54A9F89-A20B-4636-DB05-485574712F8E}"/>
              </a:ext>
            </a:extLst>
          </p:cNvPr>
          <p:cNvCxnSpPr>
            <a:cxnSpLocks/>
          </p:cNvCxnSpPr>
          <p:nvPr/>
        </p:nvCxnSpPr>
        <p:spPr>
          <a:xfrm>
            <a:off x="4238494" y="2950026"/>
            <a:ext cx="3429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1CCA489F-2C95-C474-6D9D-B63CE8853679}"/>
              </a:ext>
            </a:extLst>
          </p:cNvPr>
          <p:cNvCxnSpPr>
            <a:cxnSpLocks/>
          </p:cNvCxnSpPr>
          <p:nvPr/>
        </p:nvCxnSpPr>
        <p:spPr>
          <a:xfrm>
            <a:off x="4238494" y="2657759"/>
            <a:ext cx="3429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AB66FD52-C4D6-E968-3DBA-687AF0761BA4}"/>
              </a:ext>
            </a:extLst>
          </p:cNvPr>
          <p:cNvSpPr txBox="1"/>
          <p:nvPr/>
        </p:nvSpPr>
        <p:spPr>
          <a:xfrm>
            <a:off x="1869724" y="3610100"/>
            <a:ext cx="6319770" cy="954107"/>
          </a:xfrm>
          <a:prstGeom prst="rect">
            <a:avLst/>
          </a:prstGeom>
          <a:solidFill>
            <a:schemeClr val="bg1"/>
          </a:solidFill>
          <a:ln w="38100">
            <a:solidFill>
              <a:srgbClr val="FF1D1D"/>
            </a:solidFill>
          </a:ln>
        </p:spPr>
        <p:txBody>
          <a:bodyPr wrap="square" rtlCol="0">
            <a:spAutoFit/>
          </a:bodyPr>
          <a:lstStyle/>
          <a:p>
            <a:pPr algn="ctr"/>
            <a:r>
              <a:rPr lang="en-US" sz="2800">
                <a:solidFill>
                  <a:srgbClr val="FF0000"/>
                </a:solidFill>
              </a:rPr>
              <a:t>Streamwise wall stress fluctuations underpredicted!</a:t>
            </a:r>
          </a:p>
        </p:txBody>
      </p:sp>
    </p:spTree>
    <p:extLst>
      <p:ext uri="{BB962C8B-B14F-4D97-AF65-F5344CB8AC3E}">
        <p14:creationId xmlns:p14="http://schemas.microsoft.com/office/powerpoint/2010/main" val="259567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260682-5A08-6A0B-BB02-20A28C1DFA3A}"/>
              </a:ext>
            </a:extLst>
          </p:cNvPr>
          <p:cNvSpPr/>
          <p:nvPr/>
        </p:nvSpPr>
        <p:spPr>
          <a:xfrm>
            <a:off x="4029540" y="2889627"/>
            <a:ext cx="1597591" cy="2151326"/>
          </a:xfrm>
          <a:prstGeom prst="rect">
            <a:avLst/>
          </a:prstGeom>
          <a:solidFill>
            <a:srgbClr val="E2F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3" name="Rectangle 2">
            <a:extLst>
              <a:ext uri="{FF2B5EF4-FFF2-40B4-BE49-F238E27FC236}">
                <a16:creationId xmlns:a16="http://schemas.microsoft.com/office/drawing/2014/main" id="{D1EA38FE-CE50-9A11-EE2A-DB5B5A5F91F7}"/>
              </a:ext>
            </a:extLst>
          </p:cNvPr>
          <p:cNvSpPr/>
          <p:nvPr/>
        </p:nvSpPr>
        <p:spPr>
          <a:xfrm>
            <a:off x="5632601" y="2889632"/>
            <a:ext cx="4509069" cy="2198101"/>
          </a:xfrm>
          <a:prstGeom prst="rect">
            <a:avLst/>
          </a:prstGeom>
          <a:solidFill>
            <a:srgbClr val="CBCB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3FCC1DD-D3F5-176B-56AB-D7A31F34CBA3}"/>
                  </a:ext>
                </a:extLst>
              </p:cNvPr>
              <p:cNvSpPr txBox="1"/>
              <p:nvPr/>
            </p:nvSpPr>
            <p:spPr>
              <a:xfrm>
                <a:off x="7415888" y="4694581"/>
                <a:ext cx="506292"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bar>
                            <m:barPr>
                              <m:pos m:val="top"/>
                              <m:ctrlPr>
                                <a:rPr kumimoji="0" lang="en-US" sz="1800" b="1" i="1" u="none" strike="noStrike" kern="0" cap="none" spc="0" normalizeH="0" baseline="0" noProof="0" smtClean="0">
                                  <a:ln>
                                    <a:noFill/>
                                  </a:ln>
                                  <a:solidFill>
                                    <a:srgbClr val="0000FF"/>
                                  </a:solidFill>
                                  <a:effectLst/>
                                  <a:uLnTx/>
                                  <a:uFillTx/>
                                  <a:latin typeface="Cambria Math" panose="02040503050406030204" pitchFamily="18" charset="0"/>
                                </a:rPr>
                              </m:ctrlPr>
                            </m:barPr>
                            <m:e>
                              <m:r>
                                <a:rPr kumimoji="0" lang="en-US" sz="1800" b="1" i="1" u="none" strike="noStrike" kern="0" cap="none" spc="0" normalizeH="0" baseline="0" noProof="0" smtClean="0">
                                  <a:ln>
                                    <a:noFill/>
                                  </a:ln>
                                  <a:solidFill>
                                    <a:srgbClr val="0000FF"/>
                                  </a:solidFill>
                                  <a:effectLst/>
                                  <a:uLnTx/>
                                  <a:uFillTx/>
                                  <a:latin typeface="Cambria Math" panose="02040503050406030204" pitchFamily="18" charset="0"/>
                                </a:rPr>
                                <m:t>𝝉</m:t>
                              </m:r>
                            </m:e>
                          </m:bar>
                        </m:e>
                        <m:sub>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𝑤</m:t>
                          </m:r>
                        </m:sub>
                      </m:sSub>
                    </m:oMath>
                  </m:oMathPara>
                </a14:m>
                <a:endParaRPr kumimoji="0" lang="en-US" sz="1800" b="0" i="0" u="none" strike="noStrike" kern="0" cap="none" spc="0" normalizeH="0" baseline="0" noProof="0" dirty="0">
                  <a:ln>
                    <a:noFill/>
                  </a:ln>
                  <a:solidFill>
                    <a:srgbClr val="0000FF"/>
                  </a:solidFill>
                  <a:effectLst/>
                  <a:uLnTx/>
                  <a:uFillTx/>
                </a:endParaRPr>
              </a:p>
            </p:txBody>
          </p:sp>
        </mc:Choice>
        <mc:Fallback xmlns="">
          <p:sp>
            <p:nvSpPr>
              <p:cNvPr id="5" name="TextBox 4">
                <a:extLst>
                  <a:ext uri="{FF2B5EF4-FFF2-40B4-BE49-F238E27FC236}">
                    <a16:creationId xmlns:a16="http://schemas.microsoft.com/office/drawing/2014/main" id="{F3FCC1DD-D3F5-176B-56AB-D7A31F34CBA3}"/>
                  </a:ext>
                </a:extLst>
              </p:cNvPr>
              <p:cNvSpPr txBox="1">
                <a:spLocks noRot="1" noChangeAspect="1" noMove="1" noResize="1" noEditPoints="1" noAdjustHandles="1" noChangeArrowheads="1" noChangeShapeType="1" noTextEdit="1"/>
              </p:cNvSpPr>
              <p:nvPr/>
            </p:nvSpPr>
            <p:spPr>
              <a:xfrm>
                <a:off x="7415888" y="4694581"/>
                <a:ext cx="506292" cy="369332"/>
              </a:xfrm>
              <a:prstGeom prst="rect">
                <a:avLst/>
              </a:prstGeom>
              <a:blipFill>
                <a:blip r:embed="rId2"/>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BA003D18-D2B9-BACE-AA27-17D3EAA38AE4}"/>
              </a:ext>
            </a:extLst>
          </p:cNvPr>
          <p:cNvSpPr txBox="1"/>
          <p:nvPr/>
        </p:nvSpPr>
        <p:spPr>
          <a:xfrm>
            <a:off x="6051302" y="4003266"/>
            <a:ext cx="3050836" cy="400110"/>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Quasi-equilibrium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LaRTE</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sp>
        <p:nvSpPr>
          <p:cNvPr id="8" name="Arrow: Right 7">
            <a:extLst>
              <a:ext uri="{FF2B5EF4-FFF2-40B4-BE49-F238E27FC236}">
                <a16:creationId xmlns:a16="http://schemas.microsoft.com/office/drawing/2014/main" id="{F478C827-28B0-24E1-A4A7-8697676B6246}"/>
              </a:ext>
            </a:extLst>
          </p:cNvPr>
          <p:cNvSpPr/>
          <p:nvPr/>
        </p:nvSpPr>
        <p:spPr>
          <a:xfrm rot="16200000">
            <a:off x="7391566" y="3042427"/>
            <a:ext cx="554130" cy="507097"/>
          </a:xfrm>
          <a:prstGeom prst="rightArrow">
            <a:avLst/>
          </a:prstGeom>
          <a:solidFill>
            <a:srgbClr val="000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F5597"/>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692ECF2-E127-B5E4-123F-C6FB9CF1965E}"/>
                  </a:ext>
                </a:extLst>
              </p:cNvPr>
              <p:cNvSpPr txBox="1"/>
              <p:nvPr/>
            </p:nvSpPr>
            <p:spPr>
              <a:xfrm>
                <a:off x="7887135" y="3136609"/>
                <a:ext cx="159601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Times New Roman"/>
                  </a:rPr>
                  <a:t>relaxation </a:t>
                </a:r>
                <a14:m>
                  <m:oMath xmlns:m="http://schemas.openxmlformats.org/officeDocument/2006/math">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m:t>
                    </m:r>
                    <m:sSub>
                      <m:sSubPr>
                        <m:ctrlP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𝑇</m:t>
                        </m:r>
                      </m:e>
                      <m:sub>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𝑠</m:t>
                        </m:r>
                      </m:sub>
                    </m:sSub>
                  </m:oMath>
                </a14:m>
                <a:endParaRPr kumimoji="0" lang="en-US" sz="1800" b="0" i="0" u="none" strike="noStrike" kern="0" cap="none" spc="0" normalizeH="0" baseline="0" noProof="0">
                  <a:ln>
                    <a:noFill/>
                  </a:ln>
                  <a:solidFill>
                    <a:srgbClr val="0000FF"/>
                  </a:solidFill>
                  <a:effectLst/>
                  <a:uLnTx/>
                  <a:uFillTx/>
                  <a:latin typeface="Times New Roman"/>
                </a:endParaRPr>
              </a:p>
            </p:txBody>
          </p:sp>
        </mc:Choice>
        <mc:Fallback xmlns="">
          <p:sp>
            <p:nvSpPr>
              <p:cNvPr id="9" name="TextBox 8">
                <a:extLst>
                  <a:ext uri="{FF2B5EF4-FFF2-40B4-BE49-F238E27FC236}">
                    <a16:creationId xmlns:a16="http://schemas.microsoft.com/office/drawing/2014/main" id="{4692ECF2-E127-B5E4-123F-C6FB9CF1965E}"/>
                  </a:ext>
                </a:extLst>
              </p:cNvPr>
              <p:cNvSpPr txBox="1">
                <a:spLocks noRot="1" noChangeAspect="1" noMove="1" noResize="1" noEditPoints="1" noAdjustHandles="1" noChangeArrowheads="1" noChangeShapeType="1" noTextEdit="1"/>
              </p:cNvSpPr>
              <p:nvPr/>
            </p:nvSpPr>
            <p:spPr>
              <a:xfrm>
                <a:off x="7887135" y="3136609"/>
                <a:ext cx="1596014" cy="369332"/>
              </a:xfrm>
              <a:prstGeom prst="rect">
                <a:avLst/>
              </a:prstGeom>
              <a:blipFill>
                <a:blip r:embed="rId3"/>
                <a:stretch>
                  <a:fillRect l="-3435" t="-10000" b="-26667"/>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311B2BE0-F92B-44CD-BF72-0C80B60806A8}"/>
              </a:ext>
            </a:extLst>
          </p:cNvPr>
          <p:cNvSpPr>
            <a:spLocks noGrp="1"/>
          </p:cNvSpPr>
          <p:nvPr>
            <p:ph type="title"/>
          </p:nvPr>
        </p:nvSpPr>
        <p:spPr>
          <a:xfrm>
            <a:off x="0" y="0"/>
            <a:ext cx="12192000" cy="884903"/>
          </a:xfrm>
        </p:spPr>
        <p:txBody>
          <a:bodyPr>
            <a:normAutofit/>
          </a:bodyPr>
          <a:lstStyle/>
          <a:p>
            <a:r>
              <a:rPr lang="en-US"/>
              <a:t>LaRTE + lamNEQ length and time scales</a:t>
            </a:r>
          </a:p>
        </p:txBody>
      </p:sp>
      <p:sp>
        <p:nvSpPr>
          <p:cNvPr id="4" name="Slide Number Placeholder 3">
            <a:extLst>
              <a:ext uri="{FF2B5EF4-FFF2-40B4-BE49-F238E27FC236}">
                <a16:creationId xmlns:a16="http://schemas.microsoft.com/office/drawing/2014/main" id="{53C44819-80BB-40A4-B4CC-0DE066FE6CBF}"/>
              </a:ext>
            </a:extLst>
          </p:cNvPr>
          <p:cNvSpPr>
            <a:spLocks noGrp="1"/>
          </p:cNvSpPr>
          <p:nvPr>
            <p:ph type="sldNum" sz="quarter" idx="12"/>
          </p:nvPr>
        </p:nvSpPr>
        <p:spPr>
          <a:xfrm>
            <a:off x="11630095" y="6563840"/>
            <a:ext cx="477024" cy="206734"/>
          </a:xfrm>
        </p:spPr>
        <p:txBody>
          <a:bodyPr/>
          <a:lstStyle/>
          <a:p>
            <a:fld id="{75DBE060-CF68-41CF-9ABE-0462A8BD26DF}" type="slidenum">
              <a:rPr lang="en-US" smtClean="0"/>
              <a:pPr/>
              <a:t>27</a:t>
            </a:fld>
            <a:endParaRPr lang="en-US" dirty="0"/>
          </a:p>
        </p:txBody>
      </p:sp>
      <p:sp>
        <p:nvSpPr>
          <p:cNvPr id="13" name="TextBox 12">
            <a:extLst>
              <a:ext uri="{FF2B5EF4-FFF2-40B4-BE49-F238E27FC236}">
                <a16:creationId xmlns:a16="http://schemas.microsoft.com/office/drawing/2014/main" id="{62958EB4-3822-180D-9C3C-24C40339F0B6}"/>
              </a:ext>
            </a:extLst>
          </p:cNvPr>
          <p:cNvSpPr txBox="1"/>
          <p:nvPr/>
        </p:nvSpPr>
        <p:spPr>
          <a:xfrm>
            <a:off x="9087255" y="5134044"/>
            <a:ext cx="1796108" cy="461665"/>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time scales</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89A6410-9772-1AF8-F25E-92453DEC15A5}"/>
                  </a:ext>
                </a:extLst>
              </p:cNvPr>
              <p:cNvSpPr txBox="1"/>
              <p:nvPr/>
            </p:nvSpPr>
            <p:spPr>
              <a:xfrm>
                <a:off x="2077789" y="2597488"/>
                <a:ext cx="479618" cy="5232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800" b="0" i="0" u="none" strike="noStrike" kern="0" cap="none" spc="0" normalizeH="0" baseline="0" noProof="0" smtClean="0">
                          <a:ln>
                            <a:noFill/>
                          </a:ln>
                          <a:solidFill>
                            <a:prstClr val="black"/>
                          </a:solidFill>
                          <a:effectLst/>
                          <a:uLnTx/>
                          <a:uFillTx/>
                          <a:latin typeface="Cambria Math" panose="02040503050406030204" pitchFamily="18" charset="0"/>
                        </a:rPr>
                        <m:t>Δ</m:t>
                      </m:r>
                    </m:oMath>
                  </m:oMathPara>
                </a14:m>
                <a:endParaRPr kumimoji="0" lang="en-US" sz="2800" b="0" i="0" u="none" strike="noStrike" kern="0" cap="none" spc="0" normalizeH="0" baseline="0" noProof="0">
                  <a:ln>
                    <a:noFill/>
                  </a:ln>
                  <a:solidFill>
                    <a:prstClr val="black"/>
                  </a:solidFill>
                  <a:effectLst/>
                  <a:uLnTx/>
                  <a:uFillTx/>
                </a:endParaRPr>
              </a:p>
            </p:txBody>
          </p:sp>
        </mc:Choice>
        <mc:Fallback xmlns="">
          <p:sp>
            <p:nvSpPr>
              <p:cNvPr id="17" name="TextBox 16">
                <a:extLst>
                  <a:ext uri="{FF2B5EF4-FFF2-40B4-BE49-F238E27FC236}">
                    <a16:creationId xmlns:a16="http://schemas.microsoft.com/office/drawing/2014/main" id="{689A6410-9772-1AF8-F25E-92453DEC15A5}"/>
                  </a:ext>
                </a:extLst>
              </p:cNvPr>
              <p:cNvSpPr txBox="1">
                <a:spLocks noRot="1" noChangeAspect="1" noMove="1" noResize="1" noEditPoints="1" noAdjustHandles="1" noChangeArrowheads="1" noChangeShapeType="1" noTextEdit="1"/>
              </p:cNvSpPr>
              <p:nvPr/>
            </p:nvSpPr>
            <p:spPr>
              <a:xfrm>
                <a:off x="2077789" y="2597488"/>
                <a:ext cx="479618"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D058654-68E0-2799-4434-65FD670FA83D}"/>
                  </a:ext>
                </a:extLst>
              </p:cNvPr>
              <p:cNvSpPr txBox="1"/>
              <p:nvPr/>
            </p:nvSpPr>
            <p:spPr>
              <a:xfrm>
                <a:off x="2119049" y="1141960"/>
                <a:ext cx="471347" cy="5232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𝑦</m:t>
                      </m:r>
                    </m:oMath>
                  </m:oMathPara>
                </a14:m>
                <a:endParaRPr kumimoji="0" lang="en-US" sz="2800" b="0" i="0" u="none" strike="noStrike" kern="0" cap="none" spc="0" normalizeH="0" baseline="0" noProof="0" dirty="0">
                  <a:ln>
                    <a:noFill/>
                  </a:ln>
                  <a:solidFill>
                    <a:prstClr val="black"/>
                  </a:solidFill>
                  <a:effectLst/>
                  <a:uLnTx/>
                  <a:uFillTx/>
                </a:endParaRPr>
              </a:p>
            </p:txBody>
          </p:sp>
        </mc:Choice>
        <mc:Fallback xmlns="">
          <p:sp>
            <p:nvSpPr>
              <p:cNvPr id="18" name="TextBox 17">
                <a:extLst>
                  <a:ext uri="{FF2B5EF4-FFF2-40B4-BE49-F238E27FC236}">
                    <a16:creationId xmlns:a16="http://schemas.microsoft.com/office/drawing/2014/main" id="{4D058654-68E0-2799-4434-65FD670FA83D}"/>
                  </a:ext>
                </a:extLst>
              </p:cNvPr>
              <p:cNvSpPr txBox="1">
                <a:spLocks noRot="1" noChangeAspect="1" noMove="1" noResize="1" noEditPoints="1" noAdjustHandles="1" noChangeArrowheads="1" noChangeShapeType="1" noTextEdit="1"/>
              </p:cNvSpPr>
              <p:nvPr/>
            </p:nvSpPr>
            <p:spPr>
              <a:xfrm>
                <a:off x="2119049" y="1141960"/>
                <a:ext cx="471347" cy="523220"/>
              </a:xfrm>
              <a:prstGeom prst="rect">
                <a:avLst/>
              </a:prstGeom>
              <a:blipFill>
                <a:blip r:embed="rId5"/>
                <a:stretch>
                  <a:fillRect/>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48FE29A6-022A-0225-2ADD-8E58F0D58F92}"/>
              </a:ext>
            </a:extLst>
          </p:cNvPr>
          <p:cNvSpPr/>
          <p:nvPr/>
        </p:nvSpPr>
        <p:spPr>
          <a:xfrm>
            <a:off x="3038934" y="1602282"/>
            <a:ext cx="7102737" cy="1286496"/>
          </a:xfrm>
          <a:prstGeom prst="rect">
            <a:avLst/>
          </a:prstGeom>
          <a:solidFill>
            <a:srgbClr val="E7E6E6"/>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23" name="TextBox 22">
            <a:extLst>
              <a:ext uri="{FF2B5EF4-FFF2-40B4-BE49-F238E27FC236}">
                <a16:creationId xmlns:a16="http://schemas.microsoft.com/office/drawing/2014/main" id="{69957992-FC9E-E6DE-CBA4-32E720E81A88}"/>
              </a:ext>
            </a:extLst>
          </p:cNvPr>
          <p:cNvSpPr txBox="1"/>
          <p:nvPr/>
        </p:nvSpPr>
        <p:spPr>
          <a:xfrm>
            <a:off x="5524934" y="1690258"/>
            <a:ext cx="1890953" cy="707886"/>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lumMod val="50000"/>
                  </a:prstClr>
                </a:solidFill>
                <a:effectLst/>
                <a:uLnTx/>
                <a:uFillTx/>
                <a:latin typeface="Times New Roman"/>
              </a:rPr>
              <a:t>LES</a:t>
            </a:r>
          </a:p>
        </p:txBody>
      </p:sp>
      <p:sp>
        <p:nvSpPr>
          <p:cNvPr id="24" name="TextBox 23">
            <a:extLst>
              <a:ext uri="{FF2B5EF4-FFF2-40B4-BE49-F238E27FC236}">
                <a16:creationId xmlns:a16="http://schemas.microsoft.com/office/drawing/2014/main" id="{C2E5ACEB-3101-175C-9E45-13FE07F97B01}"/>
              </a:ext>
            </a:extLst>
          </p:cNvPr>
          <p:cNvSpPr txBox="1"/>
          <p:nvPr/>
        </p:nvSpPr>
        <p:spPr>
          <a:xfrm rot="5400000">
            <a:off x="10538766" y="3782262"/>
            <a:ext cx="2182200"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Wall modeling region</a:t>
            </a:r>
          </a:p>
        </p:txBody>
      </p:sp>
      <p:cxnSp>
        <p:nvCxnSpPr>
          <p:cNvPr id="27" name="Straight Connector 26">
            <a:extLst>
              <a:ext uri="{FF2B5EF4-FFF2-40B4-BE49-F238E27FC236}">
                <a16:creationId xmlns:a16="http://schemas.microsoft.com/office/drawing/2014/main" id="{92CE6398-D22F-C344-7EFA-17049FBD9390}"/>
              </a:ext>
            </a:extLst>
          </p:cNvPr>
          <p:cNvCxnSpPr>
            <a:cxnSpLocks/>
          </p:cNvCxnSpPr>
          <p:nvPr/>
        </p:nvCxnSpPr>
        <p:spPr>
          <a:xfrm flipH="1">
            <a:off x="1396796" y="3409681"/>
            <a:ext cx="627682" cy="0"/>
          </a:xfrm>
          <a:prstGeom prst="line">
            <a:avLst/>
          </a:prstGeom>
          <a:noFill/>
          <a:ln w="28575" cap="flat" cmpd="sng" algn="ctr">
            <a:solidFill>
              <a:sysClr val="windowText" lastClr="000000"/>
            </a:solidFill>
            <a:prstDash val="solid"/>
            <a:miter lim="800000"/>
          </a:ln>
          <a:effectLst/>
        </p:spPr>
      </p:cxnSp>
      <p:cxnSp>
        <p:nvCxnSpPr>
          <p:cNvPr id="31" name="Straight Arrow Connector 30">
            <a:extLst>
              <a:ext uri="{FF2B5EF4-FFF2-40B4-BE49-F238E27FC236}">
                <a16:creationId xmlns:a16="http://schemas.microsoft.com/office/drawing/2014/main" id="{05B0A7AB-A522-1AEA-2981-9355D016A8CA}"/>
              </a:ext>
            </a:extLst>
          </p:cNvPr>
          <p:cNvCxnSpPr>
            <a:cxnSpLocks/>
          </p:cNvCxnSpPr>
          <p:nvPr/>
        </p:nvCxnSpPr>
        <p:spPr>
          <a:xfrm flipH="1">
            <a:off x="1717586" y="2020743"/>
            <a:ext cx="2034" cy="1384879"/>
          </a:xfrm>
          <a:prstGeom prst="straightConnector1">
            <a:avLst/>
          </a:prstGeom>
          <a:noFill/>
          <a:ln w="28575" cap="flat" cmpd="sng" algn="ctr">
            <a:solidFill>
              <a:sysClr val="windowText" lastClr="000000"/>
            </a:solidFill>
            <a:prstDash val="solid"/>
            <a:miter lim="800000"/>
            <a:headEnd type="triangle"/>
            <a:tailEnd type="triangle"/>
          </a:ln>
          <a:effectLst/>
        </p:spPr>
      </p:cxnSp>
      <p:sp>
        <p:nvSpPr>
          <p:cNvPr id="32" name="TextBox 31">
            <a:extLst>
              <a:ext uri="{FF2B5EF4-FFF2-40B4-BE49-F238E27FC236}">
                <a16:creationId xmlns:a16="http://schemas.microsoft.com/office/drawing/2014/main" id="{331EE7B7-656F-FE61-5730-1FA11EEA5D83}"/>
              </a:ext>
            </a:extLst>
          </p:cNvPr>
          <p:cNvSpPr txBox="1"/>
          <p:nvPr/>
        </p:nvSpPr>
        <p:spPr>
          <a:xfrm rot="16200000">
            <a:off x="497546" y="2442222"/>
            <a:ext cx="1173719" cy="400110"/>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Log layer</a:t>
            </a:r>
            <a:endPar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F8AB0C86-89FC-C1DB-2052-A60D6CD816E4}"/>
                  </a:ext>
                </a:extLst>
              </p:cNvPr>
              <p:cNvSpPr/>
              <p:nvPr/>
            </p:nvSpPr>
            <p:spPr>
              <a:xfrm>
                <a:off x="3047919" y="2527065"/>
                <a:ext cx="7093754" cy="360836"/>
              </a:xfrm>
              <a:prstGeom prst="rect">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lumMod val="50000"/>
                      </a:prstClr>
                    </a:solidFill>
                    <a:effectLst/>
                    <a:uLnTx/>
                    <a:uFillTx/>
                    <a:latin typeface="Times New Roman"/>
                    <a:ea typeface="+mn-ea"/>
                    <a:cs typeface="+mn-cs"/>
                  </a:rPr>
                  <a:t>Equilibrium model closure for </a:t>
                </a:r>
                <a14:m>
                  <m:oMath xmlns:m="http://schemas.openxmlformats.org/officeDocument/2006/math">
                    <m:sSub>
                      <m:sSubPr>
                        <m:ctrlPr>
                          <a:rPr kumimoji="0" lang="en-US" sz="1800" b="0"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ctrlPr>
                      </m:sSubPr>
                      <m:e>
                        <m:acc>
                          <m:accPr>
                            <m:chr m:val="̅"/>
                            <m:ctrlPr>
                              <a:rPr kumimoji="0" lang="en-US" sz="1800" b="1"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ctrlPr>
                          </m:accPr>
                          <m:e>
                            <m:r>
                              <a:rPr kumimoji="0" lang="en-US" sz="1800" b="1"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t>𝝉</m:t>
                            </m:r>
                          </m:e>
                        </m:acc>
                      </m:e>
                      <m:sub>
                        <m:r>
                          <m:rPr>
                            <m:sty m:val="p"/>
                          </m:rPr>
                          <a:rPr kumimoji="0" lang="en-US" sz="1800" b="0" i="0"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t>Δ</m:t>
                        </m:r>
                      </m:sub>
                    </m:sSub>
                  </m:oMath>
                </a14:m>
                <a:endParaRPr kumimoji="0" lang="en-US" sz="1800" b="0" i="0" u="none" strike="noStrike" kern="0" cap="none" spc="0" normalizeH="0" baseline="0" noProof="0">
                  <a:ln>
                    <a:noFill/>
                  </a:ln>
                  <a:solidFill>
                    <a:prstClr val="white">
                      <a:lumMod val="50000"/>
                    </a:prstClr>
                  </a:solidFill>
                  <a:effectLst/>
                  <a:uLnTx/>
                  <a:uFillTx/>
                  <a:latin typeface="Times New Roman"/>
                  <a:ea typeface="+mn-ea"/>
                  <a:cs typeface="+mn-cs"/>
                </a:endParaRPr>
              </a:p>
            </p:txBody>
          </p:sp>
        </mc:Choice>
        <mc:Fallback xmlns="">
          <p:sp>
            <p:nvSpPr>
              <p:cNvPr id="37" name="Rectangle 36">
                <a:extLst>
                  <a:ext uri="{FF2B5EF4-FFF2-40B4-BE49-F238E27FC236}">
                    <a16:creationId xmlns:a16="http://schemas.microsoft.com/office/drawing/2014/main" id="{F8AB0C86-89FC-C1DB-2052-A60D6CD816E4}"/>
                  </a:ext>
                </a:extLst>
              </p:cNvPr>
              <p:cNvSpPr>
                <a:spLocks noRot="1" noChangeAspect="1" noMove="1" noResize="1" noEditPoints="1" noAdjustHandles="1" noChangeArrowheads="1" noChangeShapeType="1" noTextEdit="1"/>
              </p:cNvSpPr>
              <p:nvPr/>
            </p:nvSpPr>
            <p:spPr>
              <a:xfrm>
                <a:off x="3047919" y="2527065"/>
                <a:ext cx="7093754" cy="360836"/>
              </a:xfrm>
              <a:prstGeom prst="rect">
                <a:avLst/>
              </a:prstGeom>
              <a:blipFill>
                <a:blip r:embed="rId6"/>
                <a:stretch>
                  <a:fillRect t="-10169" b="-27119"/>
                </a:stretch>
              </a:blipFill>
              <a:ln w="12700" cap="flat" cmpd="sng" algn="ctr">
                <a:noFill/>
                <a:prstDash val="solid"/>
                <a:miter lim="800000"/>
              </a:ln>
              <a:effectLst/>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83B39740-ABB1-B1B2-25AD-3B136235CDF5}"/>
              </a:ext>
            </a:extLst>
          </p:cNvPr>
          <p:cNvCxnSpPr>
            <a:cxnSpLocks/>
          </p:cNvCxnSpPr>
          <p:nvPr/>
        </p:nvCxnSpPr>
        <p:spPr>
          <a:xfrm flipH="1">
            <a:off x="10632182" y="2889774"/>
            <a:ext cx="627682" cy="0"/>
          </a:xfrm>
          <a:prstGeom prst="line">
            <a:avLst/>
          </a:prstGeom>
          <a:noFill/>
          <a:ln w="28575" cap="flat" cmpd="sng" algn="ctr">
            <a:solidFill>
              <a:sysClr val="windowText" lastClr="000000"/>
            </a:solidFill>
            <a:prstDash val="solid"/>
            <a:miter lim="800000"/>
          </a:ln>
          <a:effectLst/>
        </p:spPr>
      </p:cxnSp>
      <p:cxnSp>
        <p:nvCxnSpPr>
          <p:cNvPr id="59" name="Straight Connector 58">
            <a:extLst>
              <a:ext uri="{FF2B5EF4-FFF2-40B4-BE49-F238E27FC236}">
                <a16:creationId xmlns:a16="http://schemas.microsoft.com/office/drawing/2014/main" id="{7518D671-9E25-8475-11A0-D7971482952F}"/>
              </a:ext>
            </a:extLst>
          </p:cNvPr>
          <p:cNvCxnSpPr>
            <a:cxnSpLocks/>
          </p:cNvCxnSpPr>
          <p:nvPr/>
        </p:nvCxnSpPr>
        <p:spPr>
          <a:xfrm flipH="1">
            <a:off x="10632182" y="5040145"/>
            <a:ext cx="627682" cy="0"/>
          </a:xfrm>
          <a:prstGeom prst="line">
            <a:avLst/>
          </a:prstGeom>
          <a:noFill/>
          <a:ln w="28575" cap="flat" cmpd="sng" algn="ctr">
            <a:solidFill>
              <a:sysClr val="windowText" lastClr="000000"/>
            </a:solidFill>
            <a:prstDash val="solid"/>
            <a:miter lim="800000"/>
          </a:ln>
          <a:effectLst/>
        </p:spPr>
      </p:cxnSp>
      <p:cxnSp>
        <p:nvCxnSpPr>
          <p:cNvPr id="60" name="Straight Arrow Connector 59">
            <a:extLst>
              <a:ext uri="{FF2B5EF4-FFF2-40B4-BE49-F238E27FC236}">
                <a16:creationId xmlns:a16="http://schemas.microsoft.com/office/drawing/2014/main" id="{F5563AF4-EF06-B973-4097-D0A2CD35EC0E}"/>
              </a:ext>
            </a:extLst>
          </p:cNvPr>
          <p:cNvCxnSpPr>
            <a:cxnSpLocks/>
          </p:cNvCxnSpPr>
          <p:nvPr/>
        </p:nvCxnSpPr>
        <p:spPr>
          <a:xfrm>
            <a:off x="10932795" y="2911414"/>
            <a:ext cx="0" cy="2138102"/>
          </a:xfrm>
          <a:prstGeom prst="straightConnector1">
            <a:avLst/>
          </a:prstGeom>
          <a:noFill/>
          <a:ln w="28575" cap="flat" cmpd="sng" algn="ctr">
            <a:solidFill>
              <a:sysClr val="windowText" lastClr="000000"/>
            </a:solidFill>
            <a:prstDash val="solid"/>
            <a:miter lim="800000"/>
            <a:headEnd type="triangle"/>
            <a:tailEnd type="triangle"/>
          </a:ln>
          <a:effectLst/>
        </p:spPr>
      </p:cxnSp>
      <p:cxnSp>
        <p:nvCxnSpPr>
          <p:cNvPr id="87" name="Straight Connector 86">
            <a:extLst>
              <a:ext uri="{FF2B5EF4-FFF2-40B4-BE49-F238E27FC236}">
                <a16:creationId xmlns:a16="http://schemas.microsoft.com/office/drawing/2014/main" id="{0C754344-60C6-8A1D-6645-6850B207AB5B}"/>
              </a:ext>
            </a:extLst>
          </p:cNvPr>
          <p:cNvCxnSpPr>
            <a:cxnSpLocks/>
          </p:cNvCxnSpPr>
          <p:nvPr/>
        </p:nvCxnSpPr>
        <p:spPr>
          <a:xfrm>
            <a:off x="2622619" y="2882478"/>
            <a:ext cx="7501301" cy="0"/>
          </a:xfrm>
          <a:prstGeom prst="line">
            <a:avLst/>
          </a:prstGeom>
          <a:noFill/>
          <a:ln w="38100" cap="flat" cmpd="sng" algn="ctr">
            <a:solidFill>
              <a:sysClr val="windowText" lastClr="000000"/>
            </a:solidFill>
            <a:prstDash val="dash"/>
            <a:miter lim="800000"/>
          </a:ln>
          <a:effectLst/>
        </p:spPr>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84068C4-1E89-947B-890C-306B4ABE201B}"/>
                  </a:ext>
                </a:extLst>
              </p:cNvPr>
              <p:cNvSpPr txBox="1"/>
              <p:nvPr/>
            </p:nvSpPr>
            <p:spPr>
              <a:xfrm>
                <a:off x="3707059" y="5104067"/>
                <a:ext cx="575479" cy="5232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𝑡</m:t>
                          </m:r>
                        </m:e>
                        <m:sub>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𝜈</m:t>
                          </m:r>
                        </m:sub>
                      </m:sSub>
                    </m:oMath>
                  </m:oMathPara>
                </a14:m>
                <a:endParaRPr kumimoji="0" lang="en-US" sz="2800" b="0" i="0" u="none" strike="noStrike" kern="0" cap="none" spc="0" normalizeH="0" baseline="0" noProof="0">
                  <a:ln>
                    <a:noFill/>
                  </a:ln>
                  <a:solidFill>
                    <a:prstClr val="black"/>
                  </a:solidFill>
                  <a:effectLst/>
                  <a:uLnTx/>
                  <a:uFillTx/>
                </a:endParaRPr>
              </a:p>
            </p:txBody>
          </p:sp>
        </mc:Choice>
        <mc:Fallback xmlns="">
          <p:sp>
            <p:nvSpPr>
              <p:cNvPr id="10" name="TextBox 9">
                <a:extLst>
                  <a:ext uri="{FF2B5EF4-FFF2-40B4-BE49-F238E27FC236}">
                    <a16:creationId xmlns:a16="http://schemas.microsoft.com/office/drawing/2014/main" id="{C84068C4-1E89-947B-890C-306B4ABE201B}"/>
                  </a:ext>
                </a:extLst>
              </p:cNvPr>
              <p:cNvSpPr txBox="1">
                <a:spLocks noRot="1" noChangeAspect="1" noMove="1" noResize="1" noEditPoints="1" noAdjustHandles="1" noChangeArrowheads="1" noChangeShapeType="1" noTextEdit="1"/>
              </p:cNvSpPr>
              <p:nvPr/>
            </p:nvSpPr>
            <p:spPr>
              <a:xfrm>
                <a:off x="3707059" y="5104067"/>
                <a:ext cx="575479"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6210480-75EF-F4AF-773A-CDAA63E2C97F}"/>
                  </a:ext>
                </a:extLst>
              </p:cNvPr>
              <p:cNvSpPr txBox="1"/>
              <p:nvPr/>
            </p:nvSpPr>
            <p:spPr>
              <a:xfrm>
                <a:off x="5343902" y="5104067"/>
                <a:ext cx="577401" cy="5232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𝑇</m:t>
                          </m:r>
                        </m:e>
                        <m:sub>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𝑠</m:t>
                          </m:r>
                        </m:sub>
                      </m:sSub>
                    </m:oMath>
                  </m:oMathPara>
                </a14:m>
                <a:endParaRPr kumimoji="0" lang="en-US" sz="2800" b="0" i="0" u="none" strike="noStrike" kern="0" cap="none" spc="0" normalizeH="0" baseline="0" noProof="0">
                  <a:ln>
                    <a:noFill/>
                  </a:ln>
                  <a:solidFill>
                    <a:prstClr val="black"/>
                  </a:solidFill>
                  <a:effectLst/>
                  <a:uLnTx/>
                  <a:uFillTx/>
                </a:endParaRPr>
              </a:p>
            </p:txBody>
          </p:sp>
        </mc:Choice>
        <mc:Fallback xmlns="">
          <p:sp>
            <p:nvSpPr>
              <p:cNvPr id="14" name="TextBox 13">
                <a:extLst>
                  <a:ext uri="{FF2B5EF4-FFF2-40B4-BE49-F238E27FC236}">
                    <a16:creationId xmlns:a16="http://schemas.microsoft.com/office/drawing/2014/main" id="{A6210480-75EF-F4AF-773A-CDAA63E2C97F}"/>
                  </a:ext>
                </a:extLst>
              </p:cNvPr>
              <p:cNvSpPr txBox="1">
                <a:spLocks noRot="1" noChangeAspect="1" noMove="1" noResize="1" noEditPoints="1" noAdjustHandles="1" noChangeArrowheads="1" noChangeShapeType="1" noTextEdit="1"/>
              </p:cNvSpPr>
              <p:nvPr/>
            </p:nvSpPr>
            <p:spPr>
              <a:xfrm>
                <a:off x="5343902" y="5104067"/>
                <a:ext cx="577401" cy="523220"/>
              </a:xfrm>
              <a:prstGeom prst="rect">
                <a:avLst/>
              </a:prstGeom>
              <a:blipFill>
                <a:blip r:embed="rId8"/>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A09FF5CD-2D9E-CE71-3376-2E007CD4117B}"/>
              </a:ext>
            </a:extLst>
          </p:cNvPr>
          <p:cNvSpPr txBox="1"/>
          <p:nvPr/>
        </p:nvSpPr>
        <p:spPr>
          <a:xfrm>
            <a:off x="2795869" y="5543436"/>
            <a:ext cx="2467342" cy="369332"/>
          </a:xfrm>
          <a:prstGeom prst="rect">
            <a:avLst/>
          </a:prstGeom>
          <a:noFill/>
        </p:spPr>
        <p:txBody>
          <a:bodyPr wrap="none" rtlCol="0">
            <a:spAutoFit/>
          </a:bodyPr>
          <a:lstStyle/>
          <a:p>
            <a:r>
              <a:rPr lang="en-US"/>
              <a:t>(viscous time scale, </a:t>
            </a:r>
            <a:r>
              <a:rPr lang="en-US">
                <a:solidFill>
                  <a:srgbClr val="FF0000"/>
                </a:solidFill>
              </a:rPr>
              <a:t>fast</a:t>
            </a:r>
            <a:r>
              <a:rPr lang="en-US"/>
              <a:t>)</a:t>
            </a:r>
          </a:p>
        </p:txBody>
      </p:sp>
      <p:sp>
        <p:nvSpPr>
          <p:cNvPr id="16" name="TextBox 15">
            <a:extLst>
              <a:ext uri="{FF2B5EF4-FFF2-40B4-BE49-F238E27FC236}">
                <a16:creationId xmlns:a16="http://schemas.microsoft.com/office/drawing/2014/main" id="{D98358F1-EF6C-BAAB-3FD1-C230138E1C5E}"/>
              </a:ext>
            </a:extLst>
          </p:cNvPr>
          <p:cNvSpPr txBox="1"/>
          <p:nvPr/>
        </p:nvSpPr>
        <p:spPr>
          <a:xfrm>
            <a:off x="5817156" y="5187406"/>
            <a:ext cx="2800767" cy="369332"/>
          </a:xfrm>
          <a:prstGeom prst="rect">
            <a:avLst/>
          </a:prstGeom>
          <a:noFill/>
        </p:spPr>
        <p:txBody>
          <a:bodyPr wrap="none" rtlCol="0">
            <a:spAutoFit/>
          </a:bodyPr>
          <a:lstStyle/>
          <a:p>
            <a:r>
              <a:rPr lang="en-US"/>
              <a:t>(relaxation time scale, </a:t>
            </a:r>
            <a:r>
              <a:rPr lang="en-US">
                <a:solidFill>
                  <a:srgbClr val="1A1AFF"/>
                </a:solidFill>
              </a:rPr>
              <a:t>slow</a:t>
            </a:r>
            <a:r>
              <a:rPr lang="en-US"/>
              <a:t>)</a:t>
            </a:r>
          </a:p>
        </p:txBody>
      </p:sp>
      <p:cxnSp>
        <p:nvCxnSpPr>
          <p:cNvPr id="19" name="Straight Connector 18">
            <a:extLst>
              <a:ext uri="{FF2B5EF4-FFF2-40B4-BE49-F238E27FC236}">
                <a16:creationId xmlns:a16="http://schemas.microsoft.com/office/drawing/2014/main" id="{0F2405CF-2AD0-5F0B-C3BA-08D595F9D7C9}"/>
              </a:ext>
            </a:extLst>
          </p:cNvPr>
          <p:cNvCxnSpPr>
            <a:cxnSpLocks/>
          </p:cNvCxnSpPr>
          <p:nvPr/>
        </p:nvCxnSpPr>
        <p:spPr>
          <a:xfrm flipV="1">
            <a:off x="5632604" y="2889632"/>
            <a:ext cx="0" cy="2276625"/>
          </a:xfrm>
          <a:prstGeom prst="line">
            <a:avLst/>
          </a:prstGeom>
          <a:noFill/>
          <a:ln w="12700" cap="flat" cmpd="sng" algn="ctr">
            <a:solidFill>
              <a:sysClr val="windowText" lastClr="000000"/>
            </a:solidFill>
            <a:prstDash val="lgDash"/>
            <a:miter lim="800000"/>
          </a:ln>
          <a:effectLst/>
        </p:spPr>
      </p:cxnSp>
      <p:sp>
        <p:nvSpPr>
          <p:cNvPr id="21" name="Rectangle 20">
            <a:extLst>
              <a:ext uri="{FF2B5EF4-FFF2-40B4-BE49-F238E27FC236}">
                <a16:creationId xmlns:a16="http://schemas.microsoft.com/office/drawing/2014/main" id="{6F29C361-1083-E083-9452-C73D12F8B1C8}"/>
              </a:ext>
            </a:extLst>
          </p:cNvPr>
          <p:cNvSpPr/>
          <p:nvPr/>
        </p:nvSpPr>
        <p:spPr>
          <a:xfrm>
            <a:off x="2689889" y="4256005"/>
            <a:ext cx="1331903" cy="808335"/>
          </a:xfrm>
          <a:prstGeom prst="rect">
            <a:avLst/>
          </a:prstGeom>
          <a:solidFill>
            <a:srgbClr val="FFB1B1"/>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B41F79F-96B0-1910-A0EB-C838259C83A8}"/>
                  </a:ext>
                </a:extLst>
              </p:cNvPr>
              <p:cNvSpPr txBox="1"/>
              <p:nvPr/>
            </p:nvSpPr>
            <p:spPr>
              <a:xfrm>
                <a:off x="2077642" y="4010627"/>
                <a:ext cx="527131" cy="5232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𝑙</m:t>
                          </m:r>
                        </m:e>
                        <m:sub>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𝑠</m:t>
                          </m:r>
                        </m:sub>
                      </m:sSub>
                    </m:oMath>
                  </m:oMathPara>
                </a14:m>
                <a:endParaRPr kumimoji="0" lang="en-US" sz="2800" b="0" i="0" u="none" strike="noStrike" kern="0" cap="none" spc="0" normalizeH="0" baseline="0" noProof="0" dirty="0">
                  <a:ln>
                    <a:noFill/>
                  </a:ln>
                  <a:solidFill>
                    <a:prstClr val="black"/>
                  </a:solidFill>
                  <a:effectLst/>
                  <a:uLnTx/>
                  <a:uFillTx/>
                </a:endParaRPr>
              </a:p>
            </p:txBody>
          </p:sp>
        </mc:Choice>
        <mc:Fallback xmlns="">
          <p:sp>
            <p:nvSpPr>
              <p:cNvPr id="25" name="TextBox 24">
                <a:extLst>
                  <a:ext uri="{FF2B5EF4-FFF2-40B4-BE49-F238E27FC236}">
                    <a16:creationId xmlns:a16="http://schemas.microsoft.com/office/drawing/2014/main" id="{3B41F79F-96B0-1910-A0EB-C838259C83A8}"/>
                  </a:ext>
                </a:extLst>
              </p:cNvPr>
              <p:cNvSpPr txBox="1">
                <a:spLocks noRot="1" noChangeAspect="1" noMove="1" noResize="1" noEditPoints="1" noAdjustHandles="1" noChangeArrowheads="1" noChangeShapeType="1" noTextEdit="1"/>
              </p:cNvSpPr>
              <p:nvPr/>
            </p:nvSpPr>
            <p:spPr>
              <a:xfrm>
                <a:off x="2077642" y="4010627"/>
                <a:ext cx="527131"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A631BAE-3798-9048-F9EE-98283B035FB0}"/>
                  </a:ext>
                </a:extLst>
              </p:cNvPr>
              <p:cNvSpPr txBox="1"/>
              <p:nvPr/>
            </p:nvSpPr>
            <p:spPr>
              <a:xfrm>
                <a:off x="3111071" y="4652908"/>
                <a:ext cx="506292" cy="369332"/>
              </a:xfrm>
              <a:prstGeom prst="rect">
                <a:avLst/>
              </a:prstGeom>
              <a:solidFill>
                <a:srgbClr val="FFB1B1"/>
              </a:solid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800" b="0" i="1" u="none" strike="noStrike" kern="0" cap="none" spc="0" normalizeH="0" baseline="0" noProof="0" smtClean="0">
                              <a:ln>
                                <a:noFill/>
                              </a:ln>
                              <a:solidFill>
                                <a:srgbClr val="FF0000"/>
                              </a:solidFill>
                              <a:effectLst/>
                              <a:uLnTx/>
                              <a:uFillTx/>
                              <a:latin typeface="Cambria Math" panose="02040503050406030204" pitchFamily="18" charset="0"/>
                            </a:rPr>
                          </m:ctrlPr>
                        </m:sSubSupPr>
                        <m:e>
                          <m:r>
                            <a:rPr kumimoji="0" lang="en-US" sz="1800" b="1" i="1" u="none" strike="noStrike" kern="0" cap="none" spc="0" normalizeH="0" baseline="0" noProof="0" smtClean="0">
                              <a:ln>
                                <a:noFill/>
                              </a:ln>
                              <a:solidFill>
                                <a:srgbClr val="FF0000"/>
                              </a:solidFill>
                              <a:effectLst/>
                              <a:uLnTx/>
                              <a:uFillTx/>
                              <a:latin typeface="Cambria Math" panose="02040503050406030204" pitchFamily="18" charset="0"/>
                            </a:rPr>
                            <m:t>𝝉</m:t>
                          </m:r>
                        </m:e>
                        <m:sub>
                          <m:r>
                            <a:rPr kumimoji="0" lang="en-US" sz="1800" b="0" i="1" u="none" strike="noStrike" kern="0" cap="none" spc="0" normalizeH="0" baseline="0" noProof="0" smtClean="0">
                              <a:ln>
                                <a:noFill/>
                              </a:ln>
                              <a:solidFill>
                                <a:srgbClr val="FF0000"/>
                              </a:solidFill>
                              <a:effectLst/>
                              <a:uLnTx/>
                              <a:uFillTx/>
                              <a:latin typeface="Cambria Math" panose="02040503050406030204" pitchFamily="18" charset="0"/>
                            </a:rPr>
                            <m:t>𝑤</m:t>
                          </m:r>
                        </m:sub>
                        <m:sup>
                          <m:r>
                            <a:rPr kumimoji="0" lang="en-US" sz="1800" b="0" i="1" u="none" strike="noStrike" kern="0" cap="none" spc="0" normalizeH="0" baseline="0" noProof="0" smtClean="0">
                              <a:ln>
                                <a:noFill/>
                              </a:ln>
                              <a:solidFill>
                                <a:srgbClr val="FF0000"/>
                              </a:solidFill>
                              <a:effectLst/>
                              <a:uLnTx/>
                              <a:uFillTx/>
                              <a:latin typeface="Cambria Math" panose="02040503050406030204" pitchFamily="18" charset="0"/>
                            </a:rPr>
                            <m:t>′′</m:t>
                          </m:r>
                        </m:sup>
                      </m:sSubSup>
                    </m:oMath>
                  </m:oMathPara>
                </a14:m>
                <a:endParaRPr kumimoji="0" lang="en-US" sz="1800" b="0" i="0" u="none" strike="noStrike" kern="0" cap="none" spc="0" normalizeH="0" baseline="0" noProof="0" dirty="0">
                  <a:ln>
                    <a:noFill/>
                  </a:ln>
                  <a:solidFill>
                    <a:srgbClr val="FF0000"/>
                  </a:solidFill>
                  <a:effectLst/>
                  <a:uLnTx/>
                  <a:uFillTx/>
                </a:endParaRPr>
              </a:p>
            </p:txBody>
          </p:sp>
        </mc:Choice>
        <mc:Fallback xmlns="">
          <p:sp>
            <p:nvSpPr>
              <p:cNvPr id="26" name="TextBox 25">
                <a:extLst>
                  <a:ext uri="{FF2B5EF4-FFF2-40B4-BE49-F238E27FC236}">
                    <a16:creationId xmlns:a16="http://schemas.microsoft.com/office/drawing/2014/main" id="{8A631BAE-3798-9048-F9EE-98283B035FB0}"/>
                  </a:ext>
                </a:extLst>
              </p:cNvPr>
              <p:cNvSpPr txBox="1">
                <a:spLocks noRot="1" noChangeAspect="1" noMove="1" noResize="1" noEditPoints="1" noAdjustHandles="1" noChangeArrowheads="1" noChangeShapeType="1" noTextEdit="1"/>
              </p:cNvSpPr>
              <p:nvPr/>
            </p:nvSpPr>
            <p:spPr>
              <a:xfrm>
                <a:off x="3111071" y="4652908"/>
                <a:ext cx="506292" cy="369332"/>
              </a:xfrm>
              <a:prstGeom prst="rect">
                <a:avLst/>
              </a:prstGeom>
              <a:blipFill>
                <a:blip r:embed="rId10"/>
                <a:stretch>
                  <a:fillRect/>
                </a:stretch>
              </a:blipFill>
            </p:spPr>
            <p:txBody>
              <a:bodyPr/>
              <a:lstStyle/>
              <a:p>
                <a:r>
                  <a:rPr lang="en-US">
                    <a:noFill/>
                  </a:rPr>
                  <a:t> </a:t>
                </a:r>
              </a:p>
            </p:txBody>
          </p:sp>
        </mc:Fallback>
      </mc:AlternateContent>
      <p:cxnSp>
        <p:nvCxnSpPr>
          <p:cNvPr id="28" name="Straight Connector 27">
            <a:extLst>
              <a:ext uri="{FF2B5EF4-FFF2-40B4-BE49-F238E27FC236}">
                <a16:creationId xmlns:a16="http://schemas.microsoft.com/office/drawing/2014/main" id="{6C2A9792-C293-AE33-CEC6-21A19438C83D}"/>
              </a:ext>
            </a:extLst>
          </p:cNvPr>
          <p:cNvCxnSpPr>
            <a:cxnSpLocks/>
          </p:cNvCxnSpPr>
          <p:nvPr/>
        </p:nvCxnSpPr>
        <p:spPr>
          <a:xfrm flipH="1">
            <a:off x="1396796" y="4250597"/>
            <a:ext cx="627682" cy="0"/>
          </a:xfrm>
          <a:prstGeom prst="line">
            <a:avLst/>
          </a:prstGeom>
          <a:noFill/>
          <a:ln w="28575" cap="flat" cmpd="sng" algn="ctr">
            <a:solidFill>
              <a:sysClr val="windowText" lastClr="000000"/>
            </a:solidFill>
            <a:prstDash val="solid"/>
            <a:miter lim="800000"/>
          </a:ln>
          <a:effectLst/>
        </p:spPr>
      </p:cxnSp>
      <p:cxnSp>
        <p:nvCxnSpPr>
          <p:cNvPr id="29" name="Straight Connector 28">
            <a:extLst>
              <a:ext uri="{FF2B5EF4-FFF2-40B4-BE49-F238E27FC236}">
                <a16:creationId xmlns:a16="http://schemas.microsoft.com/office/drawing/2014/main" id="{2A8C60D3-4E53-013F-864F-BAEAE5F415AA}"/>
              </a:ext>
            </a:extLst>
          </p:cNvPr>
          <p:cNvCxnSpPr>
            <a:cxnSpLocks/>
          </p:cNvCxnSpPr>
          <p:nvPr/>
        </p:nvCxnSpPr>
        <p:spPr>
          <a:xfrm flipH="1">
            <a:off x="1396796" y="5087733"/>
            <a:ext cx="627682" cy="0"/>
          </a:xfrm>
          <a:prstGeom prst="line">
            <a:avLst/>
          </a:prstGeom>
          <a:noFill/>
          <a:ln w="28575" cap="flat" cmpd="sng" algn="ctr">
            <a:solidFill>
              <a:sysClr val="windowText" lastClr="000000"/>
            </a:solidFill>
            <a:prstDash val="solid"/>
            <a:miter lim="800000"/>
          </a:ln>
          <a:effectLst/>
        </p:spPr>
      </p:cxnSp>
      <p:sp>
        <p:nvSpPr>
          <p:cNvPr id="30" name="TextBox 29">
            <a:extLst>
              <a:ext uri="{FF2B5EF4-FFF2-40B4-BE49-F238E27FC236}">
                <a16:creationId xmlns:a16="http://schemas.microsoft.com/office/drawing/2014/main" id="{07E769FF-89AA-6C03-31F7-1C2363606EB6}"/>
              </a:ext>
            </a:extLst>
          </p:cNvPr>
          <p:cNvSpPr txBox="1"/>
          <p:nvPr/>
        </p:nvSpPr>
        <p:spPr>
          <a:xfrm rot="16200000">
            <a:off x="395871" y="4339291"/>
            <a:ext cx="1071127" cy="707886"/>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Viscous</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sublayer</a:t>
            </a:r>
            <a:endPar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33" name="Straight Arrow Connector 32">
            <a:extLst>
              <a:ext uri="{FF2B5EF4-FFF2-40B4-BE49-F238E27FC236}">
                <a16:creationId xmlns:a16="http://schemas.microsoft.com/office/drawing/2014/main" id="{992F00BF-1866-4437-D284-094A6CA3BBB6}"/>
              </a:ext>
            </a:extLst>
          </p:cNvPr>
          <p:cNvCxnSpPr/>
          <p:nvPr/>
        </p:nvCxnSpPr>
        <p:spPr>
          <a:xfrm flipH="1">
            <a:off x="1688698" y="4272237"/>
            <a:ext cx="8711" cy="792103"/>
          </a:xfrm>
          <a:prstGeom prst="straightConnector1">
            <a:avLst/>
          </a:prstGeom>
          <a:noFill/>
          <a:ln w="28575" cap="flat" cmpd="sng" algn="ctr">
            <a:solidFill>
              <a:sysClr val="windowText" lastClr="000000"/>
            </a:solidFill>
            <a:prstDash val="solid"/>
            <a:miter lim="800000"/>
            <a:headEnd type="triangle"/>
            <a:tailEnd type="triangle"/>
          </a:ln>
          <a:effectLst/>
        </p:spPr>
      </p:cxnSp>
      <p:sp>
        <p:nvSpPr>
          <p:cNvPr id="34" name="TextBox 33">
            <a:extLst>
              <a:ext uri="{FF2B5EF4-FFF2-40B4-BE49-F238E27FC236}">
                <a16:creationId xmlns:a16="http://schemas.microsoft.com/office/drawing/2014/main" id="{1B9A8859-E5ED-09F1-5591-955E4A7AE25A}"/>
              </a:ext>
            </a:extLst>
          </p:cNvPr>
          <p:cNvSpPr txBox="1"/>
          <p:nvPr/>
        </p:nvSpPr>
        <p:spPr>
          <a:xfrm>
            <a:off x="2825448" y="3085014"/>
            <a:ext cx="1116011" cy="1015663"/>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Laminar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Stokes</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layer</a:t>
            </a:r>
            <a:endParaRPr kumimoji="0" lang="en-US" sz="20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5" name="Freeform: Shape 34">
            <a:extLst>
              <a:ext uri="{FF2B5EF4-FFF2-40B4-BE49-F238E27FC236}">
                <a16:creationId xmlns:a16="http://schemas.microsoft.com/office/drawing/2014/main" id="{8CFA33F3-1C70-8741-FEE2-F44F79215C36}"/>
              </a:ext>
            </a:extLst>
          </p:cNvPr>
          <p:cNvSpPr/>
          <p:nvPr/>
        </p:nvSpPr>
        <p:spPr>
          <a:xfrm>
            <a:off x="3338672" y="4110576"/>
            <a:ext cx="157321" cy="414528"/>
          </a:xfrm>
          <a:custGeom>
            <a:avLst/>
            <a:gdLst>
              <a:gd name="connsiteX0" fmla="*/ 29127 w 157321"/>
              <a:gd name="connsiteY0" fmla="*/ 0 h 414528"/>
              <a:gd name="connsiteX1" fmla="*/ 157143 w 157321"/>
              <a:gd name="connsiteY1" fmla="*/ 207264 h 414528"/>
              <a:gd name="connsiteX2" fmla="*/ 4743 w 157321"/>
              <a:gd name="connsiteY2" fmla="*/ 316992 h 414528"/>
              <a:gd name="connsiteX3" fmla="*/ 53511 w 157321"/>
              <a:gd name="connsiteY3" fmla="*/ 414528 h 414528"/>
            </a:gdLst>
            <a:ahLst/>
            <a:cxnLst>
              <a:cxn ang="0">
                <a:pos x="connsiteX0" y="connsiteY0"/>
              </a:cxn>
              <a:cxn ang="0">
                <a:pos x="connsiteX1" y="connsiteY1"/>
              </a:cxn>
              <a:cxn ang="0">
                <a:pos x="connsiteX2" y="connsiteY2"/>
              </a:cxn>
              <a:cxn ang="0">
                <a:pos x="connsiteX3" y="connsiteY3"/>
              </a:cxn>
            </a:cxnLst>
            <a:rect l="l" t="t" r="r" b="b"/>
            <a:pathLst>
              <a:path w="157321" h="414528">
                <a:moveTo>
                  <a:pt x="29127" y="0"/>
                </a:moveTo>
                <a:cubicBezTo>
                  <a:pt x="95167" y="77216"/>
                  <a:pt x="161207" y="154432"/>
                  <a:pt x="157143" y="207264"/>
                </a:cubicBezTo>
                <a:cubicBezTo>
                  <a:pt x="153079" y="260096"/>
                  <a:pt x="22015" y="282448"/>
                  <a:pt x="4743" y="316992"/>
                </a:cubicBezTo>
                <a:cubicBezTo>
                  <a:pt x="-12529" y="351536"/>
                  <a:pt x="20491" y="383032"/>
                  <a:pt x="53511" y="414528"/>
                </a:cubicBezTo>
              </a:path>
            </a:pathLst>
          </a:cu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a:ea typeface="+mn-ea"/>
              <a:cs typeface="+mn-cs"/>
            </a:endParaRPr>
          </a:p>
        </p:txBody>
      </p:sp>
      <p:cxnSp>
        <p:nvCxnSpPr>
          <p:cNvPr id="36" name="Straight Connector 35">
            <a:extLst>
              <a:ext uri="{FF2B5EF4-FFF2-40B4-BE49-F238E27FC236}">
                <a16:creationId xmlns:a16="http://schemas.microsoft.com/office/drawing/2014/main" id="{2C867015-5968-C415-F2D0-1095ADA8DDB3}"/>
              </a:ext>
            </a:extLst>
          </p:cNvPr>
          <p:cNvCxnSpPr>
            <a:cxnSpLocks/>
          </p:cNvCxnSpPr>
          <p:nvPr/>
        </p:nvCxnSpPr>
        <p:spPr>
          <a:xfrm>
            <a:off x="2625955" y="4250597"/>
            <a:ext cx="1403585" cy="0"/>
          </a:xfrm>
          <a:prstGeom prst="line">
            <a:avLst/>
          </a:prstGeom>
          <a:noFill/>
          <a:ln w="12700" cap="flat" cmpd="sng" algn="ctr">
            <a:solidFill>
              <a:sysClr val="windowText" lastClr="000000"/>
            </a:solidFill>
            <a:prstDash val="lgDash"/>
            <a:miter lim="800000"/>
          </a:ln>
          <a:effectLst/>
        </p:spPr>
      </p:cxnSp>
      <p:cxnSp>
        <p:nvCxnSpPr>
          <p:cNvPr id="11" name="Straight Arrow Connector 10">
            <a:extLst>
              <a:ext uri="{FF2B5EF4-FFF2-40B4-BE49-F238E27FC236}">
                <a16:creationId xmlns:a16="http://schemas.microsoft.com/office/drawing/2014/main" id="{1464C932-C77C-D152-38F5-77C8240D5D91}"/>
              </a:ext>
            </a:extLst>
          </p:cNvPr>
          <p:cNvCxnSpPr>
            <a:cxnSpLocks/>
          </p:cNvCxnSpPr>
          <p:nvPr/>
        </p:nvCxnSpPr>
        <p:spPr>
          <a:xfrm flipV="1">
            <a:off x="2690705" y="5064340"/>
            <a:ext cx="7721728" cy="6"/>
          </a:xfrm>
          <a:prstGeom prst="straightConnector1">
            <a:avLst/>
          </a:prstGeom>
          <a:noFill/>
          <a:ln w="38100" cap="flat" cmpd="sng" algn="ctr">
            <a:solidFill>
              <a:sysClr val="windowText" lastClr="000000"/>
            </a:solidFill>
            <a:prstDash val="solid"/>
            <a:miter lim="800000"/>
            <a:headEnd w="lg" len="lg"/>
            <a:tailEnd type="triangle" w="lg" len="lg"/>
          </a:ln>
          <a:effectLst/>
        </p:spPr>
      </p:cxnSp>
      <p:cxnSp>
        <p:nvCxnSpPr>
          <p:cNvPr id="86" name="Straight Arrow Connector 85">
            <a:extLst>
              <a:ext uri="{FF2B5EF4-FFF2-40B4-BE49-F238E27FC236}">
                <a16:creationId xmlns:a16="http://schemas.microsoft.com/office/drawing/2014/main" id="{48ADCC1F-418E-E0EE-2007-C6D27F69E1D9}"/>
              </a:ext>
            </a:extLst>
          </p:cNvPr>
          <p:cNvCxnSpPr>
            <a:cxnSpLocks/>
          </p:cNvCxnSpPr>
          <p:nvPr/>
        </p:nvCxnSpPr>
        <p:spPr>
          <a:xfrm flipV="1">
            <a:off x="2690705" y="1403570"/>
            <a:ext cx="25427" cy="3660773"/>
          </a:xfrm>
          <a:prstGeom prst="straightConnector1">
            <a:avLst/>
          </a:prstGeom>
          <a:noFill/>
          <a:ln w="38100" cap="flat" cmpd="sng" algn="ctr">
            <a:solidFill>
              <a:sysClr val="windowText" lastClr="000000"/>
            </a:solidFill>
            <a:prstDash val="solid"/>
            <a:miter lim="800000"/>
            <a:tailEnd type="triangle" w="lg" len="lg"/>
          </a:ln>
          <a:effectLst/>
        </p:spPr>
      </p:cxnSp>
      <p:cxnSp>
        <p:nvCxnSpPr>
          <p:cNvPr id="38" name="Straight Connector 37">
            <a:extLst>
              <a:ext uri="{FF2B5EF4-FFF2-40B4-BE49-F238E27FC236}">
                <a16:creationId xmlns:a16="http://schemas.microsoft.com/office/drawing/2014/main" id="{96308878-928E-EED5-11E1-29AA2CD8DEA7}"/>
              </a:ext>
            </a:extLst>
          </p:cNvPr>
          <p:cNvCxnSpPr>
            <a:cxnSpLocks/>
          </p:cNvCxnSpPr>
          <p:nvPr/>
        </p:nvCxnSpPr>
        <p:spPr>
          <a:xfrm flipH="1" flipV="1">
            <a:off x="4021791" y="4268242"/>
            <a:ext cx="2" cy="898015"/>
          </a:xfrm>
          <a:prstGeom prst="line">
            <a:avLst/>
          </a:prstGeom>
          <a:noFill/>
          <a:ln w="12700" cap="flat" cmpd="sng" algn="ctr">
            <a:solidFill>
              <a:sysClr val="windowText" lastClr="000000"/>
            </a:solidFill>
            <a:prstDash val="lgDash"/>
            <a:miter lim="800000"/>
          </a:ln>
          <a:effectLst/>
        </p:spPr>
      </p:cxnSp>
      <p:sp>
        <p:nvSpPr>
          <p:cNvPr id="49" name="Rectangle 48">
            <a:extLst>
              <a:ext uri="{FF2B5EF4-FFF2-40B4-BE49-F238E27FC236}">
                <a16:creationId xmlns:a16="http://schemas.microsoft.com/office/drawing/2014/main" id="{261A7E1E-B5EB-77CC-198A-94E432AE4C8A}"/>
              </a:ext>
            </a:extLst>
          </p:cNvPr>
          <p:cNvSpPr/>
          <p:nvPr/>
        </p:nvSpPr>
        <p:spPr>
          <a:xfrm>
            <a:off x="6425074" y="5998249"/>
            <a:ext cx="810049" cy="395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591FDC1-1399-95D2-E047-EF5EEB274AEC}"/>
              </a:ext>
            </a:extLst>
          </p:cNvPr>
          <p:cNvSpPr txBox="1"/>
          <p:nvPr/>
        </p:nvSpPr>
        <p:spPr>
          <a:xfrm>
            <a:off x="4355326" y="5314496"/>
            <a:ext cx="4746812" cy="523220"/>
          </a:xfrm>
          <a:prstGeom prst="rect">
            <a:avLst/>
          </a:prstGeom>
          <a:solidFill>
            <a:schemeClr val="bg1"/>
          </a:solidFill>
          <a:ln w="28575">
            <a:solidFill>
              <a:srgbClr val="548235"/>
            </a:solidFill>
          </a:ln>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548235"/>
                </a:solidFill>
                <a:effectLst/>
                <a:uLnTx/>
                <a:uFillTx/>
                <a:latin typeface="Times New Roman" panose="02020603050405020304" pitchFamily="18" charset="0"/>
                <a:cs typeface="Times New Roman" panose="02020603050405020304" pitchFamily="18" charset="0"/>
              </a:rPr>
              <a:t>Missing physics to be modeled!</a:t>
            </a:r>
            <a:endParaRPr kumimoji="0" lang="en-US" sz="2800" b="0" i="0" u="none" strike="noStrike" kern="0" cap="none" spc="0" normalizeH="0" baseline="0" noProof="0" dirty="0">
              <a:ln>
                <a:noFill/>
              </a:ln>
              <a:solidFill>
                <a:srgbClr val="548235"/>
              </a:solidFill>
              <a:effectLst/>
              <a:uLnTx/>
              <a:uFillTx/>
              <a:latin typeface="Times New Roman" panose="02020603050405020304" pitchFamily="18" charset="0"/>
              <a:cs typeface="Times New Roman" panose="02020603050405020304" pitchFamily="18" charset="0"/>
            </a:endParaRPr>
          </a:p>
        </p:txBody>
      </p:sp>
      <p:sp>
        <p:nvSpPr>
          <p:cNvPr id="41" name="Arrow: Down 40">
            <a:extLst>
              <a:ext uri="{FF2B5EF4-FFF2-40B4-BE49-F238E27FC236}">
                <a16:creationId xmlns:a16="http://schemas.microsoft.com/office/drawing/2014/main" id="{75E6E2C0-1470-5697-8891-C79244AAEC04}"/>
              </a:ext>
            </a:extLst>
          </p:cNvPr>
          <p:cNvSpPr/>
          <p:nvPr/>
        </p:nvSpPr>
        <p:spPr>
          <a:xfrm rot="19331556">
            <a:off x="4780459" y="4400427"/>
            <a:ext cx="459817" cy="895349"/>
          </a:xfrm>
          <a:prstGeom prst="downArrow">
            <a:avLst/>
          </a:prstGeom>
          <a:solidFill>
            <a:srgbClr val="54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ooter Placeholder 1">
            <a:extLst>
              <a:ext uri="{FF2B5EF4-FFF2-40B4-BE49-F238E27FC236}">
                <a16:creationId xmlns:a16="http://schemas.microsoft.com/office/drawing/2014/main" id="{A27B56E1-EA6E-A752-A6FE-9F7D0E61767B}"/>
              </a:ext>
            </a:extLst>
          </p:cNvPr>
          <p:cNvSpPr>
            <a:spLocks noGrp="1"/>
          </p:cNvSpPr>
          <p:nvPr>
            <p:ph type="ftr" sz="quarter" idx="11"/>
          </p:nvPr>
        </p:nvSpPr>
        <p:spPr>
          <a:xfrm>
            <a:off x="885473" y="6563840"/>
            <a:ext cx="10421054" cy="206734"/>
          </a:xfrm>
        </p:spPr>
        <p:txBody>
          <a:bodyPr/>
          <a:lstStyle/>
          <a:p>
            <a:r>
              <a:rPr lang="en-US"/>
              <a:t>Chapter 5 – The multi-time-scale wall model (MTSWM)</a:t>
            </a:r>
          </a:p>
        </p:txBody>
      </p:sp>
    </p:spTree>
    <p:extLst>
      <p:ext uri="{BB962C8B-B14F-4D97-AF65-F5344CB8AC3E}">
        <p14:creationId xmlns:p14="http://schemas.microsoft.com/office/powerpoint/2010/main" val="394954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8D08A-58FB-8051-0EB8-793203054404}"/>
              </a:ext>
            </a:extLst>
          </p:cNvPr>
          <p:cNvSpPr>
            <a:spLocks noGrp="1"/>
          </p:cNvSpPr>
          <p:nvPr>
            <p:ph type="title"/>
          </p:nvPr>
        </p:nvSpPr>
        <p:spPr/>
        <p:txBody>
          <a:bodyPr/>
          <a:lstStyle/>
          <a:p>
            <a:r>
              <a:rPr lang="en-US"/>
              <a:t>Turbulent non-equilibrium (turbNEQ) model</a:t>
            </a:r>
          </a:p>
        </p:txBody>
      </p:sp>
      <p:sp>
        <p:nvSpPr>
          <p:cNvPr id="4" name="Slide Number Placeholder 3">
            <a:extLst>
              <a:ext uri="{FF2B5EF4-FFF2-40B4-BE49-F238E27FC236}">
                <a16:creationId xmlns:a16="http://schemas.microsoft.com/office/drawing/2014/main" id="{BF6C2312-0165-D125-A6E6-742B908E202E}"/>
              </a:ext>
            </a:extLst>
          </p:cNvPr>
          <p:cNvSpPr>
            <a:spLocks noGrp="1"/>
          </p:cNvSpPr>
          <p:nvPr>
            <p:ph type="sldNum" sz="quarter" idx="12"/>
          </p:nvPr>
        </p:nvSpPr>
        <p:spPr/>
        <p:txBody>
          <a:bodyPr/>
          <a:lstStyle/>
          <a:p>
            <a:fld id="{75DBE060-CF68-41CF-9ABE-0462A8BD26DF}" type="slidenum">
              <a:rPr lang="en-US" smtClean="0"/>
              <a:pPr/>
              <a:t>28</a:t>
            </a:fld>
            <a:endParaRPr lang="en-US" dirty="0"/>
          </a:p>
        </p:txBody>
      </p:sp>
      <p:sp>
        <p:nvSpPr>
          <p:cNvPr id="10" name="Freeform: Shape 9">
            <a:extLst>
              <a:ext uri="{FF2B5EF4-FFF2-40B4-BE49-F238E27FC236}">
                <a16:creationId xmlns:a16="http://schemas.microsoft.com/office/drawing/2014/main" id="{128D09F5-2018-EDFD-3598-7AD9E652976B}"/>
              </a:ext>
            </a:extLst>
          </p:cNvPr>
          <p:cNvSpPr/>
          <p:nvPr/>
        </p:nvSpPr>
        <p:spPr>
          <a:xfrm>
            <a:off x="2499418" y="1829984"/>
            <a:ext cx="111491" cy="128619"/>
          </a:xfrm>
          <a:custGeom>
            <a:avLst/>
            <a:gdLst>
              <a:gd name="connsiteX0" fmla="*/ 105262 w 108014"/>
              <a:gd name="connsiteY0" fmla="*/ -42 h 260244"/>
              <a:gd name="connsiteX1" fmla="*/ 94746 w 108014"/>
              <a:gd name="connsiteY1" fmla="*/ 148494 h 260244"/>
              <a:gd name="connsiteX2" fmla="*/ 110 w 108014"/>
              <a:gd name="connsiteY2" fmla="*/ 260202 h 260244"/>
            </a:gdLst>
            <a:ahLst/>
            <a:cxnLst>
              <a:cxn ang="0">
                <a:pos x="connsiteX0" y="connsiteY0"/>
              </a:cxn>
              <a:cxn ang="0">
                <a:pos x="connsiteX1" y="connsiteY1"/>
              </a:cxn>
              <a:cxn ang="0">
                <a:pos x="connsiteX2" y="connsiteY2"/>
              </a:cxn>
            </a:cxnLst>
            <a:rect l="l" t="t" r="r" b="b"/>
            <a:pathLst>
              <a:path w="108014" h="260244">
                <a:moveTo>
                  <a:pt x="105262" y="-42"/>
                </a:moveTo>
                <a:cubicBezTo>
                  <a:pt x="108768" y="52554"/>
                  <a:pt x="112271" y="105114"/>
                  <a:pt x="94746" y="148494"/>
                </a:cubicBezTo>
                <a:cubicBezTo>
                  <a:pt x="77222" y="191874"/>
                  <a:pt x="38666" y="226038"/>
                  <a:pt x="110" y="260202"/>
                </a:cubicBezTo>
              </a:path>
            </a:pathLst>
          </a:custGeom>
          <a:noFill/>
          <a:ln w="20341" cap="flat">
            <a:solidFill>
              <a:srgbClr val="000000"/>
            </a:solidFill>
            <a:prstDash val="sysDash"/>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cxnSp>
        <p:nvCxnSpPr>
          <p:cNvPr id="11" name="Straight Arrow Connector 10">
            <a:extLst>
              <a:ext uri="{FF2B5EF4-FFF2-40B4-BE49-F238E27FC236}">
                <a16:creationId xmlns:a16="http://schemas.microsoft.com/office/drawing/2014/main" id="{FF5B20C8-DAF8-23FD-910F-4ABFE338851A}"/>
              </a:ext>
            </a:extLst>
          </p:cNvPr>
          <p:cNvCxnSpPr>
            <a:cxnSpLocks/>
          </p:cNvCxnSpPr>
          <p:nvPr/>
        </p:nvCxnSpPr>
        <p:spPr>
          <a:xfrm>
            <a:off x="1714287" y="1645757"/>
            <a:ext cx="1560397" cy="280714"/>
          </a:xfrm>
          <a:prstGeom prst="straightConnector1">
            <a:avLst/>
          </a:prstGeom>
          <a:noFill/>
          <a:ln w="38100" cap="flat" cmpd="sng" algn="ctr">
            <a:solidFill>
              <a:srgbClr val="999999"/>
            </a:solidFill>
            <a:prstDash val="solid"/>
            <a:miter lim="800000"/>
            <a:tailEnd type="triangle"/>
          </a:ln>
          <a:effectLst/>
        </p:spPr>
      </p:cxnSp>
      <p:cxnSp>
        <p:nvCxnSpPr>
          <p:cNvPr id="12" name="Straight Arrow Connector 11">
            <a:extLst>
              <a:ext uri="{FF2B5EF4-FFF2-40B4-BE49-F238E27FC236}">
                <a16:creationId xmlns:a16="http://schemas.microsoft.com/office/drawing/2014/main" id="{01C38272-4EE5-6FFB-24BD-466FBA24163E}"/>
              </a:ext>
            </a:extLst>
          </p:cNvPr>
          <p:cNvCxnSpPr>
            <a:cxnSpLocks/>
          </p:cNvCxnSpPr>
          <p:nvPr/>
        </p:nvCxnSpPr>
        <p:spPr>
          <a:xfrm>
            <a:off x="1771753" y="1652399"/>
            <a:ext cx="569265" cy="109169"/>
          </a:xfrm>
          <a:prstGeom prst="straightConnector1">
            <a:avLst/>
          </a:prstGeom>
          <a:noFill/>
          <a:ln w="38100" cap="flat" cmpd="sng" algn="ctr">
            <a:solidFill>
              <a:srgbClr val="666666"/>
            </a:solidFill>
            <a:prstDash val="solid"/>
            <a:miter lim="800000"/>
            <a:tailEnd type="triangle"/>
          </a:ln>
          <a:effectLst/>
        </p:spPr>
      </p:cxnSp>
      <p:sp>
        <p:nvSpPr>
          <p:cNvPr id="14" name="Parallelogram 13">
            <a:extLst>
              <a:ext uri="{FF2B5EF4-FFF2-40B4-BE49-F238E27FC236}">
                <a16:creationId xmlns:a16="http://schemas.microsoft.com/office/drawing/2014/main" id="{19AF3414-9BCD-3A74-9559-A35C8C8D8302}"/>
              </a:ext>
            </a:extLst>
          </p:cNvPr>
          <p:cNvSpPr/>
          <p:nvPr/>
        </p:nvSpPr>
        <p:spPr>
          <a:xfrm>
            <a:off x="1082555" y="2475206"/>
            <a:ext cx="4236483" cy="2005091"/>
          </a:xfrm>
          <a:prstGeom prst="parallelogram">
            <a:avLst>
              <a:gd name="adj" fmla="val 67990"/>
            </a:avLst>
          </a:prstGeom>
          <a:solidFill>
            <a:srgbClr val="F2F2F2"/>
          </a:solidFill>
          <a:ln w="1905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cxnSp>
        <p:nvCxnSpPr>
          <p:cNvPr id="16" name="Straight Arrow Connector 15">
            <a:extLst>
              <a:ext uri="{FF2B5EF4-FFF2-40B4-BE49-F238E27FC236}">
                <a16:creationId xmlns:a16="http://schemas.microsoft.com/office/drawing/2014/main" id="{2705A60C-257D-6697-C07D-4677F5367FE1}"/>
              </a:ext>
            </a:extLst>
          </p:cNvPr>
          <p:cNvCxnSpPr>
            <a:cxnSpLocks/>
          </p:cNvCxnSpPr>
          <p:nvPr/>
        </p:nvCxnSpPr>
        <p:spPr>
          <a:xfrm flipV="1">
            <a:off x="1752008" y="1337425"/>
            <a:ext cx="7889" cy="2153597"/>
          </a:xfrm>
          <a:prstGeom prst="straightConnector1">
            <a:avLst/>
          </a:prstGeom>
          <a:noFill/>
          <a:ln w="19050" cap="flat" cmpd="sng" algn="ctr">
            <a:solidFill>
              <a:sysClr val="windowText" lastClr="000000"/>
            </a:solidFill>
            <a:prstDash val="solid"/>
            <a:miter lim="800000"/>
            <a:tailEnd type="triangle"/>
          </a:ln>
          <a:effectLst/>
        </p:spPr>
      </p:cxnSp>
      <p:sp>
        <p:nvSpPr>
          <p:cNvPr id="17" name="Freeform: Shape 16">
            <a:extLst>
              <a:ext uri="{FF2B5EF4-FFF2-40B4-BE49-F238E27FC236}">
                <a16:creationId xmlns:a16="http://schemas.microsoft.com/office/drawing/2014/main" id="{0B8324E2-874B-2419-0844-7211B2130B6E}"/>
              </a:ext>
            </a:extLst>
          </p:cNvPr>
          <p:cNvSpPr/>
          <p:nvPr/>
        </p:nvSpPr>
        <p:spPr>
          <a:xfrm>
            <a:off x="1755896" y="1653000"/>
            <a:ext cx="1090703" cy="1825777"/>
          </a:xfrm>
          <a:custGeom>
            <a:avLst/>
            <a:gdLst>
              <a:gd name="connsiteX0" fmla="*/ 90 w 1090703"/>
              <a:gd name="connsiteY0" fmla="*/ 15 h 1825777"/>
              <a:gd name="connsiteX1" fmla="*/ 1090794 w 1090703"/>
              <a:gd name="connsiteY1" fmla="*/ 440799 h 1825777"/>
              <a:gd name="connsiteX2" fmla="*/ 829567 w 1090703"/>
              <a:gd name="connsiteY2" fmla="*/ 1565223 h 1825777"/>
              <a:gd name="connsiteX3" fmla="*/ 4043 w 1090703"/>
              <a:gd name="connsiteY3" fmla="*/ 1825792 h 1825777"/>
              <a:gd name="connsiteX4" fmla="*/ 90 w 1090703"/>
              <a:gd name="connsiteY4" fmla="*/ 15 h 1825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703" h="1825777">
                <a:moveTo>
                  <a:pt x="90" y="15"/>
                </a:moveTo>
                <a:cubicBezTo>
                  <a:pt x="90" y="15"/>
                  <a:pt x="1090794" y="440799"/>
                  <a:pt x="1090794" y="440799"/>
                </a:cubicBezTo>
                <a:cubicBezTo>
                  <a:pt x="1050740" y="887595"/>
                  <a:pt x="1010690" y="1334392"/>
                  <a:pt x="829567" y="1565223"/>
                </a:cubicBezTo>
                <a:cubicBezTo>
                  <a:pt x="648443" y="1796056"/>
                  <a:pt x="326243" y="1810924"/>
                  <a:pt x="4043" y="1825792"/>
                </a:cubicBezTo>
                <a:cubicBezTo>
                  <a:pt x="4043" y="1825792"/>
                  <a:pt x="90" y="15"/>
                  <a:pt x="90" y="15"/>
                </a:cubicBezTo>
                <a:close/>
              </a:path>
            </a:pathLst>
          </a:custGeom>
          <a:solidFill>
            <a:srgbClr val="CBCBFF"/>
          </a:solidFill>
          <a:ln w="22225" cap="flat">
            <a:solidFill>
              <a:srgbClr val="0000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F8AC603-5BA6-E087-C20F-0A2154357CCB}"/>
                  </a:ext>
                </a:extLst>
              </p:cNvPr>
              <p:cNvSpPr txBox="1"/>
              <p:nvPr/>
            </p:nvSpPr>
            <p:spPr>
              <a:xfrm>
                <a:off x="3878354" y="3089952"/>
                <a:ext cx="384784"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0" cap="none" spc="0" normalizeH="0" baseline="0" noProof="0" smtClean="0">
                          <a:ln/>
                          <a:solidFill>
                            <a:srgbClr val="000000"/>
                          </a:solidFill>
                          <a:effectLst/>
                          <a:uLnTx/>
                          <a:uFillTx/>
                          <a:latin typeface="Cambria Math" panose="02040503050406030204" pitchFamily="18" charset="0"/>
                          <a:ea typeface="Cambria Math"/>
                          <a:sym typeface="Cambria Math"/>
                          <a:rtl val="0"/>
                        </a:rPr>
                        <m:t>𝑥</m:t>
                      </m:r>
                    </m:oMath>
                  </m:oMathPara>
                </a14:m>
                <a:endParaRPr kumimoji="0" lang="en-US" sz="2000" b="0" i="0" u="none" strike="noStrike" kern="0" cap="none" spc="0" normalizeH="0" baseline="0" noProof="0">
                  <a:ln/>
                  <a:solidFill>
                    <a:srgbClr val="000000"/>
                  </a:solidFill>
                  <a:effectLst/>
                  <a:uLnTx/>
                  <a:uFillTx/>
                  <a:latin typeface="Cambria Math"/>
                  <a:ea typeface="Cambria Math"/>
                  <a:sym typeface="Cambria Math"/>
                  <a:rtl val="0"/>
                </a:endParaRPr>
              </a:p>
            </p:txBody>
          </p:sp>
        </mc:Choice>
        <mc:Fallback xmlns="">
          <p:sp>
            <p:nvSpPr>
              <p:cNvPr id="18" name="TextBox 17">
                <a:extLst>
                  <a:ext uri="{FF2B5EF4-FFF2-40B4-BE49-F238E27FC236}">
                    <a16:creationId xmlns:a16="http://schemas.microsoft.com/office/drawing/2014/main" id="{AF8AC603-5BA6-E087-C20F-0A2154357CCB}"/>
                  </a:ext>
                </a:extLst>
              </p:cNvPr>
              <p:cNvSpPr txBox="1">
                <a:spLocks noRot="1" noChangeAspect="1" noMove="1" noResize="1" noEditPoints="1" noAdjustHandles="1" noChangeArrowheads="1" noChangeShapeType="1" noTextEdit="1"/>
              </p:cNvSpPr>
              <p:nvPr/>
            </p:nvSpPr>
            <p:spPr>
              <a:xfrm>
                <a:off x="3878354" y="3089952"/>
                <a:ext cx="384784"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136E397-024B-3379-AAC0-BFDD69181F41}"/>
                  </a:ext>
                </a:extLst>
              </p:cNvPr>
              <p:cNvSpPr txBox="1"/>
              <p:nvPr/>
            </p:nvSpPr>
            <p:spPr>
              <a:xfrm>
                <a:off x="552592" y="4411632"/>
                <a:ext cx="36856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0" cap="none" spc="0" normalizeH="0" baseline="0" noProof="0" smtClean="0">
                          <a:ln/>
                          <a:solidFill>
                            <a:srgbClr val="000000"/>
                          </a:solidFill>
                          <a:effectLst/>
                          <a:uLnTx/>
                          <a:uFillTx/>
                          <a:latin typeface="Cambria Math" panose="02040503050406030204" pitchFamily="18" charset="0"/>
                          <a:ea typeface="Cambria Math"/>
                          <a:sym typeface="Cambria Math"/>
                          <a:rtl val="0"/>
                        </a:rPr>
                        <m:t>𝑧</m:t>
                      </m:r>
                    </m:oMath>
                  </m:oMathPara>
                </a14:m>
                <a:endParaRPr kumimoji="0" lang="en-US" sz="2000" b="0" i="0" u="none" strike="noStrike" kern="0" cap="none" spc="0" normalizeH="0" baseline="0" noProof="0">
                  <a:ln/>
                  <a:solidFill>
                    <a:srgbClr val="000000"/>
                  </a:solidFill>
                  <a:effectLst/>
                  <a:uLnTx/>
                  <a:uFillTx/>
                  <a:latin typeface="Cambria Math"/>
                  <a:ea typeface="Cambria Math"/>
                  <a:sym typeface="Cambria Math"/>
                  <a:rtl val="0"/>
                </a:endParaRPr>
              </a:p>
            </p:txBody>
          </p:sp>
        </mc:Choice>
        <mc:Fallback xmlns="">
          <p:sp>
            <p:nvSpPr>
              <p:cNvPr id="19" name="TextBox 18">
                <a:extLst>
                  <a:ext uri="{FF2B5EF4-FFF2-40B4-BE49-F238E27FC236}">
                    <a16:creationId xmlns:a16="http://schemas.microsoft.com/office/drawing/2014/main" id="{A136E397-024B-3379-AAC0-BFDD69181F41}"/>
                  </a:ext>
                </a:extLst>
              </p:cNvPr>
              <p:cNvSpPr txBox="1">
                <a:spLocks noRot="1" noChangeAspect="1" noMove="1" noResize="1" noEditPoints="1" noAdjustHandles="1" noChangeArrowheads="1" noChangeShapeType="1" noTextEdit="1"/>
              </p:cNvSpPr>
              <p:nvPr/>
            </p:nvSpPr>
            <p:spPr>
              <a:xfrm>
                <a:off x="552592" y="4411632"/>
                <a:ext cx="368562"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829468A-90DD-E6A1-E538-36C1A23ECED7}"/>
                  </a:ext>
                </a:extLst>
              </p:cNvPr>
              <p:cNvSpPr txBox="1"/>
              <p:nvPr/>
            </p:nvSpPr>
            <p:spPr>
              <a:xfrm>
                <a:off x="1553525" y="884903"/>
                <a:ext cx="38940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0" cap="none" spc="0" normalizeH="0" baseline="0" noProof="0" smtClean="0">
                          <a:ln/>
                          <a:solidFill>
                            <a:srgbClr val="000000"/>
                          </a:solidFill>
                          <a:effectLst/>
                          <a:uLnTx/>
                          <a:uFillTx/>
                          <a:latin typeface="Cambria Math" panose="02040503050406030204" pitchFamily="18" charset="0"/>
                          <a:ea typeface="Cambria Math"/>
                          <a:sym typeface="Cambria Math"/>
                          <a:rtl val="0"/>
                        </a:rPr>
                        <m:t>𝑦</m:t>
                      </m:r>
                    </m:oMath>
                  </m:oMathPara>
                </a14:m>
                <a:endParaRPr kumimoji="0" lang="en-US" sz="2000" b="0" i="0" u="none" strike="noStrike" kern="0" cap="none" spc="0" normalizeH="0" baseline="0" noProof="0">
                  <a:ln/>
                  <a:solidFill>
                    <a:srgbClr val="000000"/>
                  </a:solidFill>
                  <a:effectLst/>
                  <a:uLnTx/>
                  <a:uFillTx/>
                  <a:latin typeface="Cambria Math"/>
                  <a:ea typeface="Cambria Math"/>
                  <a:sym typeface="Cambria Math"/>
                  <a:rtl val="0"/>
                </a:endParaRPr>
              </a:p>
            </p:txBody>
          </p:sp>
        </mc:Choice>
        <mc:Fallback xmlns="">
          <p:sp>
            <p:nvSpPr>
              <p:cNvPr id="20" name="TextBox 19">
                <a:extLst>
                  <a:ext uri="{FF2B5EF4-FFF2-40B4-BE49-F238E27FC236}">
                    <a16:creationId xmlns:a16="http://schemas.microsoft.com/office/drawing/2014/main" id="{C829468A-90DD-E6A1-E538-36C1A23ECED7}"/>
                  </a:ext>
                </a:extLst>
              </p:cNvPr>
              <p:cNvSpPr txBox="1">
                <a:spLocks noRot="1" noChangeAspect="1" noMove="1" noResize="1" noEditPoints="1" noAdjustHandles="1" noChangeArrowheads="1" noChangeShapeType="1" noTextEdit="1"/>
              </p:cNvSpPr>
              <p:nvPr/>
            </p:nvSpPr>
            <p:spPr>
              <a:xfrm>
                <a:off x="1553525" y="884903"/>
                <a:ext cx="389402" cy="400110"/>
              </a:xfrm>
              <a:prstGeom prst="rect">
                <a:avLst/>
              </a:prstGeom>
              <a:blipFill>
                <a:blip r:embed="rId7"/>
                <a:stretch>
                  <a:fillRect b="-10606"/>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9BB3852A-6A94-A1EA-39C7-3B720AEDE859}"/>
              </a:ext>
            </a:extLst>
          </p:cNvPr>
          <p:cNvCxnSpPr>
            <a:cxnSpLocks/>
          </p:cNvCxnSpPr>
          <p:nvPr/>
        </p:nvCxnSpPr>
        <p:spPr>
          <a:xfrm flipH="1">
            <a:off x="921772" y="3479971"/>
            <a:ext cx="842839" cy="1239141"/>
          </a:xfrm>
          <a:prstGeom prst="straightConnector1">
            <a:avLst/>
          </a:prstGeom>
          <a:noFill/>
          <a:ln w="1905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CB9F21A-A573-D5D9-963C-B21A41251D85}"/>
                  </a:ext>
                </a:extLst>
              </p:cNvPr>
              <p:cNvSpPr txBox="1"/>
              <p:nvPr/>
            </p:nvSpPr>
            <p:spPr>
              <a:xfrm>
                <a:off x="1714287" y="3752230"/>
                <a:ext cx="1948995"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acc>
                            <m:accPr>
                              <m:chr m:val="̅"/>
                              <m:ctrlP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ctrlPr>
                            </m:accPr>
                            <m:e>
                              <m:r>
                                <a:rPr kumimoji="0" lang="en-US" sz="1800" b="1" i="1" u="none" strike="noStrike" kern="0" cap="none" spc="0" normalizeH="0" baseline="0" noProof="0" smtClean="0">
                                  <a:ln>
                                    <a:noFill/>
                                  </a:ln>
                                  <a:solidFill>
                                    <a:srgbClr val="0000FF"/>
                                  </a:solidFill>
                                  <a:effectLst/>
                                  <a:uLnTx/>
                                  <a:uFillTx/>
                                  <a:latin typeface="Cambria Math" panose="02040503050406030204" pitchFamily="18" charset="0"/>
                                </a:rPr>
                                <m:t>𝝉</m:t>
                              </m:r>
                            </m:e>
                          </m:acc>
                        </m:e>
                        <m:sub>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𝑤</m:t>
                          </m:r>
                        </m:sub>
                      </m:sSub>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m:t>
                      </m:r>
                      <m:sSub>
                        <m:sSubPr>
                          <m:ctrlP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𝑢</m:t>
                          </m:r>
                        </m:e>
                        <m:sub>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𝜏</m:t>
                          </m:r>
                        </m:sub>
                      </m:sSub>
                      <m:sSub>
                        <m:sSubPr>
                          <m:ctrlP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r>
                            <a:rPr kumimoji="0" lang="en-US" sz="1800" b="1" i="1" u="none" strike="noStrike" kern="0" cap="none" spc="0" normalizeH="0" baseline="0" noProof="0" smtClean="0">
                              <a:ln>
                                <a:noFill/>
                              </a:ln>
                              <a:solidFill>
                                <a:srgbClr val="0000FF"/>
                              </a:solidFill>
                              <a:effectLst/>
                              <a:uLnTx/>
                              <a:uFillTx/>
                              <a:latin typeface="Cambria Math" panose="02040503050406030204" pitchFamily="18" charset="0"/>
                            </a:rPr>
                            <m:t>𝒖</m:t>
                          </m:r>
                        </m:e>
                        <m:sub>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𝜏</m:t>
                          </m:r>
                        </m:sub>
                      </m:sSub>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m:t>
                      </m:r>
                      <m:sSubSup>
                        <m:sSubSupPr>
                          <m:ctrlP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ctrlPr>
                        </m:sSubSupPr>
                        <m:e>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𝑢</m:t>
                          </m:r>
                        </m:e>
                        <m:sub>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𝜏</m:t>
                          </m:r>
                        </m:sub>
                        <m:sup>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2</m:t>
                          </m:r>
                        </m:sup>
                      </m:sSubSup>
                      <m:r>
                        <a:rPr kumimoji="0" lang="en-US" sz="1800" b="1" i="1" u="none" strike="noStrike" kern="0" cap="none" spc="0" normalizeH="0" baseline="0" noProof="0" smtClean="0">
                          <a:ln>
                            <a:noFill/>
                          </a:ln>
                          <a:solidFill>
                            <a:srgbClr val="0000FF"/>
                          </a:solidFill>
                          <a:effectLst/>
                          <a:uLnTx/>
                          <a:uFillTx/>
                          <a:latin typeface="Cambria Math" panose="02040503050406030204" pitchFamily="18" charset="0"/>
                        </a:rPr>
                        <m:t>𝒔</m:t>
                      </m:r>
                    </m:oMath>
                  </m:oMathPara>
                </a14:m>
                <a:endParaRPr kumimoji="0" lang="en-US" sz="1800" b="1" i="1" u="none" strike="noStrike" kern="0" cap="none" spc="0" normalizeH="0" baseline="0" noProof="0">
                  <a:ln>
                    <a:noFill/>
                  </a:ln>
                  <a:solidFill>
                    <a:srgbClr val="0000FF"/>
                  </a:solidFill>
                  <a:effectLst/>
                  <a:uLnTx/>
                  <a:uFillTx/>
                </a:endParaRPr>
              </a:p>
            </p:txBody>
          </p:sp>
        </mc:Choice>
        <mc:Fallback xmlns="">
          <p:sp>
            <p:nvSpPr>
              <p:cNvPr id="22" name="TextBox 21">
                <a:extLst>
                  <a:ext uri="{FF2B5EF4-FFF2-40B4-BE49-F238E27FC236}">
                    <a16:creationId xmlns:a16="http://schemas.microsoft.com/office/drawing/2014/main" id="{8CB9F21A-A573-D5D9-963C-B21A41251D85}"/>
                  </a:ext>
                </a:extLst>
              </p:cNvPr>
              <p:cNvSpPr txBox="1">
                <a:spLocks noRot="1" noChangeAspect="1" noMove="1" noResize="1" noEditPoints="1" noAdjustHandles="1" noChangeArrowheads="1" noChangeShapeType="1" noTextEdit="1"/>
              </p:cNvSpPr>
              <p:nvPr/>
            </p:nvSpPr>
            <p:spPr>
              <a:xfrm>
                <a:off x="1714287" y="3752230"/>
                <a:ext cx="1948995"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EF28E04-8E0A-17B1-EB63-F95785504DDF}"/>
                  </a:ext>
                </a:extLst>
              </p:cNvPr>
              <p:cNvSpPr txBox="1"/>
              <p:nvPr/>
            </p:nvSpPr>
            <p:spPr>
              <a:xfrm>
                <a:off x="1990526" y="1316186"/>
                <a:ext cx="476348"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srgbClr val="666666"/>
                              </a:solidFill>
                              <a:effectLst/>
                              <a:uLnTx/>
                              <a:uFillTx/>
                              <a:latin typeface="Cambria Math" panose="02040503050406030204" pitchFamily="18" charset="0"/>
                            </a:rPr>
                          </m:ctrlPr>
                        </m:sSubPr>
                        <m:e>
                          <m:acc>
                            <m:accPr>
                              <m:chr m:val="̅"/>
                              <m:ctrlPr>
                                <a:rPr kumimoji="0" lang="en-US" sz="1800" b="1" i="1" u="none" strike="noStrike" kern="0" cap="none" spc="0" normalizeH="0" baseline="0" noProof="0" smtClean="0">
                                  <a:ln>
                                    <a:noFill/>
                                  </a:ln>
                                  <a:solidFill>
                                    <a:srgbClr val="666666"/>
                                  </a:solidFill>
                                  <a:effectLst/>
                                  <a:uLnTx/>
                                  <a:uFillTx/>
                                  <a:latin typeface="Cambria Math" panose="02040503050406030204" pitchFamily="18" charset="0"/>
                                </a:rPr>
                              </m:ctrlPr>
                            </m:accPr>
                            <m:e>
                              <m:r>
                                <a:rPr kumimoji="0" lang="en-US" sz="1800" b="1" i="1" u="none" strike="noStrike" kern="0" cap="none" spc="0" normalizeH="0" baseline="0" noProof="0" smtClean="0">
                                  <a:ln>
                                    <a:noFill/>
                                  </a:ln>
                                  <a:solidFill>
                                    <a:srgbClr val="666666"/>
                                  </a:solidFill>
                                  <a:effectLst/>
                                  <a:uLnTx/>
                                  <a:uFillTx/>
                                  <a:latin typeface="Cambria Math" panose="02040503050406030204" pitchFamily="18" charset="0"/>
                                </a:rPr>
                                <m:t>𝝉</m:t>
                              </m:r>
                            </m:e>
                          </m:acc>
                        </m:e>
                        <m:sub>
                          <m:r>
                            <m:rPr>
                              <m:sty m:val="p"/>
                            </m:rPr>
                            <a:rPr kumimoji="0" lang="en-US" sz="1800" b="0" i="0" u="none" strike="noStrike" kern="0" cap="none" spc="0" normalizeH="0" baseline="0" noProof="0" err="1" smtClean="0">
                              <a:ln>
                                <a:noFill/>
                              </a:ln>
                              <a:solidFill>
                                <a:srgbClr val="666666"/>
                              </a:solidFill>
                              <a:effectLst/>
                              <a:uLnTx/>
                              <a:uFillTx/>
                              <a:latin typeface="Cambria Math" panose="02040503050406030204" pitchFamily="18" charset="0"/>
                            </a:rPr>
                            <m:t>Δ</m:t>
                          </m:r>
                        </m:sub>
                      </m:sSub>
                    </m:oMath>
                  </m:oMathPara>
                </a14:m>
                <a:endParaRPr kumimoji="0" lang="en-US" sz="1800" b="0" i="0" u="none" strike="noStrike" kern="0" cap="none" spc="0" normalizeH="0" baseline="0" noProof="0">
                  <a:ln>
                    <a:noFill/>
                  </a:ln>
                  <a:solidFill>
                    <a:srgbClr val="ED7D31"/>
                  </a:solidFill>
                  <a:effectLst/>
                  <a:uLnTx/>
                  <a:uFillTx/>
                </a:endParaRPr>
              </a:p>
            </p:txBody>
          </p:sp>
        </mc:Choice>
        <mc:Fallback xmlns="">
          <p:sp>
            <p:nvSpPr>
              <p:cNvPr id="23" name="TextBox 22">
                <a:extLst>
                  <a:ext uri="{FF2B5EF4-FFF2-40B4-BE49-F238E27FC236}">
                    <a16:creationId xmlns:a16="http://schemas.microsoft.com/office/drawing/2014/main" id="{AEF28E04-8E0A-17B1-EB63-F95785504DDF}"/>
                  </a:ext>
                </a:extLst>
              </p:cNvPr>
              <p:cNvSpPr txBox="1">
                <a:spLocks noRot="1" noChangeAspect="1" noMove="1" noResize="1" noEditPoints="1" noAdjustHandles="1" noChangeArrowheads="1" noChangeShapeType="1" noTextEdit="1"/>
              </p:cNvSpPr>
              <p:nvPr/>
            </p:nvSpPr>
            <p:spPr>
              <a:xfrm>
                <a:off x="1990526" y="1316186"/>
                <a:ext cx="476348" cy="369332"/>
              </a:xfrm>
              <a:prstGeom prst="rect">
                <a:avLst/>
              </a:prstGeom>
              <a:blipFill>
                <a:blip r:embed="rId9"/>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D4F2633-BF07-E3EA-C18F-051409A8BAE6}"/>
                  </a:ext>
                </a:extLst>
              </p:cNvPr>
              <p:cNvSpPr txBox="1"/>
              <p:nvPr/>
            </p:nvSpPr>
            <p:spPr>
              <a:xfrm>
                <a:off x="2701757" y="1490290"/>
                <a:ext cx="508408"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srgbClr val="999999"/>
                              </a:solidFill>
                              <a:effectLst/>
                              <a:uLnTx/>
                              <a:uFillTx/>
                              <a:latin typeface="Cambria Math" panose="02040503050406030204" pitchFamily="18" charset="0"/>
                            </a:rPr>
                          </m:ctrlPr>
                        </m:sSubPr>
                        <m:e>
                          <m:bar>
                            <m:barPr>
                              <m:pos m:val="top"/>
                              <m:ctrlPr>
                                <a:rPr kumimoji="0" lang="en-US" sz="1800" b="1" i="1" u="none" strike="noStrike" kern="0" cap="none" spc="0" normalizeH="0" baseline="0" noProof="0" smtClean="0">
                                  <a:ln>
                                    <a:noFill/>
                                  </a:ln>
                                  <a:solidFill>
                                    <a:srgbClr val="999999"/>
                                  </a:solidFill>
                                  <a:effectLst/>
                                  <a:uLnTx/>
                                  <a:uFillTx/>
                                  <a:latin typeface="Cambria Math" panose="02040503050406030204" pitchFamily="18" charset="0"/>
                                </a:rPr>
                              </m:ctrlPr>
                            </m:barPr>
                            <m:e>
                              <m:r>
                                <a:rPr kumimoji="0" lang="en-US" sz="1800" b="1" i="1" u="none" strike="noStrike" kern="0" cap="none" spc="0" normalizeH="0" baseline="0" noProof="0" smtClean="0">
                                  <a:ln>
                                    <a:noFill/>
                                  </a:ln>
                                  <a:solidFill>
                                    <a:srgbClr val="999999"/>
                                  </a:solidFill>
                                  <a:effectLst/>
                                  <a:uLnTx/>
                                  <a:uFillTx/>
                                  <a:latin typeface="Cambria Math" panose="02040503050406030204" pitchFamily="18" charset="0"/>
                                </a:rPr>
                                <m:t>𝒖</m:t>
                              </m:r>
                            </m:e>
                          </m:bar>
                        </m:e>
                        <m:sub>
                          <m:r>
                            <m:rPr>
                              <m:sty m:val="p"/>
                            </m:rPr>
                            <a:rPr kumimoji="0" lang="en-US" sz="1800" b="0" i="0" u="none" strike="noStrike" kern="0" cap="none" spc="0" normalizeH="0" baseline="0" noProof="0" smtClean="0">
                              <a:ln>
                                <a:noFill/>
                              </a:ln>
                              <a:solidFill>
                                <a:srgbClr val="999999"/>
                              </a:solidFill>
                              <a:effectLst/>
                              <a:uLnTx/>
                              <a:uFillTx/>
                              <a:latin typeface="Cambria Math" panose="02040503050406030204" pitchFamily="18" charset="0"/>
                            </a:rPr>
                            <m:t>Δ</m:t>
                          </m:r>
                        </m:sub>
                      </m:sSub>
                    </m:oMath>
                  </m:oMathPara>
                </a14:m>
                <a:endParaRPr kumimoji="0" lang="en-US" sz="1800" b="0" i="0" u="none" strike="noStrike" kern="0" cap="none" spc="0" normalizeH="0" baseline="0" noProof="0">
                  <a:ln>
                    <a:noFill/>
                  </a:ln>
                  <a:solidFill>
                    <a:srgbClr val="999999"/>
                  </a:solidFill>
                  <a:effectLst/>
                  <a:uLnTx/>
                  <a:uFillTx/>
                </a:endParaRPr>
              </a:p>
            </p:txBody>
          </p:sp>
        </mc:Choice>
        <mc:Fallback xmlns="">
          <p:sp>
            <p:nvSpPr>
              <p:cNvPr id="24" name="TextBox 23">
                <a:extLst>
                  <a:ext uri="{FF2B5EF4-FFF2-40B4-BE49-F238E27FC236}">
                    <a16:creationId xmlns:a16="http://schemas.microsoft.com/office/drawing/2014/main" id="{FD4F2633-BF07-E3EA-C18F-051409A8BAE6}"/>
                  </a:ext>
                </a:extLst>
              </p:cNvPr>
              <p:cNvSpPr txBox="1">
                <a:spLocks noRot="1" noChangeAspect="1" noMove="1" noResize="1" noEditPoints="1" noAdjustHandles="1" noChangeArrowheads="1" noChangeShapeType="1" noTextEdit="1"/>
              </p:cNvSpPr>
              <p:nvPr/>
            </p:nvSpPr>
            <p:spPr>
              <a:xfrm>
                <a:off x="2701757" y="1490290"/>
                <a:ext cx="508408" cy="369332"/>
              </a:xfrm>
              <a:prstGeom prst="rect">
                <a:avLst/>
              </a:prstGeom>
              <a:blipFill>
                <a:blip r:embed="rId10"/>
                <a:stretch>
                  <a:fillRect b="-1639"/>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4A689B59-6F5C-FE27-DC9C-9EAF87D17205}"/>
              </a:ext>
            </a:extLst>
          </p:cNvPr>
          <p:cNvCxnSpPr>
            <a:cxnSpLocks/>
          </p:cNvCxnSpPr>
          <p:nvPr/>
        </p:nvCxnSpPr>
        <p:spPr>
          <a:xfrm>
            <a:off x="1749662" y="3491022"/>
            <a:ext cx="2128692" cy="0"/>
          </a:xfrm>
          <a:prstGeom prst="straightConnector1">
            <a:avLst/>
          </a:prstGeom>
          <a:noFill/>
          <a:ln w="1905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B5692D0-770A-31FA-0427-3596C8B9A207}"/>
                  </a:ext>
                </a:extLst>
              </p:cNvPr>
              <p:cNvSpPr txBox="1"/>
              <p:nvPr/>
            </p:nvSpPr>
            <p:spPr>
              <a:xfrm>
                <a:off x="2748337" y="2644159"/>
                <a:ext cx="2097113"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ctrlPr>
                        </m:sSubPr>
                        <m:e>
                          <m:acc>
                            <m:accPr>
                              <m:chr m:val="̅"/>
                              <m:ctrlPr>
                                <a:rPr kumimoji="0" lang="en-US" sz="1800" b="1" i="1" u="none" strike="noStrike" kern="0" cap="none" spc="0" normalizeH="0" baseline="0" noProof="0" smtClean="0">
                                  <a:ln>
                                    <a:noFill/>
                                  </a:ln>
                                  <a:solidFill>
                                    <a:srgbClr val="1A1AFF"/>
                                  </a:solidFill>
                                  <a:effectLst/>
                                  <a:uLnTx/>
                                  <a:uFillTx/>
                                  <a:latin typeface="Cambria Math" panose="02040503050406030204" pitchFamily="18" charset="0"/>
                                </a:rPr>
                              </m:ctrlPr>
                            </m:accPr>
                            <m:e>
                              <m:r>
                                <a:rPr kumimoji="0" lang="en-US" sz="1800" b="1" i="1" u="none" strike="noStrike" kern="0" cap="none" spc="0" normalizeH="0" baseline="0" noProof="0" smtClean="0">
                                  <a:ln>
                                    <a:noFill/>
                                  </a:ln>
                                  <a:solidFill>
                                    <a:srgbClr val="1A1AFF"/>
                                  </a:solidFill>
                                  <a:effectLst/>
                                  <a:uLnTx/>
                                  <a:uFillTx/>
                                  <a:latin typeface="Cambria Math" panose="02040503050406030204" pitchFamily="18" charset="0"/>
                                </a:rPr>
                                <m:t>𝒖</m:t>
                              </m:r>
                            </m:e>
                          </m:acc>
                        </m:e>
                        <m:sub>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𝑠</m:t>
                          </m:r>
                        </m:sub>
                      </m:sSub>
                      <m:d>
                        <m:dPr>
                          <m:ctrlP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ctrlPr>
                        </m:dPr>
                        <m:e>
                          <m:sSup>
                            <m:sSupPr>
                              <m:ctrlP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ctrlPr>
                            </m:sSupPr>
                            <m:e>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𝑦</m:t>
                              </m:r>
                            </m:e>
                            <m:sup>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m:t>
                              </m:r>
                            </m:sup>
                          </m:sSup>
                        </m:e>
                      </m:d>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m:t>
                      </m:r>
                      <m:sSub>
                        <m:sSubPr>
                          <m:ctrlP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ctrlPr>
                        </m:sSubPr>
                        <m:e>
                          <m:r>
                            <a:rPr kumimoji="0" lang="en-US" sz="1800" b="1" i="1" u="none" strike="noStrike" kern="0" cap="none" spc="0" normalizeH="0" baseline="0" noProof="0" smtClean="0">
                              <a:ln>
                                <a:noFill/>
                              </a:ln>
                              <a:solidFill>
                                <a:srgbClr val="1A1AFF"/>
                              </a:solidFill>
                              <a:effectLst/>
                              <a:uLnTx/>
                              <a:uFillTx/>
                              <a:latin typeface="Cambria Math" panose="02040503050406030204" pitchFamily="18" charset="0"/>
                            </a:rPr>
                            <m:t>𝒖</m:t>
                          </m:r>
                        </m:e>
                        <m:sub>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𝜏</m:t>
                          </m:r>
                        </m:sub>
                      </m:sSub>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𝑓</m:t>
                      </m:r>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m:t>
                      </m:r>
                      <m:sSup>
                        <m:sSupPr>
                          <m:ctrlP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ctrlPr>
                        </m:sSupPr>
                        <m:e>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𝑦</m:t>
                          </m:r>
                        </m:e>
                        <m:sup>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m:t>
                          </m:r>
                        </m:sup>
                      </m:sSup>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m:t>
                      </m:r>
                    </m:oMath>
                  </m:oMathPara>
                </a14:m>
                <a:endParaRPr kumimoji="0" lang="en-US" sz="1800" b="0" i="1" u="none" strike="noStrike" kern="0" cap="none" spc="0" normalizeH="0" baseline="0" noProof="0">
                  <a:ln>
                    <a:noFill/>
                  </a:ln>
                  <a:solidFill>
                    <a:srgbClr val="1A1AFF"/>
                  </a:solidFill>
                  <a:effectLst/>
                  <a:uLnTx/>
                  <a:uFillTx/>
                </a:endParaRPr>
              </a:p>
            </p:txBody>
          </p:sp>
        </mc:Choice>
        <mc:Fallback xmlns="">
          <p:sp>
            <p:nvSpPr>
              <p:cNvPr id="26" name="TextBox 25">
                <a:extLst>
                  <a:ext uri="{FF2B5EF4-FFF2-40B4-BE49-F238E27FC236}">
                    <a16:creationId xmlns:a16="http://schemas.microsoft.com/office/drawing/2014/main" id="{2B5692D0-770A-31FA-0427-3596C8B9A207}"/>
                  </a:ext>
                </a:extLst>
              </p:cNvPr>
              <p:cNvSpPr txBox="1">
                <a:spLocks noRot="1" noChangeAspect="1" noMove="1" noResize="1" noEditPoints="1" noAdjustHandles="1" noChangeArrowheads="1" noChangeShapeType="1" noTextEdit="1"/>
              </p:cNvSpPr>
              <p:nvPr/>
            </p:nvSpPr>
            <p:spPr>
              <a:xfrm>
                <a:off x="2748337" y="2644159"/>
                <a:ext cx="2097113" cy="369332"/>
              </a:xfrm>
              <a:prstGeom prst="rect">
                <a:avLst/>
              </a:prstGeom>
              <a:blipFill>
                <a:blip r:embed="rId11"/>
                <a:stretch>
                  <a:fillRect b="-15000"/>
                </a:stretch>
              </a:blipFill>
            </p:spPr>
            <p:txBody>
              <a:bodyPr/>
              <a:lstStyle/>
              <a:p>
                <a:r>
                  <a:rPr lang="en-US">
                    <a:noFill/>
                  </a:rPr>
                  <a:t> </a:t>
                </a:r>
              </a:p>
            </p:txBody>
          </p:sp>
        </mc:Fallback>
      </mc:AlternateContent>
      <p:cxnSp>
        <p:nvCxnSpPr>
          <p:cNvPr id="27" name="Straight Arrow Connector 26">
            <a:extLst>
              <a:ext uri="{FF2B5EF4-FFF2-40B4-BE49-F238E27FC236}">
                <a16:creationId xmlns:a16="http://schemas.microsoft.com/office/drawing/2014/main" id="{4FFAD1E8-576F-A0AB-B475-9D32CD03658C}"/>
              </a:ext>
            </a:extLst>
          </p:cNvPr>
          <p:cNvCxnSpPr>
            <a:cxnSpLocks noChangeAspect="1"/>
          </p:cNvCxnSpPr>
          <p:nvPr/>
        </p:nvCxnSpPr>
        <p:spPr>
          <a:xfrm>
            <a:off x="1757388" y="1653526"/>
            <a:ext cx="1083913" cy="435650"/>
          </a:xfrm>
          <a:prstGeom prst="straightConnector1">
            <a:avLst/>
          </a:prstGeom>
          <a:noFill/>
          <a:ln w="38100" cap="flat" cmpd="sng" algn="ctr">
            <a:solidFill>
              <a:srgbClr val="1A1AFF"/>
            </a:solidFill>
            <a:prstDash val="solid"/>
            <a:miter lim="800000"/>
            <a:tailEnd type="triangle"/>
          </a:ln>
          <a:effectLst/>
        </p:spPr>
      </p:cxnSp>
      <p:cxnSp>
        <p:nvCxnSpPr>
          <p:cNvPr id="28" name="Straight Arrow Connector 27">
            <a:extLst>
              <a:ext uri="{FF2B5EF4-FFF2-40B4-BE49-F238E27FC236}">
                <a16:creationId xmlns:a16="http://schemas.microsoft.com/office/drawing/2014/main" id="{95E665AB-3759-004F-0356-953A363C66E6}"/>
              </a:ext>
            </a:extLst>
          </p:cNvPr>
          <p:cNvCxnSpPr>
            <a:cxnSpLocks/>
          </p:cNvCxnSpPr>
          <p:nvPr/>
        </p:nvCxnSpPr>
        <p:spPr>
          <a:xfrm>
            <a:off x="1277095" y="1677068"/>
            <a:ext cx="0" cy="1800664"/>
          </a:xfrm>
          <a:prstGeom prst="straightConnector1">
            <a:avLst/>
          </a:prstGeom>
          <a:noFill/>
          <a:ln w="19050" cap="flat" cmpd="sng" algn="ctr">
            <a:solidFill>
              <a:sysClr val="windowText" lastClr="000000"/>
            </a:solidFill>
            <a:prstDash val="solid"/>
            <a:miter lim="800000"/>
            <a:headEnd type="triangle"/>
            <a:tailEnd type="triangle"/>
          </a:ln>
          <a:effectLst/>
        </p:spPr>
      </p:cxnSp>
      <p:cxnSp>
        <p:nvCxnSpPr>
          <p:cNvPr id="29" name="Straight Connector 28">
            <a:extLst>
              <a:ext uri="{FF2B5EF4-FFF2-40B4-BE49-F238E27FC236}">
                <a16:creationId xmlns:a16="http://schemas.microsoft.com/office/drawing/2014/main" id="{7F23BB32-2ED5-0295-D075-2D6BC124D863}"/>
              </a:ext>
            </a:extLst>
          </p:cNvPr>
          <p:cNvCxnSpPr>
            <a:cxnSpLocks/>
          </p:cNvCxnSpPr>
          <p:nvPr/>
        </p:nvCxnSpPr>
        <p:spPr>
          <a:xfrm>
            <a:off x="1082555" y="1667065"/>
            <a:ext cx="469169" cy="0"/>
          </a:xfrm>
          <a:prstGeom prst="line">
            <a:avLst/>
          </a:prstGeom>
          <a:noFill/>
          <a:ln w="19050" cap="flat" cmpd="sng" algn="ctr">
            <a:solidFill>
              <a:sysClr val="windowText" lastClr="000000"/>
            </a:solidFill>
            <a:prstDash val="solid"/>
            <a:miter lim="800000"/>
          </a:ln>
          <a:effectLst/>
        </p:spPr>
      </p:cxnSp>
      <p:cxnSp>
        <p:nvCxnSpPr>
          <p:cNvPr id="30" name="Straight Connector 29">
            <a:extLst>
              <a:ext uri="{FF2B5EF4-FFF2-40B4-BE49-F238E27FC236}">
                <a16:creationId xmlns:a16="http://schemas.microsoft.com/office/drawing/2014/main" id="{FDE6C97F-441B-0779-540A-C7FE743EDFD2}"/>
              </a:ext>
            </a:extLst>
          </p:cNvPr>
          <p:cNvCxnSpPr>
            <a:cxnSpLocks/>
          </p:cNvCxnSpPr>
          <p:nvPr/>
        </p:nvCxnSpPr>
        <p:spPr>
          <a:xfrm>
            <a:off x="1082555" y="3490062"/>
            <a:ext cx="469169" cy="0"/>
          </a:xfrm>
          <a:prstGeom prst="line">
            <a:avLst/>
          </a:prstGeom>
          <a:noFill/>
          <a:ln w="19050"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54FD660-436A-2650-A7B4-A281C9282F9B}"/>
                  </a:ext>
                </a:extLst>
              </p:cNvPr>
              <p:cNvSpPr txBox="1"/>
              <p:nvPr/>
            </p:nvSpPr>
            <p:spPr>
              <a:xfrm>
                <a:off x="1086459" y="2372480"/>
                <a:ext cx="380232" cy="369332"/>
              </a:xfrm>
              <a:prstGeom prst="rect">
                <a:avLst/>
              </a:prstGeom>
              <a:solidFill>
                <a:sysClr val="window" lastClr="FFFFFF"/>
              </a:solid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0" cap="none" spc="0" normalizeH="0" baseline="0" noProof="0" smtClean="0">
                          <a:ln>
                            <a:noFill/>
                          </a:ln>
                          <a:solidFill>
                            <a:prstClr val="black"/>
                          </a:solidFill>
                          <a:effectLst/>
                          <a:uLnTx/>
                          <a:uFillTx/>
                          <a:latin typeface="Cambria Math" panose="02040503050406030204" pitchFamily="18" charset="0"/>
                        </a:rPr>
                        <m:t>Δ</m:t>
                      </m:r>
                    </m:oMath>
                  </m:oMathPara>
                </a14:m>
                <a:endParaRPr kumimoji="0" lang="en-US" sz="1800" b="0" i="0" u="none" strike="noStrike" kern="0" cap="none" spc="0" normalizeH="0" baseline="0" noProof="0">
                  <a:ln>
                    <a:noFill/>
                  </a:ln>
                  <a:solidFill>
                    <a:prstClr val="black"/>
                  </a:solidFill>
                  <a:effectLst/>
                  <a:uLnTx/>
                  <a:uFillTx/>
                </a:endParaRPr>
              </a:p>
            </p:txBody>
          </p:sp>
        </mc:Choice>
        <mc:Fallback xmlns="">
          <p:sp>
            <p:nvSpPr>
              <p:cNvPr id="31" name="TextBox 30">
                <a:extLst>
                  <a:ext uri="{FF2B5EF4-FFF2-40B4-BE49-F238E27FC236}">
                    <a16:creationId xmlns:a16="http://schemas.microsoft.com/office/drawing/2014/main" id="{554FD660-436A-2650-A7B4-A281C9282F9B}"/>
                  </a:ext>
                </a:extLst>
              </p:cNvPr>
              <p:cNvSpPr txBox="1">
                <a:spLocks noRot="1" noChangeAspect="1" noMove="1" noResize="1" noEditPoints="1" noAdjustHandles="1" noChangeArrowheads="1" noChangeShapeType="1" noTextEdit="1"/>
              </p:cNvSpPr>
              <p:nvPr/>
            </p:nvSpPr>
            <p:spPr>
              <a:xfrm>
                <a:off x="1086459" y="2372480"/>
                <a:ext cx="380232" cy="369332"/>
              </a:xfrm>
              <a:prstGeom prst="rect">
                <a:avLst/>
              </a:prstGeom>
              <a:blipFill>
                <a:blip r:embed="rId12"/>
                <a:stretch>
                  <a:fillRect/>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E11FCA98-FCC3-0045-232B-0E0FE635A1A2}"/>
              </a:ext>
            </a:extLst>
          </p:cNvPr>
          <p:cNvCxnSpPr>
            <a:cxnSpLocks noChangeAspect="1"/>
          </p:cNvCxnSpPr>
          <p:nvPr/>
        </p:nvCxnSpPr>
        <p:spPr>
          <a:xfrm>
            <a:off x="1757388" y="2751202"/>
            <a:ext cx="891822" cy="358444"/>
          </a:xfrm>
          <a:prstGeom prst="straightConnector1">
            <a:avLst/>
          </a:prstGeom>
          <a:noFill/>
          <a:ln w="19050" cap="flat" cmpd="sng" algn="ctr">
            <a:solidFill>
              <a:srgbClr val="1A1AFF"/>
            </a:solidFill>
            <a:prstDash val="solid"/>
            <a:miter lim="800000"/>
            <a:tailEnd type="triangle"/>
          </a:ln>
          <a:effectLst/>
        </p:spPr>
      </p:cxnSp>
      <p:cxnSp>
        <p:nvCxnSpPr>
          <p:cNvPr id="33" name="Straight Arrow Connector 32">
            <a:extLst>
              <a:ext uri="{FF2B5EF4-FFF2-40B4-BE49-F238E27FC236}">
                <a16:creationId xmlns:a16="http://schemas.microsoft.com/office/drawing/2014/main" id="{9741D96C-82B1-9137-D751-16A4EE23A7F3}"/>
              </a:ext>
            </a:extLst>
          </p:cNvPr>
          <p:cNvCxnSpPr>
            <a:cxnSpLocks noChangeAspect="1"/>
          </p:cNvCxnSpPr>
          <p:nvPr/>
        </p:nvCxnSpPr>
        <p:spPr>
          <a:xfrm>
            <a:off x="1757388" y="2019418"/>
            <a:ext cx="1050619" cy="422269"/>
          </a:xfrm>
          <a:prstGeom prst="straightConnector1">
            <a:avLst/>
          </a:prstGeom>
          <a:noFill/>
          <a:ln w="19050" cap="flat" cmpd="sng" algn="ctr">
            <a:solidFill>
              <a:srgbClr val="1A1AFF"/>
            </a:solidFill>
            <a:prstDash val="solid"/>
            <a:miter lim="800000"/>
            <a:tailEnd type="triangle"/>
          </a:ln>
          <a:effectLst/>
        </p:spPr>
      </p:cxnSp>
      <p:cxnSp>
        <p:nvCxnSpPr>
          <p:cNvPr id="34" name="Straight Arrow Connector 33">
            <a:extLst>
              <a:ext uri="{FF2B5EF4-FFF2-40B4-BE49-F238E27FC236}">
                <a16:creationId xmlns:a16="http://schemas.microsoft.com/office/drawing/2014/main" id="{4ADA3C41-656D-39D9-F982-2825329BF374}"/>
              </a:ext>
            </a:extLst>
          </p:cNvPr>
          <p:cNvCxnSpPr>
            <a:cxnSpLocks noChangeAspect="1"/>
          </p:cNvCxnSpPr>
          <p:nvPr/>
        </p:nvCxnSpPr>
        <p:spPr>
          <a:xfrm>
            <a:off x="1757388" y="2385310"/>
            <a:ext cx="995850" cy="400256"/>
          </a:xfrm>
          <a:prstGeom prst="straightConnector1">
            <a:avLst/>
          </a:prstGeom>
          <a:noFill/>
          <a:ln w="19050" cap="flat" cmpd="sng" algn="ctr">
            <a:solidFill>
              <a:srgbClr val="1A1AFF"/>
            </a:solidFill>
            <a:prstDash val="solid"/>
            <a:miter lim="800000"/>
            <a:tailEnd type="triangle"/>
          </a:ln>
          <a:effectLst/>
        </p:spPr>
      </p:cxnSp>
      <p:cxnSp>
        <p:nvCxnSpPr>
          <p:cNvPr id="35" name="Straight Arrow Connector 34">
            <a:extLst>
              <a:ext uri="{FF2B5EF4-FFF2-40B4-BE49-F238E27FC236}">
                <a16:creationId xmlns:a16="http://schemas.microsoft.com/office/drawing/2014/main" id="{E7CCA046-D29D-DB7D-8A30-14F69C6DF24C}"/>
              </a:ext>
            </a:extLst>
          </p:cNvPr>
          <p:cNvCxnSpPr>
            <a:cxnSpLocks noChangeAspect="1"/>
          </p:cNvCxnSpPr>
          <p:nvPr/>
        </p:nvCxnSpPr>
        <p:spPr>
          <a:xfrm>
            <a:off x="1757388" y="3117094"/>
            <a:ext cx="633432" cy="254591"/>
          </a:xfrm>
          <a:prstGeom prst="straightConnector1">
            <a:avLst/>
          </a:prstGeom>
          <a:noFill/>
          <a:ln w="19050" cap="flat" cmpd="sng" algn="ctr">
            <a:solidFill>
              <a:srgbClr val="1A1AFF"/>
            </a:solidFill>
            <a:prstDash val="solid"/>
            <a:miter lim="800000"/>
            <a:tailEnd type="triangle"/>
          </a:ln>
          <a:effectLst/>
        </p:spPr>
      </p:cxnSp>
      <p:sp>
        <p:nvSpPr>
          <p:cNvPr id="48" name="Freeform: Shape 47">
            <a:extLst>
              <a:ext uri="{FF2B5EF4-FFF2-40B4-BE49-F238E27FC236}">
                <a16:creationId xmlns:a16="http://schemas.microsoft.com/office/drawing/2014/main" id="{ACB6433B-3CEB-D58E-B3DD-89AF1B16B3BC}"/>
              </a:ext>
            </a:extLst>
          </p:cNvPr>
          <p:cNvSpPr/>
          <p:nvPr/>
        </p:nvSpPr>
        <p:spPr>
          <a:xfrm>
            <a:off x="1692907" y="1589449"/>
            <a:ext cx="128756" cy="128756"/>
          </a:xfrm>
          <a:custGeom>
            <a:avLst/>
            <a:gdLst>
              <a:gd name="connsiteX0" fmla="*/ 128805 w 128756"/>
              <a:gd name="connsiteY0" fmla="*/ 64323 h 128756"/>
              <a:gd name="connsiteX1" fmla="*/ 64426 w 128756"/>
              <a:gd name="connsiteY1" fmla="*/ 128701 h 128756"/>
              <a:gd name="connsiteX2" fmla="*/ 48 w 128756"/>
              <a:gd name="connsiteY2" fmla="*/ 64323 h 128756"/>
              <a:gd name="connsiteX3" fmla="*/ 64426 w 128756"/>
              <a:gd name="connsiteY3" fmla="*/ -56 h 128756"/>
              <a:gd name="connsiteX4" fmla="*/ 128805 w 128756"/>
              <a:gd name="connsiteY4" fmla="*/ 64323 h 128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56" h="128756">
                <a:moveTo>
                  <a:pt x="128805" y="64323"/>
                </a:moveTo>
                <a:cubicBezTo>
                  <a:pt x="128805" y="99878"/>
                  <a:pt x="99982" y="128701"/>
                  <a:pt x="64426" y="128701"/>
                </a:cubicBezTo>
                <a:cubicBezTo>
                  <a:pt x="28871" y="128701"/>
                  <a:pt x="48" y="99878"/>
                  <a:pt x="48" y="64323"/>
                </a:cubicBezTo>
                <a:cubicBezTo>
                  <a:pt x="48" y="28767"/>
                  <a:pt x="28871" y="-56"/>
                  <a:pt x="64426" y="-56"/>
                </a:cubicBezTo>
                <a:cubicBezTo>
                  <a:pt x="99982" y="-56"/>
                  <a:pt x="128805" y="28767"/>
                  <a:pt x="128805" y="64323"/>
                </a:cubicBezTo>
                <a:close/>
              </a:path>
            </a:pathLst>
          </a:custGeom>
          <a:solidFill>
            <a:srgbClr val="B3B3B3"/>
          </a:solidFill>
          <a:ln w="14442"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6C48CBA5-D1BB-4B05-2B83-8C04A6E1BC69}"/>
                  </a:ext>
                </a:extLst>
              </p:cNvPr>
              <p:cNvSpPr txBox="1"/>
              <p:nvPr/>
            </p:nvSpPr>
            <p:spPr>
              <a:xfrm>
                <a:off x="2871211" y="2009098"/>
                <a:ext cx="2195409"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800" b="0" i="1" u="none" strike="noStrike" kern="0" cap="none" spc="0" normalizeH="0" baseline="0" noProof="0" smtClean="0">
                              <a:ln>
                                <a:noFill/>
                              </a:ln>
                              <a:solidFill>
                                <a:srgbClr val="548235"/>
                              </a:solidFill>
                              <a:effectLst/>
                              <a:uLnTx/>
                              <a:uFillTx/>
                              <a:latin typeface="Cambria Math" panose="02040503050406030204" pitchFamily="18" charset="0"/>
                            </a:rPr>
                          </m:ctrlPr>
                        </m:sSubSupPr>
                        <m:e>
                          <m:r>
                            <a:rPr kumimoji="0" lang="en-US" sz="1800" b="1" i="1" u="none" strike="noStrike" kern="0" cap="none" spc="0" normalizeH="0" baseline="0" noProof="0" smtClean="0">
                              <a:ln>
                                <a:noFill/>
                              </a:ln>
                              <a:solidFill>
                                <a:srgbClr val="548235"/>
                              </a:solidFill>
                              <a:effectLst/>
                              <a:uLnTx/>
                              <a:uFillTx/>
                              <a:latin typeface="Cambria Math" panose="02040503050406030204" pitchFamily="18" charset="0"/>
                            </a:rPr>
                            <m:t>𝒖</m:t>
                          </m:r>
                        </m:e>
                        <m:sub>
                          <m:r>
                            <m:rPr>
                              <m:sty m:val="p"/>
                            </m:rPr>
                            <a:rPr kumimoji="0" lang="en-US" sz="1800" b="0" i="0" u="none" strike="noStrike" kern="0" cap="none" spc="0" normalizeH="0" baseline="0" noProof="0" smtClean="0">
                              <a:ln>
                                <a:noFill/>
                              </a:ln>
                              <a:solidFill>
                                <a:srgbClr val="548235"/>
                              </a:solidFill>
                              <a:effectLst/>
                              <a:uLnTx/>
                              <a:uFillTx/>
                              <a:latin typeface="Cambria Math" panose="02040503050406030204" pitchFamily="18" charset="0"/>
                            </a:rPr>
                            <m:t>Δ</m:t>
                          </m:r>
                        </m:sub>
                        <m:sup>
                          <m:r>
                            <a:rPr kumimoji="0" lang="en-US" sz="1800" b="0" i="1" u="none" strike="noStrike" kern="0" cap="none" spc="0" normalizeH="0" baseline="0" noProof="0" smtClean="0">
                              <a:ln>
                                <a:noFill/>
                              </a:ln>
                              <a:solidFill>
                                <a:srgbClr val="548235"/>
                              </a:solidFill>
                              <a:effectLst/>
                              <a:uLnTx/>
                              <a:uFillTx/>
                              <a:latin typeface="Cambria Math" panose="02040503050406030204" pitchFamily="18" charset="0"/>
                            </a:rPr>
                            <m:t>′</m:t>
                          </m:r>
                        </m:sup>
                      </m:sSubSup>
                      <m:r>
                        <a:rPr kumimoji="0" lang="en-US" sz="1800" b="0" i="1" u="none" strike="noStrike" kern="0" cap="none" spc="0" normalizeH="0" baseline="0" noProof="0" smtClean="0">
                          <a:ln>
                            <a:noFill/>
                          </a:ln>
                          <a:solidFill>
                            <a:schemeClr val="tx1"/>
                          </a:solidFill>
                          <a:effectLst/>
                          <a:uLnTx/>
                          <a:uFillTx/>
                          <a:latin typeface="Cambria Math" panose="02040503050406030204" pitchFamily="18" charset="0"/>
                        </a:rPr>
                        <m:t>=</m:t>
                      </m:r>
                      <m:sSub>
                        <m:sSubPr>
                          <m:ctrlPr>
                            <a:rPr kumimoji="0" lang="en-US" sz="1800" b="0" i="1" u="none" strike="noStrike" kern="0" cap="none" spc="0" normalizeH="0" baseline="0" noProof="0" smtClean="0">
                              <a:ln>
                                <a:noFill/>
                              </a:ln>
                              <a:solidFill>
                                <a:srgbClr val="999999"/>
                              </a:solidFill>
                              <a:effectLst/>
                              <a:uLnTx/>
                              <a:uFillTx/>
                              <a:latin typeface="Cambria Math" panose="02040503050406030204" pitchFamily="18" charset="0"/>
                            </a:rPr>
                          </m:ctrlPr>
                        </m:sSubPr>
                        <m:e>
                          <m:acc>
                            <m:accPr>
                              <m:chr m:val="̅"/>
                              <m:ctrlPr>
                                <a:rPr kumimoji="0" lang="en-US" sz="1800" b="1" i="1" u="none" strike="noStrike" kern="0" cap="none" spc="0" normalizeH="0" baseline="0" noProof="0" smtClean="0">
                                  <a:ln>
                                    <a:noFill/>
                                  </a:ln>
                                  <a:solidFill>
                                    <a:srgbClr val="999999"/>
                                  </a:solidFill>
                                  <a:effectLst/>
                                  <a:uLnTx/>
                                  <a:uFillTx/>
                                  <a:latin typeface="Cambria Math" panose="02040503050406030204" pitchFamily="18" charset="0"/>
                                </a:rPr>
                              </m:ctrlPr>
                            </m:accPr>
                            <m:e>
                              <m:r>
                                <a:rPr kumimoji="0" lang="en-US" sz="1800" b="1" i="1" u="none" strike="noStrike" kern="0" cap="none" spc="0" normalizeH="0" baseline="0" noProof="0" smtClean="0">
                                  <a:ln>
                                    <a:noFill/>
                                  </a:ln>
                                  <a:solidFill>
                                    <a:srgbClr val="999999"/>
                                  </a:solidFill>
                                  <a:effectLst/>
                                  <a:uLnTx/>
                                  <a:uFillTx/>
                                  <a:latin typeface="Cambria Math" panose="02040503050406030204" pitchFamily="18" charset="0"/>
                                </a:rPr>
                                <m:t>𝒖</m:t>
                              </m:r>
                            </m:e>
                          </m:acc>
                        </m:e>
                        <m:sub>
                          <m:r>
                            <m:rPr>
                              <m:sty m:val="p"/>
                            </m:rPr>
                            <a:rPr kumimoji="0" lang="en-US" sz="1800" b="0" i="0" u="none" strike="noStrike" kern="0" cap="none" spc="0" normalizeH="0" baseline="0" noProof="0" smtClean="0">
                              <a:ln>
                                <a:noFill/>
                              </a:ln>
                              <a:solidFill>
                                <a:srgbClr val="999999"/>
                              </a:solidFill>
                              <a:effectLst/>
                              <a:uLnTx/>
                              <a:uFillTx/>
                              <a:latin typeface="Cambria Math" panose="02040503050406030204" pitchFamily="18" charset="0"/>
                            </a:rPr>
                            <m:t>Δ</m:t>
                          </m:r>
                        </m:sub>
                      </m:sSub>
                      <m:r>
                        <a:rPr kumimoji="0" lang="en-US" sz="1800" b="0" i="1" u="none" strike="noStrike" kern="0" cap="none" spc="0" normalizeH="0" baseline="0" noProof="0" smtClean="0">
                          <a:ln>
                            <a:noFill/>
                          </a:ln>
                          <a:solidFill>
                            <a:schemeClr val="tx1"/>
                          </a:solidFill>
                          <a:effectLst/>
                          <a:uLnTx/>
                          <a:uFillTx/>
                          <a:latin typeface="Cambria Math" panose="02040503050406030204" pitchFamily="18" charset="0"/>
                        </a:rPr>
                        <m:t>−</m:t>
                      </m:r>
                      <m:sSub>
                        <m:sSubPr>
                          <m:ctrlP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ctrlPr>
                        </m:sSubPr>
                        <m:e>
                          <m:r>
                            <a:rPr kumimoji="0" lang="en-US" sz="1800" b="1" i="1" u="none" strike="noStrike" kern="0" cap="none" spc="0" normalizeH="0" baseline="0" noProof="0" smtClean="0">
                              <a:ln>
                                <a:noFill/>
                              </a:ln>
                              <a:solidFill>
                                <a:srgbClr val="1A1AFF"/>
                              </a:solidFill>
                              <a:effectLst/>
                              <a:uLnTx/>
                              <a:uFillTx/>
                              <a:latin typeface="Cambria Math" panose="02040503050406030204" pitchFamily="18" charset="0"/>
                            </a:rPr>
                            <m:t>𝒖</m:t>
                          </m:r>
                        </m:e>
                        <m:sub>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𝜏</m:t>
                          </m:r>
                        </m:sub>
                      </m:sSub>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𝑓</m:t>
                      </m:r>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m:t>
                      </m:r>
                      <m:sSup>
                        <m:sSupPr>
                          <m:ctrlP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ctrlPr>
                        </m:sSupPr>
                        <m:e>
                          <m:r>
                            <m:rPr>
                              <m:sty m:val="p"/>
                            </m:rPr>
                            <a:rPr kumimoji="0" lang="en-US" sz="1800" b="0" i="0" u="none" strike="noStrike" kern="0" cap="none" spc="0" normalizeH="0" baseline="0" noProof="0" smtClean="0">
                              <a:ln>
                                <a:noFill/>
                              </a:ln>
                              <a:solidFill>
                                <a:srgbClr val="1A1AFF"/>
                              </a:solidFill>
                              <a:effectLst/>
                              <a:uLnTx/>
                              <a:uFillTx/>
                              <a:latin typeface="Cambria Math" panose="02040503050406030204" pitchFamily="18" charset="0"/>
                            </a:rPr>
                            <m:t>Δ</m:t>
                          </m:r>
                        </m:e>
                        <m:sup>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m:t>
                          </m:r>
                        </m:sup>
                      </m:sSup>
                      <m:r>
                        <a:rPr kumimoji="0" lang="en-US" sz="1800" b="0" i="1" u="none" strike="noStrike" kern="0" cap="none" spc="0" normalizeH="0" baseline="0" noProof="0" smtClean="0">
                          <a:ln>
                            <a:noFill/>
                          </a:ln>
                          <a:solidFill>
                            <a:srgbClr val="1A1AFF"/>
                          </a:solidFill>
                          <a:effectLst/>
                          <a:uLnTx/>
                          <a:uFillTx/>
                          <a:latin typeface="Cambria Math" panose="02040503050406030204" pitchFamily="18" charset="0"/>
                        </a:rPr>
                        <m:t>)</m:t>
                      </m:r>
                    </m:oMath>
                  </m:oMathPara>
                </a14:m>
                <a:endParaRPr kumimoji="0" lang="en-US" sz="1800" b="0" i="0" u="none" strike="noStrike" kern="0" cap="none" spc="0" normalizeH="0" baseline="0" noProof="0">
                  <a:ln>
                    <a:noFill/>
                  </a:ln>
                  <a:solidFill>
                    <a:srgbClr val="548235"/>
                  </a:solidFill>
                  <a:effectLst/>
                  <a:uLnTx/>
                  <a:uFillTx/>
                </a:endParaRPr>
              </a:p>
            </p:txBody>
          </p:sp>
        </mc:Choice>
        <mc:Fallback xmlns="">
          <p:sp>
            <p:nvSpPr>
              <p:cNvPr id="57" name="TextBox 56">
                <a:extLst>
                  <a:ext uri="{FF2B5EF4-FFF2-40B4-BE49-F238E27FC236}">
                    <a16:creationId xmlns:a16="http://schemas.microsoft.com/office/drawing/2014/main" id="{6C48CBA5-D1BB-4B05-2B83-8C04A6E1BC69}"/>
                  </a:ext>
                </a:extLst>
              </p:cNvPr>
              <p:cNvSpPr txBox="1">
                <a:spLocks noRot="1" noChangeAspect="1" noMove="1" noResize="1" noEditPoints="1" noAdjustHandles="1" noChangeArrowheads="1" noChangeShapeType="1" noTextEdit="1"/>
              </p:cNvSpPr>
              <p:nvPr/>
            </p:nvSpPr>
            <p:spPr>
              <a:xfrm>
                <a:off x="2871211" y="2009098"/>
                <a:ext cx="2195409" cy="369332"/>
              </a:xfrm>
              <a:prstGeom prst="rect">
                <a:avLst/>
              </a:prstGeom>
              <a:blipFill>
                <a:blip r:embed="rId13"/>
                <a:stretch>
                  <a:fillRect b="-15000"/>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6B23D835-F754-C862-64FE-74D9E209FEAD}"/>
              </a:ext>
            </a:extLst>
          </p:cNvPr>
          <p:cNvCxnSpPr>
            <a:cxnSpLocks/>
          </p:cNvCxnSpPr>
          <p:nvPr/>
        </p:nvCxnSpPr>
        <p:spPr>
          <a:xfrm flipV="1">
            <a:off x="2860604" y="1929304"/>
            <a:ext cx="414752" cy="163592"/>
          </a:xfrm>
          <a:prstGeom prst="straightConnector1">
            <a:avLst/>
          </a:prstGeom>
          <a:noFill/>
          <a:ln w="38100" cap="flat" cmpd="sng" algn="ctr">
            <a:solidFill>
              <a:srgbClr val="548235"/>
            </a:solidFill>
            <a:prstDash val="solid"/>
            <a:miter lim="800000"/>
            <a:tailEnd type="triangle"/>
          </a:ln>
          <a:effectLst/>
        </p:spPr>
      </p:cxnSp>
      <p:sp>
        <p:nvSpPr>
          <p:cNvPr id="81" name="TextBox 80">
            <a:extLst>
              <a:ext uri="{FF2B5EF4-FFF2-40B4-BE49-F238E27FC236}">
                <a16:creationId xmlns:a16="http://schemas.microsoft.com/office/drawing/2014/main" id="{DAF2CF88-1F2C-657F-E47B-7115BD762F1D}"/>
              </a:ext>
            </a:extLst>
          </p:cNvPr>
          <p:cNvSpPr txBox="1"/>
          <p:nvPr/>
        </p:nvSpPr>
        <p:spPr>
          <a:xfrm>
            <a:off x="3365532" y="1689066"/>
            <a:ext cx="3254417" cy="400110"/>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548235"/>
                </a:solidFill>
                <a:effectLst/>
                <a:uLnTx/>
                <a:uFillTx/>
                <a:latin typeface="Times New Roman" panose="02020603050405020304" pitchFamily="18" charset="0"/>
                <a:cs typeface="Times New Roman" panose="02020603050405020304" pitchFamily="18" charset="0"/>
              </a:rPr>
              <a:t>Turbulent velocity fluctuation</a:t>
            </a:r>
            <a:endParaRPr kumimoji="0" lang="en-US" sz="2000" b="0" i="0" u="none" strike="noStrike" kern="0" cap="none" spc="0" normalizeH="0" baseline="0" noProof="0" dirty="0">
              <a:ln>
                <a:noFill/>
              </a:ln>
              <a:solidFill>
                <a:srgbClr val="548235"/>
              </a:solidFill>
              <a:effectLst/>
              <a:uLnTx/>
              <a:uFillTx/>
              <a:latin typeface="Times New Roman" panose="02020603050405020304" pitchFamily="18" charset="0"/>
              <a:cs typeface="Times New Roman" panose="02020603050405020304" pitchFamily="18" charset="0"/>
            </a:endParaRPr>
          </a:p>
        </p:txBody>
      </p:sp>
      <p:sp>
        <p:nvSpPr>
          <p:cNvPr id="135" name="TextBox 134">
            <a:extLst>
              <a:ext uri="{FF2B5EF4-FFF2-40B4-BE49-F238E27FC236}">
                <a16:creationId xmlns:a16="http://schemas.microsoft.com/office/drawing/2014/main" id="{37D2FB8D-0947-B757-E01E-D0099D9DF102}"/>
              </a:ext>
            </a:extLst>
          </p:cNvPr>
          <p:cNvSpPr txBox="1"/>
          <p:nvPr/>
        </p:nvSpPr>
        <p:spPr>
          <a:xfrm rot="20840032">
            <a:off x="5475908" y="3703349"/>
            <a:ext cx="2326278" cy="369332"/>
          </a:xfrm>
          <a:prstGeom prst="rect">
            <a:avLst/>
          </a:prstGeom>
          <a:noFill/>
        </p:spPr>
        <p:txBody>
          <a:bodyPr wrap="none" rtlCol="0">
            <a:spAutoFit/>
          </a:bodyPr>
          <a:lstStyle/>
          <a:p>
            <a:r>
              <a:rPr lang="en-US">
                <a:solidFill>
                  <a:srgbClr val="0000FF"/>
                </a:solidFill>
              </a:rPr>
              <a:t>Low momentum streak</a:t>
            </a:r>
          </a:p>
        </p:txBody>
      </p:sp>
      <p:sp>
        <p:nvSpPr>
          <p:cNvPr id="136" name="TextBox 135">
            <a:extLst>
              <a:ext uri="{FF2B5EF4-FFF2-40B4-BE49-F238E27FC236}">
                <a16:creationId xmlns:a16="http://schemas.microsoft.com/office/drawing/2014/main" id="{6082A705-65B2-3D83-2FC3-4AEE3DE08BC5}"/>
              </a:ext>
            </a:extLst>
          </p:cNvPr>
          <p:cNvSpPr txBox="1"/>
          <p:nvPr/>
        </p:nvSpPr>
        <p:spPr>
          <a:xfrm rot="20840032">
            <a:off x="4857005" y="3014372"/>
            <a:ext cx="2364750" cy="369332"/>
          </a:xfrm>
          <a:prstGeom prst="rect">
            <a:avLst/>
          </a:prstGeom>
          <a:noFill/>
        </p:spPr>
        <p:txBody>
          <a:bodyPr wrap="none" rtlCol="0">
            <a:spAutoFit/>
          </a:bodyPr>
          <a:lstStyle/>
          <a:p>
            <a:r>
              <a:rPr lang="en-US">
                <a:solidFill>
                  <a:srgbClr val="FF0000"/>
                </a:solidFill>
              </a:rPr>
              <a:t>High momentum streak</a:t>
            </a:r>
          </a:p>
        </p:txBody>
      </p:sp>
      <p:sp>
        <p:nvSpPr>
          <p:cNvPr id="137" name="TextBox 136">
            <a:extLst>
              <a:ext uri="{FF2B5EF4-FFF2-40B4-BE49-F238E27FC236}">
                <a16:creationId xmlns:a16="http://schemas.microsoft.com/office/drawing/2014/main" id="{452CA297-7A42-359E-AAB4-A532F07F182D}"/>
              </a:ext>
            </a:extLst>
          </p:cNvPr>
          <p:cNvSpPr txBox="1"/>
          <p:nvPr/>
        </p:nvSpPr>
        <p:spPr>
          <a:xfrm rot="20840032">
            <a:off x="6131654" y="4404376"/>
            <a:ext cx="2364750" cy="369332"/>
          </a:xfrm>
          <a:prstGeom prst="rect">
            <a:avLst/>
          </a:prstGeom>
          <a:noFill/>
        </p:spPr>
        <p:txBody>
          <a:bodyPr wrap="none" rtlCol="0">
            <a:spAutoFit/>
          </a:bodyPr>
          <a:lstStyle/>
          <a:p>
            <a:r>
              <a:rPr lang="en-US">
                <a:solidFill>
                  <a:srgbClr val="FF0000"/>
                </a:solidFill>
              </a:rPr>
              <a:t>High momentum streak</a:t>
            </a:r>
          </a:p>
        </p:txBody>
      </p:sp>
      <p:pic>
        <p:nvPicPr>
          <p:cNvPr id="141" name="Picture 140" descr="\documentclass{article}&#10;\usepackage{amsmath}&#10;\usepackage{bm}&#10;\pagestyle{empty}&#10;\begin{document}&#10;&#10;$$&#10;\bm{\tau}_w' = \frac{u_\tau \bm{u}_\Delta'}{l_s^+}&#10;$$&#10;&#10;&#10;\end{document}" title="IguanaTex Bitmap Display">
            <a:extLst>
              <a:ext uri="{FF2B5EF4-FFF2-40B4-BE49-F238E27FC236}">
                <a16:creationId xmlns:a16="http://schemas.microsoft.com/office/drawing/2014/main" id="{D0AD532D-1D0E-CEA6-B49A-3CA973798563}"/>
              </a:ext>
            </a:extLst>
          </p:cNvPr>
          <p:cNvPicPr>
            <a:picLocks noChangeAspect="1"/>
          </p:cNvPicPr>
          <p:nvPr>
            <p:custDataLst>
              <p:tags r:id="rId1"/>
            </p:custDataLst>
          </p:nvPr>
        </p:nvPicPr>
        <p:blipFill>
          <a:blip r:embed="rId14">
            <a:extLst>
              <a:ext uri="{28A0092B-C50C-407E-A947-70E740481C1C}">
                <a14:useLocalDpi xmlns:a14="http://schemas.microsoft.com/office/drawing/2010/main" val="0"/>
              </a:ext>
            </a:extLst>
          </a:blip>
          <a:stretch>
            <a:fillRect/>
          </a:stretch>
        </p:blipFill>
        <p:spPr>
          <a:xfrm>
            <a:off x="7363047" y="5572932"/>
            <a:ext cx="1278476" cy="583619"/>
          </a:xfrm>
          <a:prstGeom prst="rect">
            <a:avLst/>
          </a:prstGeom>
        </p:spPr>
      </p:pic>
      <p:pic>
        <p:nvPicPr>
          <p:cNvPr id="145" name="Picture 144" descr="\documentclass{article}&#10;\usepackage{amsmath}&#10;\usepackage{bm}&#10;\pagestyle{empty}&#10;\begin{document}&#10;&#10;$$&#10;\bm{u}' = \bm{u}_{\Delta}' \frac{y}{l_s}&#10;$$&#10;&#10;&#10;\end{document}" title="IguanaTex Bitmap Display">
            <a:extLst>
              <a:ext uri="{FF2B5EF4-FFF2-40B4-BE49-F238E27FC236}">
                <a16:creationId xmlns:a16="http://schemas.microsoft.com/office/drawing/2014/main" id="{3C81724C-7F64-A221-81F2-EC62F847EE08}"/>
              </a:ext>
            </a:extLst>
          </p:cNvPr>
          <p:cNvPicPr>
            <a:picLocks noChangeAspect="1"/>
          </p:cNvPicPr>
          <p:nvPr>
            <p:custDataLst>
              <p:tags r:id="rId2"/>
            </p:custDataLst>
          </p:nvPr>
        </p:nvPicPr>
        <p:blipFill>
          <a:blip r:embed="rId15">
            <a:extLst>
              <a:ext uri="{28A0092B-C50C-407E-A947-70E740481C1C}">
                <a14:useLocalDpi xmlns:a14="http://schemas.microsoft.com/office/drawing/2010/main" val="0"/>
              </a:ext>
            </a:extLst>
          </a:blip>
          <a:stretch>
            <a:fillRect/>
          </a:stretch>
        </p:blipFill>
        <p:spPr>
          <a:xfrm>
            <a:off x="3385262" y="5973016"/>
            <a:ext cx="1138285" cy="495238"/>
          </a:xfrm>
          <a:prstGeom prst="rect">
            <a:avLst/>
          </a:prstGeom>
        </p:spPr>
      </p:pic>
      <p:pic>
        <p:nvPicPr>
          <p:cNvPr id="148" name="Picture 147" descr="\documentclass{article}&#10;\usepackage{amsmath}&#10;\usepackage{bm}&#10;\pagestyle{empty}&#10;\begin{document}&#10;&#10;$$&#10;\bm{u}' = \bm{u}_{\Delta}'&#10;$$&#10;&#10;&#10;\end{document}" title="IguanaTex Bitmap Display">
            <a:extLst>
              <a:ext uri="{FF2B5EF4-FFF2-40B4-BE49-F238E27FC236}">
                <a16:creationId xmlns:a16="http://schemas.microsoft.com/office/drawing/2014/main" id="{378F6652-9C54-55C5-C32C-35E3E9E7FDFC}"/>
              </a:ext>
            </a:extLst>
          </p:cNvPr>
          <p:cNvPicPr>
            <a:picLocks noChangeAspect="1"/>
          </p:cNvPicPr>
          <p:nvPr>
            <p:custDataLst>
              <p:tags r:id="rId3"/>
            </p:custDataLst>
          </p:nvPr>
        </p:nvPicPr>
        <p:blipFill>
          <a:blip r:embed="rId16">
            <a:extLst>
              <a:ext uri="{28A0092B-C50C-407E-A947-70E740481C1C}">
                <a14:useLocalDpi xmlns:a14="http://schemas.microsoft.com/office/drawing/2010/main" val="0"/>
              </a:ext>
            </a:extLst>
          </a:blip>
          <a:stretch>
            <a:fillRect/>
          </a:stretch>
        </p:blipFill>
        <p:spPr>
          <a:xfrm>
            <a:off x="3385262" y="5411507"/>
            <a:ext cx="900571" cy="266667"/>
          </a:xfrm>
          <a:prstGeom prst="rect">
            <a:avLst/>
          </a:prstGeom>
        </p:spPr>
      </p:pic>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D2BC9673-7627-6114-A52F-4869089AE5C4}"/>
                  </a:ext>
                </a:extLst>
              </p:cNvPr>
              <p:cNvSpPr txBox="1"/>
              <p:nvPr/>
            </p:nvSpPr>
            <p:spPr>
              <a:xfrm>
                <a:off x="4825946" y="6030019"/>
                <a:ext cx="1716496" cy="369332"/>
              </a:xfrm>
              <a:prstGeom prst="rect">
                <a:avLst/>
              </a:prstGeom>
              <a:noFill/>
            </p:spPr>
            <p:txBody>
              <a:bodyPr wrap="none" rtlCol="0">
                <a:spAutoFit/>
              </a:bodyPr>
              <a:lstStyle/>
              <a:p>
                <a:r>
                  <a:rPr lang="en-US"/>
                  <a:t>for    </a:t>
                </a:r>
                <a14:m>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rPr>
                      <m:t>𝑦</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𝑠</m:t>
                        </m:r>
                      </m:sub>
                    </m:sSub>
                  </m:oMath>
                </a14:m>
                <a:endParaRPr lang="en-US"/>
              </a:p>
            </p:txBody>
          </p:sp>
        </mc:Choice>
        <mc:Fallback xmlns="">
          <p:sp>
            <p:nvSpPr>
              <p:cNvPr id="149" name="TextBox 148">
                <a:extLst>
                  <a:ext uri="{FF2B5EF4-FFF2-40B4-BE49-F238E27FC236}">
                    <a16:creationId xmlns:a16="http://schemas.microsoft.com/office/drawing/2014/main" id="{D2BC9673-7627-6114-A52F-4869089AE5C4}"/>
                  </a:ext>
                </a:extLst>
              </p:cNvPr>
              <p:cNvSpPr txBox="1">
                <a:spLocks noRot="1" noChangeAspect="1" noMove="1" noResize="1" noEditPoints="1" noAdjustHandles="1" noChangeArrowheads="1" noChangeShapeType="1" noTextEdit="1"/>
              </p:cNvSpPr>
              <p:nvPr/>
            </p:nvSpPr>
            <p:spPr>
              <a:xfrm>
                <a:off x="4825946" y="6030019"/>
                <a:ext cx="1716496" cy="369332"/>
              </a:xfrm>
              <a:prstGeom prst="rect">
                <a:avLst/>
              </a:prstGeom>
              <a:blipFill>
                <a:blip r:embed="rId18"/>
                <a:stretch>
                  <a:fillRect l="-3203"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954246FB-CFB0-0E37-0EA9-09CCAAE26521}"/>
                  </a:ext>
                </a:extLst>
              </p:cNvPr>
              <p:cNvSpPr txBox="1"/>
              <p:nvPr/>
            </p:nvSpPr>
            <p:spPr>
              <a:xfrm>
                <a:off x="4625250" y="5355215"/>
                <a:ext cx="1286891" cy="369332"/>
              </a:xfrm>
              <a:prstGeom prst="rect">
                <a:avLst/>
              </a:prstGeom>
              <a:noFill/>
            </p:spPr>
            <p:txBody>
              <a:bodyPr wrap="none" rtlCol="0">
                <a:spAutoFit/>
              </a:bodyPr>
              <a:lstStyle/>
              <a:p>
                <a:r>
                  <a:rPr lang="en-US"/>
                  <a:t>for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𝑠</m:t>
                        </m:r>
                      </m:sub>
                    </m:sSub>
                  </m:oMath>
                </a14:m>
                <a:endParaRPr lang="en-US"/>
              </a:p>
            </p:txBody>
          </p:sp>
        </mc:Choice>
        <mc:Fallback xmlns="">
          <p:sp>
            <p:nvSpPr>
              <p:cNvPr id="150" name="TextBox 149">
                <a:extLst>
                  <a:ext uri="{FF2B5EF4-FFF2-40B4-BE49-F238E27FC236}">
                    <a16:creationId xmlns:a16="http://schemas.microsoft.com/office/drawing/2014/main" id="{954246FB-CFB0-0E37-0EA9-09CCAAE26521}"/>
                  </a:ext>
                </a:extLst>
              </p:cNvPr>
              <p:cNvSpPr txBox="1">
                <a:spLocks noRot="1" noChangeAspect="1" noMove="1" noResize="1" noEditPoints="1" noAdjustHandles="1" noChangeArrowheads="1" noChangeShapeType="1" noTextEdit="1"/>
              </p:cNvSpPr>
              <p:nvPr/>
            </p:nvSpPr>
            <p:spPr>
              <a:xfrm>
                <a:off x="4625250" y="5355215"/>
                <a:ext cx="1286891" cy="369332"/>
              </a:xfrm>
              <a:prstGeom prst="rect">
                <a:avLst/>
              </a:prstGeom>
              <a:blipFill>
                <a:blip r:embed="rId19"/>
                <a:stretch>
                  <a:fillRect l="-4265" t="-8197" b="-24590"/>
                </a:stretch>
              </a:blipFill>
            </p:spPr>
            <p:txBody>
              <a:bodyPr/>
              <a:lstStyle/>
              <a:p>
                <a:r>
                  <a:rPr lang="en-US">
                    <a:noFill/>
                  </a:rPr>
                  <a:t> </a:t>
                </a:r>
              </a:p>
            </p:txBody>
          </p:sp>
        </mc:Fallback>
      </mc:AlternateContent>
      <p:sp>
        <p:nvSpPr>
          <p:cNvPr id="151" name="Right Brace 150">
            <a:extLst>
              <a:ext uri="{FF2B5EF4-FFF2-40B4-BE49-F238E27FC236}">
                <a16:creationId xmlns:a16="http://schemas.microsoft.com/office/drawing/2014/main" id="{1BB10A4B-33FE-58BD-EE72-B6C5D05A2D5C}"/>
              </a:ext>
            </a:extLst>
          </p:cNvPr>
          <p:cNvSpPr/>
          <p:nvPr/>
        </p:nvSpPr>
        <p:spPr>
          <a:xfrm>
            <a:off x="6481668" y="5295032"/>
            <a:ext cx="504133" cy="119407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2" name="Rectangle 151">
            <a:extLst>
              <a:ext uri="{FF2B5EF4-FFF2-40B4-BE49-F238E27FC236}">
                <a16:creationId xmlns:a16="http://schemas.microsoft.com/office/drawing/2014/main" id="{6FD00445-34CE-E2A2-80BE-9B51062B3AC5}"/>
              </a:ext>
            </a:extLst>
          </p:cNvPr>
          <p:cNvSpPr/>
          <p:nvPr/>
        </p:nvSpPr>
        <p:spPr>
          <a:xfrm>
            <a:off x="7238567" y="5485295"/>
            <a:ext cx="1705355" cy="7695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extBox 155">
            <a:extLst>
              <a:ext uri="{FF2B5EF4-FFF2-40B4-BE49-F238E27FC236}">
                <a16:creationId xmlns:a16="http://schemas.microsoft.com/office/drawing/2014/main" id="{D228BEB4-2BF6-78B3-999D-C63380BB55CB}"/>
              </a:ext>
            </a:extLst>
          </p:cNvPr>
          <p:cNvSpPr txBox="1"/>
          <p:nvPr/>
        </p:nvSpPr>
        <p:spPr>
          <a:xfrm>
            <a:off x="10656811" y="1224320"/>
            <a:ext cx="1442190" cy="646331"/>
          </a:xfrm>
          <a:prstGeom prst="rect">
            <a:avLst/>
          </a:prstGeom>
          <a:noFill/>
        </p:spPr>
        <p:txBody>
          <a:bodyPr wrap="none" rtlCol="0">
            <a:spAutoFit/>
          </a:bodyPr>
          <a:lstStyle/>
          <a:p>
            <a:pPr algn="ctr"/>
            <a:r>
              <a:rPr lang="en-US"/>
              <a:t>Wall attached</a:t>
            </a:r>
          </a:p>
          <a:p>
            <a:pPr algn="ctr"/>
            <a:r>
              <a:rPr lang="en-US"/>
              <a:t>eddies</a:t>
            </a:r>
          </a:p>
        </p:txBody>
      </p:sp>
      <p:sp>
        <p:nvSpPr>
          <p:cNvPr id="3" name="TextBox 2">
            <a:extLst>
              <a:ext uri="{FF2B5EF4-FFF2-40B4-BE49-F238E27FC236}">
                <a16:creationId xmlns:a16="http://schemas.microsoft.com/office/drawing/2014/main" id="{23E8EF35-7029-A168-511F-87DD2BAD1F4D}"/>
              </a:ext>
            </a:extLst>
          </p:cNvPr>
          <p:cNvSpPr txBox="1"/>
          <p:nvPr/>
        </p:nvSpPr>
        <p:spPr>
          <a:xfrm>
            <a:off x="775748" y="5361384"/>
            <a:ext cx="2371162" cy="954107"/>
          </a:xfrm>
          <a:prstGeom prst="rect">
            <a:avLst/>
          </a:prstGeom>
          <a:noFill/>
        </p:spPr>
        <p:txBody>
          <a:bodyPr wrap="none" rtlCol="0">
            <a:spAutoFit/>
          </a:bodyPr>
          <a:lstStyle/>
          <a:p>
            <a:pPr algn="ctr"/>
            <a:r>
              <a:rPr lang="en-US" sz="1400"/>
              <a:t>Velocity profile agrees</a:t>
            </a:r>
          </a:p>
          <a:p>
            <a:pPr algn="ctr"/>
            <a:r>
              <a:rPr lang="en-US" sz="1400"/>
              <a:t>with POD mode shown in</a:t>
            </a:r>
          </a:p>
          <a:p>
            <a:pPr algn="ctr"/>
            <a:r>
              <a:rPr lang="en-US" sz="1400"/>
              <a:t>Hansen </a:t>
            </a:r>
            <a:r>
              <a:rPr lang="en-US" sz="1400" i="1"/>
              <a:t>et. al </a:t>
            </a:r>
            <a:r>
              <a:rPr lang="en-US" sz="1400"/>
              <a:t>2022,</a:t>
            </a:r>
          </a:p>
          <a:p>
            <a:pPr algn="ctr"/>
            <a:r>
              <a:rPr lang="en-US" sz="1400"/>
              <a:t>(CTR Summer Program 2022)</a:t>
            </a:r>
          </a:p>
        </p:txBody>
      </p:sp>
      <p:pic>
        <p:nvPicPr>
          <p:cNvPr id="139" name="Picture 138">
            <a:extLst>
              <a:ext uri="{FF2B5EF4-FFF2-40B4-BE49-F238E27FC236}">
                <a16:creationId xmlns:a16="http://schemas.microsoft.com/office/drawing/2014/main" id="{FD5FC54C-88C6-9211-A36D-962E9BBC7BA0}"/>
              </a:ext>
            </a:extLst>
          </p:cNvPr>
          <p:cNvPicPr>
            <a:picLocks noChangeAspect="1"/>
          </p:cNvPicPr>
          <p:nvPr/>
        </p:nvPicPr>
        <p:blipFill>
          <a:blip r:embed="rId20"/>
          <a:stretch>
            <a:fillRect/>
          </a:stretch>
        </p:blipFill>
        <p:spPr>
          <a:xfrm>
            <a:off x="6919192" y="1280935"/>
            <a:ext cx="5272808" cy="3269826"/>
          </a:xfrm>
          <a:prstGeom prst="rect">
            <a:avLst/>
          </a:prstGeom>
        </p:spPr>
      </p:pic>
      <p:sp>
        <p:nvSpPr>
          <p:cNvPr id="5" name="Footer Placeholder 1">
            <a:extLst>
              <a:ext uri="{FF2B5EF4-FFF2-40B4-BE49-F238E27FC236}">
                <a16:creationId xmlns:a16="http://schemas.microsoft.com/office/drawing/2014/main" id="{E9F85B46-30F1-98B0-B392-7F9967DBF897}"/>
              </a:ext>
            </a:extLst>
          </p:cNvPr>
          <p:cNvSpPr>
            <a:spLocks noGrp="1"/>
          </p:cNvSpPr>
          <p:nvPr>
            <p:ph type="ftr" sz="quarter" idx="11"/>
          </p:nvPr>
        </p:nvSpPr>
        <p:spPr>
          <a:xfrm>
            <a:off x="885473" y="6563840"/>
            <a:ext cx="10421054" cy="206734"/>
          </a:xfrm>
        </p:spPr>
        <p:txBody>
          <a:bodyPr/>
          <a:lstStyle/>
          <a:p>
            <a:r>
              <a:rPr lang="en-US"/>
              <a:t>Chapter 5 – The multi-time-scale wall model (MTSWM)</a:t>
            </a:r>
          </a:p>
        </p:txBody>
      </p:sp>
    </p:spTree>
    <p:extLst>
      <p:ext uri="{BB962C8B-B14F-4D97-AF65-F5344CB8AC3E}">
        <p14:creationId xmlns:p14="http://schemas.microsoft.com/office/powerpoint/2010/main" val="298852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81" grpId="0"/>
      <p:bldP spid="135" grpId="0"/>
      <p:bldP spid="136" grpId="0"/>
      <p:bldP spid="137" grpId="0"/>
      <p:bldP spid="149" grpId="0"/>
      <p:bldP spid="150" grpId="0"/>
      <p:bldP spid="151" grpId="0" animBg="1"/>
      <p:bldP spid="152" grpId="0" animBg="1"/>
      <p:bldP spid="156"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0A228D-8960-9ADD-16F4-F0D451E64591}"/>
              </a:ext>
            </a:extLst>
          </p:cNvPr>
          <p:cNvSpPr/>
          <p:nvPr/>
        </p:nvSpPr>
        <p:spPr>
          <a:xfrm>
            <a:off x="457267" y="1259661"/>
            <a:ext cx="11357265" cy="468105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22" name="Rectangle 21">
            <a:extLst>
              <a:ext uri="{FF2B5EF4-FFF2-40B4-BE49-F238E27FC236}">
                <a16:creationId xmlns:a16="http://schemas.microsoft.com/office/drawing/2014/main" id="{48FE29A6-022A-0225-2ADD-8E58F0D58F92}"/>
              </a:ext>
            </a:extLst>
          </p:cNvPr>
          <p:cNvSpPr/>
          <p:nvPr/>
        </p:nvSpPr>
        <p:spPr>
          <a:xfrm>
            <a:off x="3038934" y="1602282"/>
            <a:ext cx="7102737" cy="1286496"/>
          </a:xfrm>
          <a:prstGeom prst="rect">
            <a:avLst/>
          </a:prstGeom>
          <a:solidFill>
            <a:srgbClr val="E7E6E6"/>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2" name="Title 1">
            <a:extLst>
              <a:ext uri="{FF2B5EF4-FFF2-40B4-BE49-F238E27FC236}">
                <a16:creationId xmlns:a16="http://schemas.microsoft.com/office/drawing/2014/main" id="{311B2BE0-F92B-44CD-BF72-0C80B60806A8}"/>
              </a:ext>
            </a:extLst>
          </p:cNvPr>
          <p:cNvSpPr>
            <a:spLocks noGrp="1"/>
          </p:cNvSpPr>
          <p:nvPr>
            <p:ph type="title"/>
          </p:nvPr>
        </p:nvSpPr>
        <p:spPr/>
        <p:txBody>
          <a:bodyPr>
            <a:normAutofit/>
          </a:bodyPr>
          <a:lstStyle/>
          <a:p>
            <a:r>
              <a:rPr lang="en-US"/>
              <a:t>Multi-time-scale (MTS) wall model</a:t>
            </a:r>
          </a:p>
        </p:txBody>
      </p:sp>
      <p:sp>
        <p:nvSpPr>
          <p:cNvPr id="4" name="Slide Number Placeholder 3">
            <a:extLst>
              <a:ext uri="{FF2B5EF4-FFF2-40B4-BE49-F238E27FC236}">
                <a16:creationId xmlns:a16="http://schemas.microsoft.com/office/drawing/2014/main" id="{53C44819-80BB-40A4-B4CC-0DE066FE6CBF}"/>
              </a:ext>
            </a:extLst>
          </p:cNvPr>
          <p:cNvSpPr>
            <a:spLocks noGrp="1"/>
          </p:cNvSpPr>
          <p:nvPr>
            <p:ph type="sldNum" sz="quarter" idx="12"/>
          </p:nvPr>
        </p:nvSpPr>
        <p:spPr/>
        <p:txBody>
          <a:bodyPr/>
          <a:lstStyle/>
          <a:p>
            <a:fld id="{75DBE060-CF68-41CF-9ABE-0462A8BD26DF}" type="slidenum">
              <a:rPr lang="en-US" smtClean="0"/>
              <a:pPr/>
              <a:t>29</a:t>
            </a:fld>
            <a:endParaRPr lang="en-US" dirty="0"/>
          </a:p>
        </p:txBody>
      </p:sp>
      <p:sp>
        <p:nvSpPr>
          <p:cNvPr id="8" name="Rectangle 7">
            <a:extLst>
              <a:ext uri="{FF2B5EF4-FFF2-40B4-BE49-F238E27FC236}">
                <a16:creationId xmlns:a16="http://schemas.microsoft.com/office/drawing/2014/main" id="{F3FCF1A7-EAED-E8E3-5376-8B4B95781AB3}"/>
              </a:ext>
            </a:extLst>
          </p:cNvPr>
          <p:cNvSpPr/>
          <p:nvPr/>
        </p:nvSpPr>
        <p:spPr>
          <a:xfrm>
            <a:off x="4029540" y="2882477"/>
            <a:ext cx="1623296" cy="2167039"/>
          </a:xfrm>
          <a:prstGeom prst="rect">
            <a:avLst/>
          </a:prstGeom>
          <a:gradFill flip="none" rotWithShape="1">
            <a:gsLst>
              <a:gs pos="52000">
                <a:sysClr val="window" lastClr="FFFFFF"/>
              </a:gs>
              <a:gs pos="100000">
                <a:srgbClr val="4472C4">
                  <a:lumMod val="45000"/>
                  <a:lumOff val="55000"/>
                </a:srgbClr>
              </a:gs>
              <a:gs pos="100000">
                <a:srgbClr val="4472C4">
                  <a:lumMod val="45000"/>
                  <a:lumOff val="55000"/>
                </a:srgbClr>
              </a:gs>
              <a:gs pos="88000">
                <a:srgbClr val="4472C4">
                  <a:lumMod val="30000"/>
                  <a:lumOff val="70000"/>
                </a:srgbClr>
              </a:gs>
            </a:gsLst>
            <a:lin ang="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9" name="Rectangle 8">
            <a:extLst>
              <a:ext uri="{FF2B5EF4-FFF2-40B4-BE49-F238E27FC236}">
                <a16:creationId xmlns:a16="http://schemas.microsoft.com/office/drawing/2014/main" id="{C4C75373-68B8-CAD9-9646-CDC581927BBD}"/>
              </a:ext>
            </a:extLst>
          </p:cNvPr>
          <p:cNvSpPr/>
          <p:nvPr/>
        </p:nvSpPr>
        <p:spPr>
          <a:xfrm>
            <a:off x="5632601" y="2889632"/>
            <a:ext cx="4509069" cy="2198101"/>
          </a:xfrm>
          <a:prstGeom prst="rect">
            <a:avLst/>
          </a:prstGeom>
          <a:solidFill>
            <a:srgbClr val="CBCB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0" name="Rectangle 9">
            <a:extLst>
              <a:ext uri="{FF2B5EF4-FFF2-40B4-BE49-F238E27FC236}">
                <a16:creationId xmlns:a16="http://schemas.microsoft.com/office/drawing/2014/main" id="{BB8B0143-D533-2DC8-5352-D94B8B211FE4}"/>
              </a:ext>
            </a:extLst>
          </p:cNvPr>
          <p:cNvSpPr/>
          <p:nvPr/>
        </p:nvSpPr>
        <p:spPr>
          <a:xfrm>
            <a:off x="2689889" y="4256005"/>
            <a:ext cx="1331903" cy="808335"/>
          </a:xfrm>
          <a:prstGeom prst="rect">
            <a:avLst/>
          </a:prstGeom>
          <a:solidFill>
            <a:srgbClr val="FFB1B1"/>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cxnSp>
        <p:nvCxnSpPr>
          <p:cNvPr id="11" name="Straight Arrow Connector 10">
            <a:extLst>
              <a:ext uri="{FF2B5EF4-FFF2-40B4-BE49-F238E27FC236}">
                <a16:creationId xmlns:a16="http://schemas.microsoft.com/office/drawing/2014/main" id="{1464C932-C77C-D152-38F5-77C8240D5D91}"/>
              </a:ext>
            </a:extLst>
          </p:cNvPr>
          <p:cNvCxnSpPr>
            <a:cxnSpLocks/>
          </p:cNvCxnSpPr>
          <p:nvPr/>
        </p:nvCxnSpPr>
        <p:spPr>
          <a:xfrm flipV="1">
            <a:off x="2690705" y="5064340"/>
            <a:ext cx="7721728" cy="6"/>
          </a:xfrm>
          <a:prstGeom prst="straightConnector1">
            <a:avLst/>
          </a:prstGeom>
          <a:noFill/>
          <a:ln w="38100" cap="flat" cmpd="sng" algn="ctr">
            <a:solidFill>
              <a:sysClr val="windowText" lastClr="000000"/>
            </a:solidFill>
            <a:prstDash val="solid"/>
            <a:miter lim="800000"/>
            <a:headEnd w="lg" len="lg"/>
            <a:tailEnd type="triangle" w="lg" len="lg"/>
          </a:ln>
          <a:effectLst/>
        </p:spPr>
      </p:cxnSp>
      <p:sp>
        <p:nvSpPr>
          <p:cNvPr id="13" name="TextBox 12">
            <a:extLst>
              <a:ext uri="{FF2B5EF4-FFF2-40B4-BE49-F238E27FC236}">
                <a16:creationId xmlns:a16="http://schemas.microsoft.com/office/drawing/2014/main" id="{62958EB4-3822-180D-9C3C-24C40339F0B6}"/>
              </a:ext>
            </a:extLst>
          </p:cNvPr>
          <p:cNvSpPr txBox="1"/>
          <p:nvPr/>
        </p:nvSpPr>
        <p:spPr>
          <a:xfrm>
            <a:off x="9087255" y="5134044"/>
            <a:ext cx="1796108" cy="461665"/>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time scales</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65ED12A-DBE0-A1E8-8475-5C73AC83F4B9}"/>
                  </a:ext>
                </a:extLst>
              </p:cNvPr>
              <p:cNvSpPr txBox="1"/>
              <p:nvPr/>
            </p:nvSpPr>
            <p:spPr>
              <a:xfrm>
                <a:off x="3707059" y="5104067"/>
                <a:ext cx="575479" cy="5232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𝑡</m:t>
                          </m:r>
                        </m:e>
                        <m:sub>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𝜈</m:t>
                          </m:r>
                        </m:sub>
                      </m:sSub>
                    </m:oMath>
                  </m:oMathPara>
                </a14:m>
                <a:endParaRPr kumimoji="0" lang="en-US" sz="2800" b="0" i="0" u="none" strike="noStrike" kern="0" cap="none" spc="0" normalizeH="0" baseline="0" noProof="0">
                  <a:ln>
                    <a:noFill/>
                  </a:ln>
                  <a:solidFill>
                    <a:prstClr val="black"/>
                  </a:solidFill>
                  <a:effectLst/>
                  <a:uLnTx/>
                  <a:uFillTx/>
                </a:endParaRPr>
              </a:p>
            </p:txBody>
          </p:sp>
        </mc:Choice>
        <mc:Fallback xmlns="">
          <p:sp>
            <p:nvSpPr>
              <p:cNvPr id="14" name="TextBox 13">
                <a:extLst>
                  <a:ext uri="{FF2B5EF4-FFF2-40B4-BE49-F238E27FC236}">
                    <a16:creationId xmlns:a16="http://schemas.microsoft.com/office/drawing/2014/main" id="{165ED12A-DBE0-A1E8-8475-5C73AC83F4B9}"/>
                  </a:ext>
                </a:extLst>
              </p:cNvPr>
              <p:cNvSpPr txBox="1">
                <a:spLocks noRot="1" noChangeAspect="1" noMove="1" noResize="1" noEditPoints="1" noAdjustHandles="1" noChangeArrowheads="1" noChangeShapeType="1" noTextEdit="1"/>
              </p:cNvSpPr>
              <p:nvPr/>
            </p:nvSpPr>
            <p:spPr>
              <a:xfrm>
                <a:off x="3707059" y="5104067"/>
                <a:ext cx="575479" cy="523220"/>
              </a:xfrm>
              <a:prstGeom prst="rect">
                <a:avLst/>
              </a:prstGeom>
              <a:blipFill>
                <a:blip r:embed="rId2"/>
                <a:stretch>
                  <a:fillRect/>
                </a:stretch>
              </a:blipFill>
            </p:spPr>
            <p:txBody>
              <a:bodyPr/>
              <a:lstStyle/>
              <a:p>
                <a:r>
                  <a:rPr lang="en-US">
                    <a:noFill/>
                  </a:rPr>
                  <a:t> </a:t>
                </a:r>
              </a:p>
            </p:txBody>
          </p:sp>
        </mc:Fallback>
      </mc:AlternateContent>
      <p:cxnSp>
        <p:nvCxnSpPr>
          <p:cNvPr id="33" name="Straight Connector 32">
            <a:extLst>
              <a:ext uri="{FF2B5EF4-FFF2-40B4-BE49-F238E27FC236}">
                <a16:creationId xmlns:a16="http://schemas.microsoft.com/office/drawing/2014/main" id="{6DD9E136-2467-9FC1-9FE8-C3AC2DC63C88}"/>
              </a:ext>
            </a:extLst>
          </p:cNvPr>
          <p:cNvCxnSpPr>
            <a:cxnSpLocks/>
          </p:cNvCxnSpPr>
          <p:nvPr/>
        </p:nvCxnSpPr>
        <p:spPr>
          <a:xfrm flipH="1" flipV="1">
            <a:off x="5632603" y="2697377"/>
            <a:ext cx="1" cy="2468880"/>
          </a:xfrm>
          <a:prstGeom prst="line">
            <a:avLst/>
          </a:prstGeom>
          <a:noFill/>
          <a:ln w="12700" cap="flat" cmpd="sng" algn="ctr">
            <a:solidFill>
              <a:sysClr val="windowText" lastClr="000000"/>
            </a:solidFill>
            <a:prstDash val="lgDash"/>
            <a:miter lim="800000"/>
          </a:ln>
          <a:effectLst/>
        </p:spPr>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C0E2B35-C78A-2AF6-B87C-DE84874850E7}"/>
                  </a:ext>
                </a:extLst>
              </p:cNvPr>
              <p:cNvSpPr txBox="1"/>
              <p:nvPr/>
            </p:nvSpPr>
            <p:spPr>
              <a:xfrm>
                <a:off x="5343902" y="5104067"/>
                <a:ext cx="577401" cy="5232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𝑇</m:t>
                          </m:r>
                        </m:e>
                        <m:sub>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𝑠</m:t>
                          </m:r>
                        </m:sub>
                      </m:sSub>
                    </m:oMath>
                  </m:oMathPara>
                </a14:m>
                <a:endParaRPr kumimoji="0" lang="en-US" sz="2800" b="0" i="0" u="none" strike="noStrike" kern="0" cap="none" spc="0" normalizeH="0" baseline="0" noProof="0">
                  <a:ln>
                    <a:noFill/>
                  </a:ln>
                  <a:solidFill>
                    <a:prstClr val="black"/>
                  </a:solidFill>
                  <a:effectLst/>
                  <a:uLnTx/>
                  <a:uFillTx/>
                </a:endParaRPr>
              </a:p>
            </p:txBody>
          </p:sp>
        </mc:Choice>
        <mc:Fallback xmlns="">
          <p:sp>
            <p:nvSpPr>
              <p:cNvPr id="15" name="TextBox 14">
                <a:extLst>
                  <a:ext uri="{FF2B5EF4-FFF2-40B4-BE49-F238E27FC236}">
                    <a16:creationId xmlns:a16="http://schemas.microsoft.com/office/drawing/2014/main" id="{EC0E2B35-C78A-2AF6-B87C-DE84874850E7}"/>
                  </a:ext>
                </a:extLst>
              </p:cNvPr>
              <p:cNvSpPr txBox="1">
                <a:spLocks noRot="1" noChangeAspect="1" noMove="1" noResize="1" noEditPoints="1" noAdjustHandles="1" noChangeArrowheads="1" noChangeShapeType="1" noTextEdit="1"/>
              </p:cNvSpPr>
              <p:nvPr/>
            </p:nvSpPr>
            <p:spPr>
              <a:xfrm>
                <a:off x="5343902" y="5104067"/>
                <a:ext cx="577401" cy="52322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CB67E33-0C30-F40B-FE57-E534EDD19CCC}"/>
                  </a:ext>
                </a:extLst>
              </p:cNvPr>
              <p:cNvSpPr/>
              <p:nvPr/>
            </p:nvSpPr>
            <p:spPr>
              <a:xfrm>
                <a:off x="4401565" y="2527065"/>
                <a:ext cx="5740107" cy="360836"/>
              </a:xfrm>
              <a:prstGeom prst="rect">
                <a:avLst/>
              </a:prstGeom>
              <a:solidFill>
                <a:sysClr val="window" lastClr="FFFFFF">
                  <a:lumMod val="75000"/>
                </a:sysClr>
              </a:solidFill>
              <a:ln w="12700" cap="flat" cmpd="sng" algn="ctr">
                <a:noFill/>
                <a:prstDash val="solid"/>
                <a:miter lim="800000"/>
              </a:ln>
              <a:effectLst/>
            </p:spPr>
            <p:txBody>
              <a:bodyPr rtlCol="0" anchor="ctr"/>
              <a:lstStyle/>
              <a:p>
                <a:pPr lvl="0" algn="ctr">
                  <a:defRPr/>
                </a:pPr>
                <a:r>
                  <a:rPr kumimoji="0" lang="en-US" sz="1600" b="0" i="0" u="none" strike="noStrike" kern="0" cap="none" spc="0" normalizeH="0" baseline="0" noProof="0">
                    <a:ln>
                      <a:noFill/>
                    </a:ln>
                    <a:solidFill>
                      <a:prstClr val="white">
                        <a:lumMod val="50000"/>
                      </a:prstClr>
                    </a:solidFill>
                    <a:effectLst/>
                    <a:uLnTx/>
                    <a:uFillTx/>
                    <a:latin typeface="Times New Roman"/>
                    <a:ea typeface="+mn-ea"/>
                    <a:cs typeface="+mn-cs"/>
                  </a:rPr>
                  <a:t>Equilibrium model closure for </a:t>
                </a:r>
                <a14:m>
                  <m:oMath xmlns:m="http://schemas.openxmlformats.org/officeDocument/2006/math">
                    <m:sSub>
                      <m:sSubPr>
                        <m:ctrlPr>
                          <a:rPr kumimoji="0" lang="en-US" sz="1600" b="0"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ctrlPr>
                      </m:sSubPr>
                      <m:e>
                        <m:acc>
                          <m:accPr>
                            <m:chr m:val="̅"/>
                            <m:ctrlPr>
                              <a:rPr kumimoji="0" lang="en-US" sz="1600" b="1"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ctrlPr>
                          </m:accPr>
                          <m:e>
                            <m:r>
                              <a:rPr kumimoji="0" lang="en-US" sz="1600" b="1"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t>𝝉</m:t>
                            </m:r>
                          </m:e>
                        </m:acc>
                      </m:e>
                      <m:sub>
                        <m:r>
                          <m:rPr>
                            <m:sty m:val="p"/>
                          </m:rPr>
                          <a:rPr kumimoji="0" lang="en-US" sz="1600" b="0" i="0"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t>Δ</m:t>
                        </m:r>
                      </m:sub>
                    </m:sSub>
                  </m:oMath>
                </a14:m>
                <a:endParaRPr lang="en-US" sz="1600" kern="0">
                  <a:solidFill>
                    <a:prstClr val="white">
                      <a:lumMod val="50000"/>
                    </a:prstClr>
                  </a:solidFill>
                </a:endParaRPr>
              </a:p>
            </p:txBody>
          </p:sp>
        </mc:Choice>
        <mc:Fallback xmlns="">
          <p:sp>
            <p:nvSpPr>
              <p:cNvPr id="5" name="Rectangle 4">
                <a:extLst>
                  <a:ext uri="{FF2B5EF4-FFF2-40B4-BE49-F238E27FC236}">
                    <a16:creationId xmlns:a16="http://schemas.microsoft.com/office/drawing/2014/main" id="{BCB67E33-0C30-F40B-FE57-E534EDD19CCC}"/>
                  </a:ext>
                </a:extLst>
              </p:cNvPr>
              <p:cNvSpPr>
                <a:spLocks noRot="1" noChangeAspect="1" noMove="1" noResize="1" noEditPoints="1" noAdjustHandles="1" noChangeArrowheads="1" noChangeShapeType="1" noTextEdit="1"/>
              </p:cNvSpPr>
              <p:nvPr/>
            </p:nvSpPr>
            <p:spPr>
              <a:xfrm>
                <a:off x="4401565" y="2527065"/>
                <a:ext cx="5740107" cy="360836"/>
              </a:xfrm>
              <a:prstGeom prst="rect">
                <a:avLst/>
              </a:prstGeom>
              <a:blipFill>
                <a:blip r:embed="rId4"/>
                <a:stretch>
                  <a:fillRect t="-1695" b="-18644"/>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9E3AAEE-811D-7F59-7C03-34F0E4A148DC}"/>
                  </a:ext>
                </a:extLst>
              </p:cNvPr>
              <p:cNvSpPr txBox="1"/>
              <p:nvPr/>
            </p:nvSpPr>
            <p:spPr>
              <a:xfrm>
                <a:off x="2077642" y="4010627"/>
                <a:ext cx="527131" cy="5232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𝑙</m:t>
                          </m:r>
                        </m:e>
                        <m:sub>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𝑠</m:t>
                          </m:r>
                        </m:sub>
                      </m:sSub>
                    </m:oMath>
                  </m:oMathPara>
                </a14:m>
                <a:endParaRPr kumimoji="0" lang="en-US" sz="2800" b="0" i="0" u="none" strike="noStrike" kern="0" cap="none" spc="0" normalizeH="0" baseline="0" noProof="0" dirty="0">
                  <a:ln>
                    <a:noFill/>
                  </a:ln>
                  <a:solidFill>
                    <a:prstClr val="black"/>
                  </a:solidFill>
                  <a:effectLst/>
                  <a:uLnTx/>
                  <a:uFillTx/>
                </a:endParaRPr>
              </a:p>
            </p:txBody>
          </p:sp>
        </mc:Choice>
        <mc:Fallback xmlns="">
          <p:sp>
            <p:nvSpPr>
              <p:cNvPr id="16" name="TextBox 15">
                <a:extLst>
                  <a:ext uri="{FF2B5EF4-FFF2-40B4-BE49-F238E27FC236}">
                    <a16:creationId xmlns:a16="http://schemas.microsoft.com/office/drawing/2014/main" id="{B9E3AAEE-811D-7F59-7C03-34F0E4A148DC}"/>
                  </a:ext>
                </a:extLst>
              </p:cNvPr>
              <p:cNvSpPr txBox="1">
                <a:spLocks noRot="1" noChangeAspect="1" noMove="1" noResize="1" noEditPoints="1" noAdjustHandles="1" noChangeArrowheads="1" noChangeShapeType="1" noTextEdit="1"/>
              </p:cNvSpPr>
              <p:nvPr/>
            </p:nvSpPr>
            <p:spPr>
              <a:xfrm>
                <a:off x="2077642" y="4010627"/>
                <a:ext cx="527131"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89A6410-9772-1AF8-F25E-92453DEC15A5}"/>
                  </a:ext>
                </a:extLst>
              </p:cNvPr>
              <p:cNvSpPr txBox="1"/>
              <p:nvPr/>
            </p:nvSpPr>
            <p:spPr>
              <a:xfrm>
                <a:off x="2077789" y="2597488"/>
                <a:ext cx="479618" cy="5232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800" b="0" i="0" u="none" strike="noStrike" kern="0" cap="none" spc="0" normalizeH="0" baseline="0" noProof="0" smtClean="0">
                          <a:ln>
                            <a:noFill/>
                          </a:ln>
                          <a:solidFill>
                            <a:prstClr val="black"/>
                          </a:solidFill>
                          <a:effectLst/>
                          <a:uLnTx/>
                          <a:uFillTx/>
                          <a:latin typeface="Cambria Math" panose="02040503050406030204" pitchFamily="18" charset="0"/>
                        </a:rPr>
                        <m:t>Δ</m:t>
                      </m:r>
                    </m:oMath>
                  </m:oMathPara>
                </a14:m>
                <a:endParaRPr kumimoji="0" lang="en-US" sz="2800" b="0" i="0" u="none" strike="noStrike" kern="0" cap="none" spc="0" normalizeH="0" baseline="0" noProof="0">
                  <a:ln>
                    <a:noFill/>
                  </a:ln>
                  <a:solidFill>
                    <a:prstClr val="black"/>
                  </a:solidFill>
                  <a:effectLst/>
                  <a:uLnTx/>
                  <a:uFillTx/>
                </a:endParaRPr>
              </a:p>
            </p:txBody>
          </p:sp>
        </mc:Choice>
        <mc:Fallback xmlns="">
          <p:sp>
            <p:nvSpPr>
              <p:cNvPr id="17" name="TextBox 16">
                <a:extLst>
                  <a:ext uri="{FF2B5EF4-FFF2-40B4-BE49-F238E27FC236}">
                    <a16:creationId xmlns:a16="http://schemas.microsoft.com/office/drawing/2014/main" id="{689A6410-9772-1AF8-F25E-92453DEC15A5}"/>
                  </a:ext>
                </a:extLst>
              </p:cNvPr>
              <p:cNvSpPr txBox="1">
                <a:spLocks noRot="1" noChangeAspect="1" noMove="1" noResize="1" noEditPoints="1" noAdjustHandles="1" noChangeArrowheads="1" noChangeShapeType="1" noTextEdit="1"/>
              </p:cNvSpPr>
              <p:nvPr/>
            </p:nvSpPr>
            <p:spPr>
              <a:xfrm>
                <a:off x="2077789" y="2597488"/>
                <a:ext cx="479618"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D058654-68E0-2799-4434-65FD670FA83D}"/>
                  </a:ext>
                </a:extLst>
              </p:cNvPr>
              <p:cNvSpPr txBox="1"/>
              <p:nvPr/>
            </p:nvSpPr>
            <p:spPr>
              <a:xfrm>
                <a:off x="2119049" y="1141960"/>
                <a:ext cx="471347" cy="5232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𝑦</m:t>
                      </m:r>
                    </m:oMath>
                  </m:oMathPara>
                </a14:m>
                <a:endParaRPr kumimoji="0" lang="en-US" sz="2800" b="0" i="0" u="none" strike="noStrike" kern="0" cap="none" spc="0" normalizeH="0" baseline="0" noProof="0" dirty="0">
                  <a:ln>
                    <a:noFill/>
                  </a:ln>
                  <a:solidFill>
                    <a:prstClr val="black"/>
                  </a:solidFill>
                  <a:effectLst/>
                  <a:uLnTx/>
                  <a:uFillTx/>
                </a:endParaRPr>
              </a:p>
            </p:txBody>
          </p:sp>
        </mc:Choice>
        <mc:Fallback xmlns="">
          <p:sp>
            <p:nvSpPr>
              <p:cNvPr id="18" name="TextBox 17">
                <a:extLst>
                  <a:ext uri="{FF2B5EF4-FFF2-40B4-BE49-F238E27FC236}">
                    <a16:creationId xmlns:a16="http://schemas.microsoft.com/office/drawing/2014/main" id="{4D058654-68E0-2799-4434-65FD670FA83D}"/>
                  </a:ext>
                </a:extLst>
              </p:cNvPr>
              <p:cNvSpPr txBox="1">
                <a:spLocks noRot="1" noChangeAspect="1" noMove="1" noResize="1" noEditPoints="1" noAdjustHandles="1" noChangeArrowheads="1" noChangeShapeType="1" noTextEdit="1"/>
              </p:cNvSpPr>
              <p:nvPr/>
            </p:nvSpPr>
            <p:spPr>
              <a:xfrm>
                <a:off x="2119049" y="1141960"/>
                <a:ext cx="471347"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82F562D-22E6-F7E6-DF23-DAD0BC76BA70}"/>
                  </a:ext>
                </a:extLst>
              </p:cNvPr>
              <p:cNvSpPr txBox="1"/>
              <p:nvPr/>
            </p:nvSpPr>
            <p:spPr>
              <a:xfrm>
                <a:off x="7415888" y="4694581"/>
                <a:ext cx="506292"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bar>
                            <m:barPr>
                              <m:pos m:val="top"/>
                              <m:ctrlPr>
                                <a:rPr kumimoji="0" lang="en-US" sz="1800" b="1" i="1" u="none" strike="noStrike" kern="0" cap="none" spc="0" normalizeH="0" baseline="0" noProof="0" smtClean="0">
                                  <a:ln>
                                    <a:noFill/>
                                  </a:ln>
                                  <a:solidFill>
                                    <a:srgbClr val="0000FF"/>
                                  </a:solidFill>
                                  <a:effectLst/>
                                  <a:uLnTx/>
                                  <a:uFillTx/>
                                  <a:latin typeface="Cambria Math" panose="02040503050406030204" pitchFamily="18" charset="0"/>
                                </a:rPr>
                              </m:ctrlPr>
                            </m:barPr>
                            <m:e>
                              <m:r>
                                <a:rPr kumimoji="0" lang="en-US" sz="1800" b="1" i="1" u="none" strike="noStrike" kern="0" cap="none" spc="0" normalizeH="0" baseline="0" noProof="0" smtClean="0">
                                  <a:ln>
                                    <a:noFill/>
                                  </a:ln>
                                  <a:solidFill>
                                    <a:srgbClr val="0000FF"/>
                                  </a:solidFill>
                                  <a:effectLst/>
                                  <a:uLnTx/>
                                  <a:uFillTx/>
                                  <a:latin typeface="Cambria Math" panose="02040503050406030204" pitchFamily="18" charset="0"/>
                                </a:rPr>
                                <m:t>𝝉</m:t>
                              </m:r>
                            </m:e>
                          </m:bar>
                        </m:e>
                        <m:sub>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𝑤</m:t>
                          </m:r>
                        </m:sub>
                      </m:sSub>
                    </m:oMath>
                  </m:oMathPara>
                </a14:m>
                <a:endParaRPr kumimoji="0" lang="en-US" sz="1800" b="0" i="0" u="none" strike="noStrike" kern="0" cap="none" spc="0" normalizeH="0" baseline="0" noProof="0" dirty="0">
                  <a:ln>
                    <a:noFill/>
                  </a:ln>
                  <a:solidFill>
                    <a:srgbClr val="0000FF"/>
                  </a:solidFill>
                  <a:effectLst/>
                  <a:uLnTx/>
                  <a:uFillTx/>
                </a:endParaRPr>
              </a:p>
            </p:txBody>
          </p:sp>
        </mc:Choice>
        <mc:Fallback xmlns="">
          <p:sp>
            <p:nvSpPr>
              <p:cNvPr id="19" name="TextBox 18">
                <a:extLst>
                  <a:ext uri="{FF2B5EF4-FFF2-40B4-BE49-F238E27FC236}">
                    <a16:creationId xmlns:a16="http://schemas.microsoft.com/office/drawing/2014/main" id="{B82F562D-22E6-F7E6-DF23-DAD0BC76BA70}"/>
                  </a:ext>
                </a:extLst>
              </p:cNvPr>
              <p:cNvSpPr txBox="1">
                <a:spLocks noRot="1" noChangeAspect="1" noMove="1" noResize="1" noEditPoints="1" noAdjustHandles="1" noChangeArrowheads="1" noChangeShapeType="1" noTextEdit="1"/>
              </p:cNvSpPr>
              <p:nvPr/>
            </p:nvSpPr>
            <p:spPr>
              <a:xfrm>
                <a:off x="7415888" y="4694581"/>
                <a:ext cx="506292"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9AD6C3A-7A84-88B1-C6AE-544806A31C94}"/>
                  </a:ext>
                </a:extLst>
              </p:cNvPr>
              <p:cNvSpPr txBox="1"/>
              <p:nvPr/>
            </p:nvSpPr>
            <p:spPr>
              <a:xfrm>
                <a:off x="3111071" y="4652908"/>
                <a:ext cx="506292" cy="369332"/>
              </a:xfrm>
              <a:prstGeom prst="rect">
                <a:avLst/>
              </a:prstGeom>
              <a:solidFill>
                <a:srgbClr val="FFB1B1"/>
              </a:solid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800" b="0" i="1" u="none" strike="noStrike" kern="0" cap="none" spc="0" normalizeH="0" baseline="0" noProof="0" smtClean="0">
                              <a:ln>
                                <a:noFill/>
                              </a:ln>
                              <a:solidFill>
                                <a:srgbClr val="FF0000"/>
                              </a:solidFill>
                              <a:effectLst/>
                              <a:uLnTx/>
                              <a:uFillTx/>
                              <a:latin typeface="Cambria Math" panose="02040503050406030204" pitchFamily="18" charset="0"/>
                            </a:rPr>
                          </m:ctrlPr>
                        </m:sSubSupPr>
                        <m:e>
                          <m:r>
                            <a:rPr kumimoji="0" lang="en-US" sz="1800" b="1" i="1" u="none" strike="noStrike" kern="0" cap="none" spc="0" normalizeH="0" baseline="0" noProof="0" smtClean="0">
                              <a:ln>
                                <a:noFill/>
                              </a:ln>
                              <a:solidFill>
                                <a:srgbClr val="FF0000"/>
                              </a:solidFill>
                              <a:effectLst/>
                              <a:uLnTx/>
                              <a:uFillTx/>
                              <a:latin typeface="Cambria Math" panose="02040503050406030204" pitchFamily="18" charset="0"/>
                            </a:rPr>
                            <m:t>𝝉</m:t>
                          </m:r>
                        </m:e>
                        <m:sub>
                          <m:r>
                            <a:rPr kumimoji="0" lang="en-US" sz="1800" b="0" i="1" u="none" strike="noStrike" kern="0" cap="none" spc="0" normalizeH="0" baseline="0" noProof="0" smtClean="0">
                              <a:ln>
                                <a:noFill/>
                              </a:ln>
                              <a:solidFill>
                                <a:srgbClr val="FF0000"/>
                              </a:solidFill>
                              <a:effectLst/>
                              <a:uLnTx/>
                              <a:uFillTx/>
                              <a:latin typeface="Cambria Math" panose="02040503050406030204" pitchFamily="18" charset="0"/>
                            </a:rPr>
                            <m:t>𝑤</m:t>
                          </m:r>
                        </m:sub>
                        <m:sup>
                          <m:r>
                            <a:rPr kumimoji="0" lang="en-US" sz="1800" b="0" i="1" u="none" strike="noStrike" kern="0" cap="none" spc="0" normalizeH="0" baseline="0" noProof="0" smtClean="0">
                              <a:ln>
                                <a:noFill/>
                              </a:ln>
                              <a:solidFill>
                                <a:srgbClr val="FF0000"/>
                              </a:solidFill>
                              <a:effectLst/>
                              <a:uLnTx/>
                              <a:uFillTx/>
                              <a:latin typeface="Cambria Math" panose="02040503050406030204" pitchFamily="18" charset="0"/>
                            </a:rPr>
                            <m:t>′′</m:t>
                          </m:r>
                        </m:sup>
                      </m:sSubSup>
                    </m:oMath>
                  </m:oMathPara>
                </a14:m>
                <a:endParaRPr kumimoji="0" lang="en-US" sz="1800" b="0" i="0" u="none" strike="noStrike" kern="0" cap="none" spc="0" normalizeH="0" baseline="0" noProof="0" dirty="0">
                  <a:ln>
                    <a:noFill/>
                  </a:ln>
                  <a:solidFill>
                    <a:srgbClr val="FF0000"/>
                  </a:solidFill>
                  <a:effectLst/>
                  <a:uLnTx/>
                  <a:uFillTx/>
                </a:endParaRPr>
              </a:p>
            </p:txBody>
          </p:sp>
        </mc:Choice>
        <mc:Fallback xmlns="">
          <p:sp>
            <p:nvSpPr>
              <p:cNvPr id="20" name="TextBox 19">
                <a:extLst>
                  <a:ext uri="{FF2B5EF4-FFF2-40B4-BE49-F238E27FC236}">
                    <a16:creationId xmlns:a16="http://schemas.microsoft.com/office/drawing/2014/main" id="{69AD6C3A-7A84-88B1-C6AE-544806A31C94}"/>
                  </a:ext>
                </a:extLst>
              </p:cNvPr>
              <p:cNvSpPr txBox="1">
                <a:spLocks noRot="1" noChangeAspect="1" noMove="1" noResize="1" noEditPoints="1" noAdjustHandles="1" noChangeArrowheads="1" noChangeShapeType="1" noTextEdit="1"/>
              </p:cNvSpPr>
              <p:nvPr/>
            </p:nvSpPr>
            <p:spPr>
              <a:xfrm>
                <a:off x="3111071" y="4652908"/>
                <a:ext cx="506292" cy="369332"/>
              </a:xfrm>
              <a:prstGeom prst="rect">
                <a:avLst/>
              </a:prstGeom>
              <a:blipFill>
                <a:blip r:embed="rId9"/>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5D19C71C-D475-4247-698B-B322FB722AD5}"/>
              </a:ext>
            </a:extLst>
          </p:cNvPr>
          <p:cNvSpPr txBox="1"/>
          <p:nvPr/>
        </p:nvSpPr>
        <p:spPr>
          <a:xfrm>
            <a:off x="6051302" y="4003266"/>
            <a:ext cx="3050836" cy="400110"/>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Quasi-equilibrium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LaRTE</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69957992-FC9E-E6DE-CBA4-32E720E81A88}"/>
              </a:ext>
            </a:extLst>
          </p:cNvPr>
          <p:cNvSpPr txBox="1"/>
          <p:nvPr/>
        </p:nvSpPr>
        <p:spPr>
          <a:xfrm>
            <a:off x="5524934" y="1690258"/>
            <a:ext cx="1890953" cy="707886"/>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lumMod val="50000"/>
                  </a:prstClr>
                </a:solidFill>
                <a:effectLst/>
                <a:uLnTx/>
                <a:uFillTx/>
                <a:latin typeface="Times New Roman"/>
              </a:rPr>
              <a:t>LES</a:t>
            </a:r>
          </a:p>
        </p:txBody>
      </p:sp>
      <p:sp>
        <p:nvSpPr>
          <p:cNvPr id="24" name="TextBox 23">
            <a:extLst>
              <a:ext uri="{FF2B5EF4-FFF2-40B4-BE49-F238E27FC236}">
                <a16:creationId xmlns:a16="http://schemas.microsoft.com/office/drawing/2014/main" id="{C2E5ACEB-3101-175C-9E45-13FE07F97B01}"/>
              </a:ext>
            </a:extLst>
          </p:cNvPr>
          <p:cNvSpPr txBox="1"/>
          <p:nvPr/>
        </p:nvSpPr>
        <p:spPr>
          <a:xfrm rot="5400000">
            <a:off x="10538766" y="3782262"/>
            <a:ext cx="2182200"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Wall modeling region</a:t>
            </a:r>
          </a:p>
        </p:txBody>
      </p:sp>
      <p:sp>
        <p:nvSpPr>
          <p:cNvPr id="25" name="Rectangle 24">
            <a:extLst>
              <a:ext uri="{FF2B5EF4-FFF2-40B4-BE49-F238E27FC236}">
                <a16:creationId xmlns:a16="http://schemas.microsoft.com/office/drawing/2014/main" id="{52F0F983-17AD-14C2-7249-A9873885A664}"/>
              </a:ext>
            </a:extLst>
          </p:cNvPr>
          <p:cNvSpPr/>
          <p:nvPr/>
        </p:nvSpPr>
        <p:spPr>
          <a:xfrm>
            <a:off x="4025995" y="2889627"/>
            <a:ext cx="1601136" cy="2151326"/>
          </a:xfrm>
          <a:prstGeom prst="rect">
            <a:avLst/>
          </a:prstGeom>
          <a:solidFill>
            <a:srgbClr val="E2F0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a:ea typeface="+mn-ea"/>
              <a:cs typeface="+mn-cs"/>
            </a:endParaRPr>
          </a:p>
        </p:txBody>
      </p:sp>
      <p:cxnSp>
        <p:nvCxnSpPr>
          <p:cNvPr id="26" name="Straight Connector 25">
            <a:extLst>
              <a:ext uri="{FF2B5EF4-FFF2-40B4-BE49-F238E27FC236}">
                <a16:creationId xmlns:a16="http://schemas.microsoft.com/office/drawing/2014/main" id="{609179E1-A1B4-F30B-707B-187BAF161B19}"/>
              </a:ext>
            </a:extLst>
          </p:cNvPr>
          <p:cNvCxnSpPr>
            <a:cxnSpLocks/>
          </p:cNvCxnSpPr>
          <p:nvPr/>
        </p:nvCxnSpPr>
        <p:spPr>
          <a:xfrm flipH="1">
            <a:off x="1396796" y="4250597"/>
            <a:ext cx="627682" cy="0"/>
          </a:xfrm>
          <a:prstGeom prst="line">
            <a:avLst/>
          </a:prstGeom>
          <a:noFill/>
          <a:ln w="28575" cap="flat" cmpd="sng" algn="ctr">
            <a:solidFill>
              <a:sysClr val="windowText" lastClr="000000"/>
            </a:solidFill>
            <a:prstDash val="solid"/>
            <a:miter lim="800000"/>
          </a:ln>
          <a:effectLst/>
        </p:spPr>
      </p:cxnSp>
      <p:cxnSp>
        <p:nvCxnSpPr>
          <p:cNvPr id="27" name="Straight Connector 26">
            <a:extLst>
              <a:ext uri="{FF2B5EF4-FFF2-40B4-BE49-F238E27FC236}">
                <a16:creationId xmlns:a16="http://schemas.microsoft.com/office/drawing/2014/main" id="{92CE6398-D22F-C344-7EFA-17049FBD9390}"/>
              </a:ext>
            </a:extLst>
          </p:cNvPr>
          <p:cNvCxnSpPr>
            <a:cxnSpLocks/>
          </p:cNvCxnSpPr>
          <p:nvPr/>
        </p:nvCxnSpPr>
        <p:spPr>
          <a:xfrm flipH="1">
            <a:off x="1396796" y="3409681"/>
            <a:ext cx="627682" cy="0"/>
          </a:xfrm>
          <a:prstGeom prst="line">
            <a:avLst/>
          </a:prstGeom>
          <a:noFill/>
          <a:ln w="28575" cap="flat" cmpd="sng" algn="ctr">
            <a:solidFill>
              <a:sysClr val="windowText" lastClr="000000"/>
            </a:solidFill>
            <a:prstDash val="solid"/>
            <a:miter lim="800000"/>
          </a:ln>
          <a:effectLst/>
        </p:spPr>
      </p:cxnSp>
      <p:cxnSp>
        <p:nvCxnSpPr>
          <p:cNvPr id="28" name="Straight Connector 27">
            <a:extLst>
              <a:ext uri="{FF2B5EF4-FFF2-40B4-BE49-F238E27FC236}">
                <a16:creationId xmlns:a16="http://schemas.microsoft.com/office/drawing/2014/main" id="{E8B7A589-C4FA-4F51-B9BB-B869731F1FFB}"/>
              </a:ext>
            </a:extLst>
          </p:cNvPr>
          <p:cNvCxnSpPr>
            <a:cxnSpLocks/>
          </p:cNvCxnSpPr>
          <p:nvPr/>
        </p:nvCxnSpPr>
        <p:spPr>
          <a:xfrm flipH="1">
            <a:off x="1396796" y="5087733"/>
            <a:ext cx="627682" cy="0"/>
          </a:xfrm>
          <a:prstGeom prst="line">
            <a:avLst/>
          </a:prstGeom>
          <a:noFill/>
          <a:ln w="28575" cap="flat" cmpd="sng" algn="ctr">
            <a:solidFill>
              <a:sysClr val="windowText" lastClr="000000"/>
            </a:solidFill>
            <a:prstDash val="solid"/>
            <a:miter lim="800000"/>
          </a:ln>
          <a:effectLst/>
        </p:spPr>
      </p:cxnSp>
      <p:sp>
        <p:nvSpPr>
          <p:cNvPr id="29" name="TextBox 28">
            <a:extLst>
              <a:ext uri="{FF2B5EF4-FFF2-40B4-BE49-F238E27FC236}">
                <a16:creationId xmlns:a16="http://schemas.microsoft.com/office/drawing/2014/main" id="{07DE3769-B5B4-EE5F-6EBB-A3FF171EBD55}"/>
              </a:ext>
            </a:extLst>
          </p:cNvPr>
          <p:cNvSpPr txBox="1"/>
          <p:nvPr/>
        </p:nvSpPr>
        <p:spPr>
          <a:xfrm rot="16200000">
            <a:off x="395871" y="4339291"/>
            <a:ext cx="1071127" cy="707886"/>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Viscous</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sublayer</a:t>
            </a:r>
            <a:endPar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30" name="Straight Arrow Connector 29">
            <a:extLst>
              <a:ext uri="{FF2B5EF4-FFF2-40B4-BE49-F238E27FC236}">
                <a16:creationId xmlns:a16="http://schemas.microsoft.com/office/drawing/2014/main" id="{240211A0-B0F0-14F7-5C31-A4D67701455B}"/>
              </a:ext>
            </a:extLst>
          </p:cNvPr>
          <p:cNvCxnSpPr/>
          <p:nvPr/>
        </p:nvCxnSpPr>
        <p:spPr>
          <a:xfrm flipH="1">
            <a:off x="1688698" y="4272237"/>
            <a:ext cx="8711" cy="792103"/>
          </a:xfrm>
          <a:prstGeom prst="straightConnector1">
            <a:avLst/>
          </a:prstGeom>
          <a:noFill/>
          <a:ln w="28575" cap="flat" cmpd="sng" algn="ctr">
            <a:solidFill>
              <a:sysClr val="windowText" lastClr="000000"/>
            </a:solidFill>
            <a:prstDash val="solid"/>
            <a:miter lim="800000"/>
            <a:headEnd type="triangle"/>
            <a:tailEnd type="triangle"/>
          </a:ln>
          <a:effectLst/>
        </p:spPr>
      </p:cxnSp>
      <p:cxnSp>
        <p:nvCxnSpPr>
          <p:cNvPr id="31" name="Straight Arrow Connector 30">
            <a:extLst>
              <a:ext uri="{FF2B5EF4-FFF2-40B4-BE49-F238E27FC236}">
                <a16:creationId xmlns:a16="http://schemas.microsoft.com/office/drawing/2014/main" id="{05B0A7AB-A522-1AEA-2981-9355D016A8CA}"/>
              </a:ext>
            </a:extLst>
          </p:cNvPr>
          <p:cNvCxnSpPr>
            <a:cxnSpLocks/>
          </p:cNvCxnSpPr>
          <p:nvPr/>
        </p:nvCxnSpPr>
        <p:spPr>
          <a:xfrm flipH="1">
            <a:off x="1717586" y="2020743"/>
            <a:ext cx="2034" cy="1384879"/>
          </a:xfrm>
          <a:prstGeom prst="straightConnector1">
            <a:avLst/>
          </a:prstGeom>
          <a:noFill/>
          <a:ln w="28575" cap="flat" cmpd="sng" algn="ctr">
            <a:solidFill>
              <a:sysClr val="windowText" lastClr="000000"/>
            </a:solidFill>
            <a:prstDash val="solid"/>
            <a:miter lim="800000"/>
            <a:headEnd type="triangle"/>
            <a:tailEnd type="triangle"/>
          </a:ln>
          <a:effectLst/>
        </p:spPr>
      </p:cxnSp>
      <p:sp>
        <p:nvSpPr>
          <p:cNvPr id="32" name="TextBox 31">
            <a:extLst>
              <a:ext uri="{FF2B5EF4-FFF2-40B4-BE49-F238E27FC236}">
                <a16:creationId xmlns:a16="http://schemas.microsoft.com/office/drawing/2014/main" id="{331EE7B7-656F-FE61-5730-1FA11EEA5D83}"/>
              </a:ext>
            </a:extLst>
          </p:cNvPr>
          <p:cNvSpPr txBox="1"/>
          <p:nvPr/>
        </p:nvSpPr>
        <p:spPr>
          <a:xfrm rot="16200000">
            <a:off x="497546" y="2442222"/>
            <a:ext cx="1173719" cy="400110"/>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Log layer</a:t>
            </a:r>
            <a:endPar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F6D60E6A-FD9B-B847-D4A1-F40DD9C98B06}"/>
                  </a:ext>
                </a:extLst>
              </p:cNvPr>
              <p:cNvSpPr txBox="1"/>
              <p:nvPr/>
            </p:nvSpPr>
            <p:spPr>
              <a:xfrm>
                <a:off x="4484344" y="4670064"/>
                <a:ext cx="506292" cy="369332"/>
              </a:xfrm>
              <a:prstGeom prst="rect">
                <a:avLst/>
              </a:prstGeom>
              <a:solidFill>
                <a:srgbClr val="E2F0D9"/>
              </a:solid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800" b="0" i="1" u="none" strike="noStrike" kern="0" cap="none" spc="0" normalizeH="0" baseline="0" noProof="0" smtClean="0">
                              <a:ln>
                                <a:noFill/>
                              </a:ln>
                              <a:solidFill>
                                <a:srgbClr val="548235"/>
                              </a:solidFill>
                              <a:effectLst/>
                              <a:uLnTx/>
                              <a:uFillTx/>
                              <a:latin typeface="Cambria Math" panose="02040503050406030204" pitchFamily="18" charset="0"/>
                            </a:rPr>
                          </m:ctrlPr>
                        </m:sSubSupPr>
                        <m:e>
                          <m:r>
                            <a:rPr kumimoji="0" lang="en-US" sz="1800" b="1" i="1" u="none" strike="noStrike" kern="0" cap="none" spc="0" normalizeH="0" baseline="0" noProof="0" smtClean="0">
                              <a:ln>
                                <a:noFill/>
                              </a:ln>
                              <a:solidFill>
                                <a:srgbClr val="548235"/>
                              </a:solidFill>
                              <a:effectLst/>
                              <a:uLnTx/>
                              <a:uFillTx/>
                              <a:latin typeface="Cambria Math" panose="02040503050406030204" pitchFamily="18" charset="0"/>
                            </a:rPr>
                            <m:t>𝝉</m:t>
                          </m:r>
                        </m:e>
                        <m:sub>
                          <m:r>
                            <a:rPr kumimoji="0" lang="en-US" sz="1800" b="0" i="1" u="none" strike="noStrike" kern="0" cap="none" spc="0" normalizeH="0" baseline="0" noProof="0" smtClean="0">
                              <a:ln>
                                <a:noFill/>
                              </a:ln>
                              <a:solidFill>
                                <a:srgbClr val="548235"/>
                              </a:solidFill>
                              <a:effectLst/>
                              <a:uLnTx/>
                              <a:uFillTx/>
                              <a:latin typeface="Cambria Math" panose="02040503050406030204" pitchFamily="18" charset="0"/>
                            </a:rPr>
                            <m:t>𝑤</m:t>
                          </m:r>
                        </m:sub>
                        <m:sup>
                          <m:r>
                            <a:rPr kumimoji="0" lang="en-US" sz="1800" b="0" i="1" u="none" strike="noStrike" kern="0" cap="none" spc="0" normalizeH="0" baseline="0" noProof="0" smtClean="0">
                              <a:ln>
                                <a:noFill/>
                              </a:ln>
                              <a:solidFill>
                                <a:srgbClr val="548235"/>
                              </a:solidFill>
                              <a:effectLst/>
                              <a:uLnTx/>
                              <a:uFillTx/>
                              <a:latin typeface="Cambria Math" panose="02040503050406030204" pitchFamily="18" charset="0"/>
                            </a:rPr>
                            <m:t>′</m:t>
                          </m:r>
                        </m:sup>
                      </m:sSubSup>
                    </m:oMath>
                  </m:oMathPara>
                </a14:m>
                <a:endParaRPr kumimoji="0" lang="en-US" sz="1800" b="0" i="0" u="none" strike="noStrike" kern="0" cap="none" spc="0" normalizeH="0" baseline="0" noProof="0" dirty="0">
                  <a:ln>
                    <a:noFill/>
                  </a:ln>
                  <a:solidFill>
                    <a:srgbClr val="548235"/>
                  </a:solidFill>
                  <a:effectLst/>
                  <a:uLnTx/>
                  <a:uFillTx/>
                </a:endParaRPr>
              </a:p>
            </p:txBody>
          </p:sp>
        </mc:Choice>
        <mc:Fallback xmlns="">
          <p:sp>
            <p:nvSpPr>
              <p:cNvPr id="34" name="TextBox 33">
                <a:extLst>
                  <a:ext uri="{FF2B5EF4-FFF2-40B4-BE49-F238E27FC236}">
                    <a16:creationId xmlns:a16="http://schemas.microsoft.com/office/drawing/2014/main" id="{F6D60E6A-FD9B-B847-D4A1-F40DD9C98B06}"/>
                  </a:ext>
                </a:extLst>
              </p:cNvPr>
              <p:cNvSpPr txBox="1">
                <a:spLocks noRot="1" noChangeAspect="1" noMove="1" noResize="1" noEditPoints="1" noAdjustHandles="1" noChangeArrowheads="1" noChangeShapeType="1" noTextEdit="1"/>
              </p:cNvSpPr>
              <p:nvPr/>
            </p:nvSpPr>
            <p:spPr>
              <a:xfrm>
                <a:off x="4484344" y="4670064"/>
                <a:ext cx="506292" cy="369332"/>
              </a:xfrm>
              <a:prstGeom prst="rect">
                <a:avLst/>
              </a:prstGeom>
              <a:blipFill>
                <a:blip r:embed="rId10"/>
                <a:stretch>
                  <a:fillRect/>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E3ACF99D-36E1-F93C-C1B0-B9714F952048}"/>
              </a:ext>
            </a:extLst>
          </p:cNvPr>
          <p:cNvSpPr txBox="1"/>
          <p:nvPr/>
        </p:nvSpPr>
        <p:spPr>
          <a:xfrm>
            <a:off x="4105266" y="3674765"/>
            <a:ext cx="1383712" cy="1015663"/>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548235"/>
                </a:solidFill>
                <a:effectLst/>
                <a:uLnTx/>
                <a:uFillTx/>
                <a:latin typeface="Times New Roman" panose="02020603050405020304" pitchFamily="18" charset="0"/>
                <a:cs typeface="Times New Roman" panose="02020603050405020304" pitchFamily="18" charset="0"/>
              </a:rPr>
              <a:t>Turbulent</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548235"/>
                </a:solidFill>
                <a:effectLst/>
                <a:uLnTx/>
                <a:uFillTx/>
                <a:latin typeface="Times New Roman" panose="02020603050405020304" pitchFamily="18" charset="0"/>
                <a:cs typeface="Times New Roman" panose="02020603050405020304" pitchFamily="18" charset="0"/>
              </a:rPr>
              <a:t>non-</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548235"/>
                </a:solidFill>
                <a:effectLst/>
                <a:uLnTx/>
                <a:uFillTx/>
                <a:latin typeface="Times New Roman" panose="02020603050405020304" pitchFamily="18" charset="0"/>
                <a:cs typeface="Times New Roman" panose="02020603050405020304" pitchFamily="18" charset="0"/>
              </a:rPr>
              <a:t>equilibrium</a:t>
            </a:r>
            <a:endParaRPr kumimoji="0" lang="en-US" sz="2000" b="0" i="0" u="none" strike="noStrike" kern="0" cap="none" spc="0" normalizeH="0" baseline="0" noProof="0" dirty="0">
              <a:ln>
                <a:noFill/>
              </a:ln>
              <a:solidFill>
                <a:srgbClr val="548235"/>
              </a:solidFill>
              <a:effectLst/>
              <a:uLnTx/>
              <a:uFillTx/>
              <a:latin typeface="Times New Roman" panose="02020603050405020304" pitchFamily="18" charset="0"/>
              <a:cs typeface="Times New Roman" panose="02020603050405020304" pitchFamily="18" charset="0"/>
            </a:endParaRPr>
          </a:p>
        </p:txBody>
      </p:sp>
      <p:sp>
        <p:nvSpPr>
          <p:cNvPr id="36" name="Arrow: Right 35">
            <a:extLst>
              <a:ext uri="{FF2B5EF4-FFF2-40B4-BE49-F238E27FC236}">
                <a16:creationId xmlns:a16="http://schemas.microsoft.com/office/drawing/2014/main" id="{5EAA0A1D-4768-A16B-F88B-B78F60EF58F4}"/>
              </a:ext>
            </a:extLst>
          </p:cNvPr>
          <p:cNvSpPr/>
          <p:nvPr/>
        </p:nvSpPr>
        <p:spPr>
          <a:xfrm rot="16200000">
            <a:off x="7391566" y="3042427"/>
            <a:ext cx="554130" cy="507097"/>
          </a:xfrm>
          <a:prstGeom prst="rightArrow">
            <a:avLst/>
          </a:prstGeom>
          <a:solidFill>
            <a:srgbClr val="000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F5597"/>
              </a:solidFill>
              <a:effectLst/>
              <a:uLnTx/>
              <a:uFillTx/>
              <a:latin typeface="Times New Roman"/>
              <a:ea typeface="+mn-ea"/>
              <a:cs typeface="+mn-cs"/>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7F3D143E-1C7E-F536-645C-602FCEC85F35}"/>
                  </a:ext>
                </a:extLst>
              </p:cNvPr>
              <p:cNvSpPr txBox="1"/>
              <p:nvPr/>
            </p:nvSpPr>
            <p:spPr>
              <a:xfrm>
                <a:off x="7887135" y="3136609"/>
                <a:ext cx="159601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Times New Roman"/>
                  </a:rPr>
                  <a:t>relaxation </a:t>
                </a:r>
                <a14:m>
                  <m:oMath xmlns:m="http://schemas.openxmlformats.org/officeDocument/2006/math">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m:t>
                    </m:r>
                    <m:sSub>
                      <m:sSubPr>
                        <m:ctrlP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𝑇</m:t>
                        </m:r>
                      </m:e>
                      <m:sub>
                        <m:r>
                          <a:rPr kumimoji="0" lang="en-US" sz="1800" b="0" i="1" u="none" strike="noStrike" kern="0" cap="none" spc="0" normalizeH="0" baseline="0" noProof="0" smtClean="0">
                            <a:ln>
                              <a:noFill/>
                            </a:ln>
                            <a:solidFill>
                              <a:srgbClr val="0000FF"/>
                            </a:solidFill>
                            <a:effectLst/>
                            <a:uLnTx/>
                            <a:uFillTx/>
                            <a:latin typeface="Cambria Math" panose="02040503050406030204" pitchFamily="18" charset="0"/>
                          </a:rPr>
                          <m:t>𝑠</m:t>
                        </m:r>
                      </m:sub>
                    </m:sSub>
                  </m:oMath>
                </a14:m>
                <a:endParaRPr kumimoji="0" lang="en-US" sz="1800" b="0" i="0" u="none" strike="noStrike" kern="0" cap="none" spc="0" normalizeH="0" baseline="0" noProof="0">
                  <a:ln>
                    <a:noFill/>
                  </a:ln>
                  <a:solidFill>
                    <a:srgbClr val="0000FF"/>
                  </a:solidFill>
                  <a:effectLst/>
                  <a:uLnTx/>
                  <a:uFillTx/>
                  <a:latin typeface="Times New Roman"/>
                </a:endParaRPr>
              </a:p>
            </p:txBody>
          </p:sp>
        </mc:Choice>
        <mc:Fallback xmlns="">
          <p:sp>
            <p:nvSpPr>
              <p:cNvPr id="38" name="TextBox 37">
                <a:extLst>
                  <a:ext uri="{FF2B5EF4-FFF2-40B4-BE49-F238E27FC236}">
                    <a16:creationId xmlns:a16="http://schemas.microsoft.com/office/drawing/2014/main" id="{7F3D143E-1C7E-F536-645C-602FCEC85F35}"/>
                  </a:ext>
                </a:extLst>
              </p:cNvPr>
              <p:cNvSpPr txBox="1">
                <a:spLocks noRot="1" noChangeAspect="1" noMove="1" noResize="1" noEditPoints="1" noAdjustHandles="1" noChangeArrowheads="1" noChangeShapeType="1" noTextEdit="1"/>
              </p:cNvSpPr>
              <p:nvPr/>
            </p:nvSpPr>
            <p:spPr>
              <a:xfrm>
                <a:off x="7887135" y="3136609"/>
                <a:ext cx="1596014" cy="369332"/>
              </a:xfrm>
              <a:prstGeom prst="rect">
                <a:avLst/>
              </a:prstGeom>
              <a:blipFill>
                <a:blip r:embed="rId11"/>
                <a:stretch>
                  <a:fillRect l="-3435" t="-10000" b="-26667"/>
                </a:stretch>
              </a:blipFill>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83B39740-ABB1-B1B2-25AD-3B136235CDF5}"/>
              </a:ext>
            </a:extLst>
          </p:cNvPr>
          <p:cNvCxnSpPr>
            <a:cxnSpLocks/>
          </p:cNvCxnSpPr>
          <p:nvPr/>
        </p:nvCxnSpPr>
        <p:spPr>
          <a:xfrm flipH="1">
            <a:off x="10632182" y="2889774"/>
            <a:ext cx="627682" cy="0"/>
          </a:xfrm>
          <a:prstGeom prst="line">
            <a:avLst/>
          </a:prstGeom>
          <a:noFill/>
          <a:ln w="28575" cap="flat" cmpd="sng" algn="ctr">
            <a:solidFill>
              <a:sysClr val="windowText" lastClr="000000"/>
            </a:solidFill>
            <a:prstDash val="solid"/>
            <a:miter lim="800000"/>
          </a:ln>
          <a:effectLst/>
        </p:spPr>
      </p:cxnSp>
      <p:cxnSp>
        <p:nvCxnSpPr>
          <p:cNvPr id="59" name="Straight Connector 58">
            <a:extLst>
              <a:ext uri="{FF2B5EF4-FFF2-40B4-BE49-F238E27FC236}">
                <a16:creationId xmlns:a16="http://schemas.microsoft.com/office/drawing/2014/main" id="{7518D671-9E25-8475-11A0-D7971482952F}"/>
              </a:ext>
            </a:extLst>
          </p:cNvPr>
          <p:cNvCxnSpPr>
            <a:cxnSpLocks/>
          </p:cNvCxnSpPr>
          <p:nvPr/>
        </p:nvCxnSpPr>
        <p:spPr>
          <a:xfrm flipH="1">
            <a:off x="10632182" y="5040145"/>
            <a:ext cx="627682" cy="0"/>
          </a:xfrm>
          <a:prstGeom prst="line">
            <a:avLst/>
          </a:prstGeom>
          <a:noFill/>
          <a:ln w="28575" cap="flat" cmpd="sng" algn="ctr">
            <a:solidFill>
              <a:sysClr val="windowText" lastClr="000000"/>
            </a:solidFill>
            <a:prstDash val="solid"/>
            <a:miter lim="800000"/>
          </a:ln>
          <a:effectLst/>
        </p:spPr>
      </p:cxnSp>
      <p:cxnSp>
        <p:nvCxnSpPr>
          <p:cNvPr id="60" name="Straight Arrow Connector 59">
            <a:extLst>
              <a:ext uri="{FF2B5EF4-FFF2-40B4-BE49-F238E27FC236}">
                <a16:creationId xmlns:a16="http://schemas.microsoft.com/office/drawing/2014/main" id="{F5563AF4-EF06-B973-4097-D0A2CD35EC0E}"/>
              </a:ext>
            </a:extLst>
          </p:cNvPr>
          <p:cNvCxnSpPr>
            <a:cxnSpLocks/>
          </p:cNvCxnSpPr>
          <p:nvPr/>
        </p:nvCxnSpPr>
        <p:spPr>
          <a:xfrm>
            <a:off x="10932795" y="2911414"/>
            <a:ext cx="0" cy="2138102"/>
          </a:xfrm>
          <a:prstGeom prst="straightConnector1">
            <a:avLst/>
          </a:prstGeom>
          <a:noFill/>
          <a:ln w="28575" cap="flat" cmpd="sng" algn="ctr">
            <a:solidFill>
              <a:sysClr val="windowText" lastClr="000000"/>
            </a:solidFill>
            <a:prstDash val="solid"/>
            <a:miter lim="800000"/>
            <a:headEnd type="triangle"/>
            <a:tailEnd type="triangle"/>
          </a:ln>
          <a:effectLst/>
        </p:spPr>
      </p:cxnSp>
      <p:cxnSp>
        <p:nvCxnSpPr>
          <p:cNvPr id="61" name="Straight Connector 60">
            <a:extLst>
              <a:ext uri="{FF2B5EF4-FFF2-40B4-BE49-F238E27FC236}">
                <a16:creationId xmlns:a16="http://schemas.microsoft.com/office/drawing/2014/main" id="{979CCCDE-849E-830C-EF03-05E0FC93E340}"/>
              </a:ext>
            </a:extLst>
          </p:cNvPr>
          <p:cNvCxnSpPr>
            <a:cxnSpLocks/>
          </p:cNvCxnSpPr>
          <p:nvPr/>
        </p:nvCxnSpPr>
        <p:spPr>
          <a:xfrm flipH="1" flipV="1">
            <a:off x="4021791" y="4268242"/>
            <a:ext cx="2" cy="898015"/>
          </a:xfrm>
          <a:prstGeom prst="line">
            <a:avLst/>
          </a:prstGeom>
          <a:noFill/>
          <a:ln w="12700" cap="flat" cmpd="sng" algn="ctr">
            <a:solidFill>
              <a:sysClr val="windowText" lastClr="000000"/>
            </a:solidFill>
            <a:prstDash val="lgDash"/>
            <a:miter lim="800000"/>
          </a:ln>
          <a:effectLst/>
        </p:spPr>
      </p:cxnSp>
      <p:sp>
        <p:nvSpPr>
          <p:cNvPr id="81" name="Trapezoid 23">
            <a:extLst>
              <a:ext uri="{FF2B5EF4-FFF2-40B4-BE49-F238E27FC236}">
                <a16:creationId xmlns:a16="http://schemas.microsoft.com/office/drawing/2014/main" id="{138E7612-BC76-5AEB-7F00-24786ABB6F83}"/>
              </a:ext>
            </a:extLst>
          </p:cNvPr>
          <p:cNvSpPr/>
          <p:nvPr/>
        </p:nvSpPr>
        <p:spPr>
          <a:xfrm rot="10800000">
            <a:off x="2706786" y="2887885"/>
            <a:ext cx="1692846" cy="1373565"/>
          </a:xfrm>
          <a:custGeom>
            <a:avLst/>
            <a:gdLst>
              <a:gd name="connsiteX0" fmla="*/ 0 w 1687824"/>
              <a:gd name="connsiteY0" fmla="*/ 1368387 h 1368387"/>
              <a:gd name="connsiteX1" fmla="*/ 375978 w 1687824"/>
              <a:gd name="connsiteY1" fmla="*/ 0 h 1368387"/>
              <a:gd name="connsiteX2" fmla="*/ 1311846 w 1687824"/>
              <a:gd name="connsiteY2" fmla="*/ 0 h 1368387"/>
              <a:gd name="connsiteX3" fmla="*/ 1687824 w 1687824"/>
              <a:gd name="connsiteY3" fmla="*/ 1368387 h 1368387"/>
              <a:gd name="connsiteX4" fmla="*/ 0 w 1687824"/>
              <a:gd name="connsiteY4" fmla="*/ 1368387 h 1368387"/>
              <a:gd name="connsiteX0" fmla="*/ 0 w 1708086"/>
              <a:gd name="connsiteY0" fmla="*/ 1368387 h 1368387"/>
              <a:gd name="connsiteX1" fmla="*/ 375978 w 1708086"/>
              <a:gd name="connsiteY1" fmla="*/ 0 h 1368387"/>
              <a:gd name="connsiteX2" fmla="*/ 1708086 w 1708086"/>
              <a:gd name="connsiteY2" fmla="*/ 0 h 1368387"/>
              <a:gd name="connsiteX3" fmla="*/ 1687824 w 1708086"/>
              <a:gd name="connsiteY3" fmla="*/ 1368387 h 1368387"/>
              <a:gd name="connsiteX4" fmla="*/ 0 w 1708086"/>
              <a:gd name="connsiteY4" fmla="*/ 1368387 h 1368387"/>
              <a:gd name="connsiteX0" fmla="*/ 0 w 1692846"/>
              <a:gd name="connsiteY0" fmla="*/ 1368387 h 1368387"/>
              <a:gd name="connsiteX1" fmla="*/ 375978 w 1692846"/>
              <a:gd name="connsiteY1" fmla="*/ 0 h 1368387"/>
              <a:gd name="connsiteX2" fmla="*/ 1692846 w 1692846"/>
              <a:gd name="connsiteY2" fmla="*/ 5080 h 1368387"/>
              <a:gd name="connsiteX3" fmla="*/ 1687824 w 1692846"/>
              <a:gd name="connsiteY3" fmla="*/ 1368387 h 1368387"/>
              <a:gd name="connsiteX4" fmla="*/ 0 w 1692846"/>
              <a:gd name="connsiteY4" fmla="*/ 1368387 h 136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846" h="1368387">
                <a:moveTo>
                  <a:pt x="0" y="1368387"/>
                </a:moveTo>
                <a:lnTo>
                  <a:pt x="375978" y="0"/>
                </a:lnTo>
                <a:lnTo>
                  <a:pt x="1692846" y="5080"/>
                </a:lnTo>
                <a:lnTo>
                  <a:pt x="1687824" y="1368387"/>
                </a:lnTo>
                <a:lnTo>
                  <a:pt x="0" y="1368387"/>
                </a:lnTo>
                <a:close/>
              </a:path>
            </a:pathLst>
          </a:custGeom>
          <a:solidFill>
            <a:srgbClr val="FFDDD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82" name="TextBox 81">
            <a:extLst>
              <a:ext uri="{FF2B5EF4-FFF2-40B4-BE49-F238E27FC236}">
                <a16:creationId xmlns:a16="http://schemas.microsoft.com/office/drawing/2014/main" id="{B398E714-CEA1-5AFB-96E1-7E69BCDE6680}"/>
              </a:ext>
            </a:extLst>
          </p:cNvPr>
          <p:cNvSpPr txBox="1"/>
          <p:nvPr/>
        </p:nvSpPr>
        <p:spPr>
          <a:xfrm>
            <a:off x="2825448" y="3085014"/>
            <a:ext cx="1116011" cy="1015663"/>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Laminar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Stokes</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layer</a:t>
            </a:r>
            <a:endParaRPr kumimoji="0" lang="en-US" sz="20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86" name="Straight Arrow Connector 85">
            <a:extLst>
              <a:ext uri="{FF2B5EF4-FFF2-40B4-BE49-F238E27FC236}">
                <a16:creationId xmlns:a16="http://schemas.microsoft.com/office/drawing/2014/main" id="{48ADCC1F-418E-E0EE-2007-C6D27F69E1D9}"/>
              </a:ext>
            </a:extLst>
          </p:cNvPr>
          <p:cNvCxnSpPr>
            <a:cxnSpLocks/>
          </p:cNvCxnSpPr>
          <p:nvPr/>
        </p:nvCxnSpPr>
        <p:spPr>
          <a:xfrm flipV="1">
            <a:off x="2690705" y="1403570"/>
            <a:ext cx="25427" cy="3660773"/>
          </a:xfrm>
          <a:prstGeom prst="straightConnector1">
            <a:avLst/>
          </a:prstGeom>
          <a:noFill/>
          <a:ln w="38100" cap="flat" cmpd="sng" algn="ctr">
            <a:solidFill>
              <a:sysClr val="windowText" lastClr="000000"/>
            </a:solidFill>
            <a:prstDash val="solid"/>
            <a:miter lim="800000"/>
            <a:tailEnd type="triangle" w="lg" len="lg"/>
          </a:ln>
          <a:effectLst/>
        </p:spPr>
      </p:cxnSp>
      <p:cxnSp>
        <p:nvCxnSpPr>
          <p:cNvPr id="87" name="Straight Connector 86">
            <a:extLst>
              <a:ext uri="{FF2B5EF4-FFF2-40B4-BE49-F238E27FC236}">
                <a16:creationId xmlns:a16="http://schemas.microsoft.com/office/drawing/2014/main" id="{0C754344-60C6-8A1D-6645-6850B207AB5B}"/>
              </a:ext>
            </a:extLst>
          </p:cNvPr>
          <p:cNvCxnSpPr>
            <a:cxnSpLocks/>
          </p:cNvCxnSpPr>
          <p:nvPr/>
        </p:nvCxnSpPr>
        <p:spPr>
          <a:xfrm>
            <a:off x="2622619" y="2882478"/>
            <a:ext cx="7501301" cy="0"/>
          </a:xfrm>
          <a:prstGeom prst="line">
            <a:avLst/>
          </a:prstGeom>
          <a:noFill/>
          <a:ln w="38100" cap="flat" cmpd="sng" algn="ctr">
            <a:solidFill>
              <a:sysClr val="windowText" lastClr="000000"/>
            </a:solidFill>
            <a:prstDash val="dash"/>
            <a:miter lim="800000"/>
          </a:ln>
          <a:effectLst/>
        </p:spPr>
      </p:cxnSp>
      <p:sp>
        <p:nvSpPr>
          <p:cNvPr id="90" name="Freeform: Shape 89">
            <a:extLst>
              <a:ext uri="{FF2B5EF4-FFF2-40B4-BE49-F238E27FC236}">
                <a16:creationId xmlns:a16="http://schemas.microsoft.com/office/drawing/2014/main" id="{AFEACC76-EC05-A736-B677-F9806146B1C3}"/>
              </a:ext>
            </a:extLst>
          </p:cNvPr>
          <p:cNvSpPr/>
          <p:nvPr/>
        </p:nvSpPr>
        <p:spPr>
          <a:xfrm>
            <a:off x="3338672" y="4110576"/>
            <a:ext cx="157321" cy="414528"/>
          </a:xfrm>
          <a:custGeom>
            <a:avLst/>
            <a:gdLst>
              <a:gd name="connsiteX0" fmla="*/ 29127 w 157321"/>
              <a:gd name="connsiteY0" fmla="*/ 0 h 414528"/>
              <a:gd name="connsiteX1" fmla="*/ 157143 w 157321"/>
              <a:gd name="connsiteY1" fmla="*/ 207264 h 414528"/>
              <a:gd name="connsiteX2" fmla="*/ 4743 w 157321"/>
              <a:gd name="connsiteY2" fmla="*/ 316992 h 414528"/>
              <a:gd name="connsiteX3" fmla="*/ 53511 w 157321"/>
              <a:gd name="connsiteY3" fmla="*/ 414528 h 414528"/>
            </a:gdLst>
            <a:ahLst/>
            <a:cxnLst>
              <a:cxn ang="0">
                <a:pos x="connsiteX0" y="connsiteY0"/>
              </a:cxn>
              <a:cxn ang="0">
                <a:pos x="connsiteX1" y="connsiteY1"/>
              </a:cxn>
              <a:cxn ang="0">
                <a:pos x="connsiteX2" y="connsiteY2"/>
              </a:cxn>
              <a:cxn ang="0">
                <a:pos x="connsiteX3" y="connsiteY3"/>
              </a:cxn>
            </a:cxnLst>
            <a:rect l="l" t="t" r="r" b="b"/>
            <a:pathLst>
              <a:path w="157321" h="414528">
                <a:moveTo>
                  <a:pt x="29127" y="0"/>
                </a:moveTo>
                <a:cubicBezTo>
                  <a:pt x="95167" y="77216"/>
                  <a:pt x="161207" y="154432"/>
                  <a:pt x="157143" y="207264"/>
                </a:cubicBezTo>
                <a:cubicBezTo>
                  <a:pt x="153079" y="260096"/>
                  <a:pt x="22015" y="282448"/>
                  <a:pt x="4743" y="316992"/>
                </a:cubicBezTo>
                <a:cubicBezTo>
                  <a:pt x="-12529" y="351536"/>
                  <a:pt x="20491" y="383032"/>
                  <a:pt x="53511" y="414528"/>
                </a:cubicBezTo>
              </a:path>
            </a:pathLst>
          </a:cu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a:ea typeface="+mn-ea"/>
              <a:cs typeface="+mn-cs"/>
            </a:endParaRPr>
          </a:p>
        </p:txBody>
      </p:sp>
      <p:cxnSp>
        <p:nvCxnSpPr>
          <p:cNvPr id="92" name="Straight Connector 91">
            <a:extLst>
              <a:ext uri="{FF2B5EF4-FFF2-40B4-BE49-F238E27FC236}">
                <a16:creationId xmlns:a16="http://schemas.microsoft.com/office/drawing/2014/main" id="{F2D7EDFD-D1D6-8905-500A-848963665D6F}"/>
              </a:ext>
            </a:extLst>
          </p:cNvPr>
          <p:cNvCxnSpPr>
            <a:cxnSpLocks/>
          </p:cNvCxnSpPr>
          <p:nvPr/>
        </p:nvCxnSpPr>
        <p:spPr>
          <a:xfrm>
            <a:off x="2625955" y="4250597"/>
            <a:ext cx="1403585" cy="0"/>
          </a:xfrm>
          <a:prstGeom prst="line">
            <a:avLst/>
          </a:prstGeom>
          <a:noFill/>
          <a:ln w="12700" cap="flat" cmpd="sng" algn="ctr">
            <a:solidFill>
              <a:sysClr val="windowText" lastClr="000000"/>
            </a:solidFill>
            <a:prstDash val="lgDash"/>
            <a:miter lim="800000"/>
          </a:ln>
          <a:effectLst/>
        </p:spPr>
      </p:cxnSp>
      <p:sp>
        <p:nvSpPr>
          <p:cNvPr id="94" name="TextBox 93">
            <a:extLst>
              <a:ext uri="{FF2B5EF4-FFF2-40B4-BE49-F238E27FC236}">
                <a16:creationId xmlns:a16="http://schemas.microsoft.com/office/drawing/2014/main" id="{EDDEDA6A-E65D-39EA-E357-79339DE814FC}"/>
              </a:ext>
            </a:extLst>
          </p:cNvPr>
          <p:cNvSpPr txBox="1"/>
          <p:nvPr/>
        </p:nvSpPr>
        <p:spPr>
          <a:xfrm>
            <a:off x="2795869" y="5543436"/>
            <a:ext cx="2467342" cy="369332"/>
          </a:xfrm>
          <a:prstGeom prst="rect">
            <a:avLst/>
          </a:prstGeom>
          <a:noFill/>
        </p:spPr>
        <p:txBody>
          <a:bodyPr wrap="none" rtlCol="0">
            <a:spAutoFit/>
          </a:bodyPr>
          <a:lstStyle/>
          <a:p>
            <a:r>
              <a:rPr lang="en-US"/>
              <a:t>(viscous time scale, </a:t>
            </a:r>
            <a:r>
              <a:rPr lang="en-US">
                <a:solidFill>
                  <a:srgbClr val="FF0000"/>
                </a:solidFill>
              </a:rPr>
              <a:t>fast</a:t>
            </a:r>
            <a:r>
              <a:rPr lang="en-US"/>
              <a:t>)</a:t>
            </a:r>
          </a:p>
        </p:txBody>
      </p:sp>
      <p:sp>
        <p:nvSpPr>
          <p:cNvPr id="95" name="TextBox 94">
            <a:extLst>
              <a:ext uri="{FF2B5EF4-FFF2-40B4-BE49-F238E27FC236}">
                <a16:creationId xmlns:a16="http://schemas.microsoft.com/office/drawing/2014/main" id="{FCA1382A-FE3A-23BC-B36B-D66000EE1F16}"/>
              </a:ext>
            </a:extLst>
          </p:cNvPr>
          <p:cNvSpPr txBox="1"/>
          <p:nvPr/>
        </p:nvSpPr>
        <p:spPr>
          <a:xfrm>
            <a:off x="5817156" y="5187406"/>
            <a:ext cx="2800767" cy="369332"/>
          </a:xfrm>
          <a:prstGeom prst="rect">
            <a:avLst/>
          </a:prstGeom>
          <a:noFill/>
        </p:spPr>
        <p:txBody>
          <a:bodyPr wrap="none" rtlCol="0">
            <a:spAutoFit/>
          </a:bodyPr>
          <a:lstStyle/>
          <a:p>
            <a:r>
              <a:rPr lang="en-US"/>
              <a:t>(relaxation time scale, </a:t>
            </a:r>
            <a:r>
              <a:rPr lang="en-US">
                <a:solidFill>
                  <a:srgbClr val="1A1AFF"/>
                </a:solidFill>
              </a:rPr>
              <a:t>slow</a:t>
            </a:r>
            <a:r>
              <a:rPr lang="en-US"/>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390FC6E-CC32-9C0F-67C3-75B62C14F21D}"/>
                  </a:ext>
                </a:extLst>
              </p:cNvPr>
              <p:cNvSpPr txBox="1"/>
              <p:nvPr/>
            </p:nvSpPr>
            <p:spPr>
              <a:xfrm>
                <a:off x="4619287" y="5958529"/>
                <a:ext cx="3272499" cy="523220"/>
              </a:xfrm>
              <a:prstGeom prst="rect">
                <a:avLst/>
              </a:prstGeom>
              <a:noFill/>
              <a:ln w="19050">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𝝉</m:t>
                          </m:r>
                        </m:e>
                        <m:sub>
                          <m:r>
                            <a:rPr lang="en-US" sz="2800" b="0" i="1" smtClean="0">
                              <a:latin typeface="Cambria Math" panose="02040503050406030204" pitchFamily="18" charset="0"/>
                            </a:rPr>
                            <m:t>𝑤</m:t>
                          </m:r>
                        </m:sub>
                      </m:sSub>
                      <m:r>
                        <a:rPr lang="en-US" sz="2800" b="0" i="1" smtClean="0">
                          <a:latin typeface="Cambria Math" panose="02040503050406030204" pitchFamily="18" charset="0"/>
                        </a:rPr>
                        <m:t>=</m:t>
                      </m:r>
                      <m:sSubSup>
                        <m:sSubSupPr>
                          <m:ctrlPr>
                            <a:rPr lang="en-US" sz="2800" i="1">
                              <a:solidFill>
                                <a:srgbClr val="FF0000"/>
                              </a:solidFill>
                              <a:latin typeface="Cambria Math" panose="02040503050406030204" pitchFamily="18" charset="0"/>
                            </a:rPr>
                          </m:ctrlPr>
                        </m:sSubSupPr>
                        <m:e>
                          <m:r>
                            <a:rPr lang="en-US" sz="2800" b="1" i="1">
                              <a:solidFill>
                                <a:srgbClr val="FF0000"/>
                              </a:solidFill>
                              <a:latin typeface="Cambria Math" panose="02040503050406030204" pitchFamily="18" charset="0"/>
                            </a:rPr>
                            <m:t>𝝉</m:t>
                          </m:r>
                        </m:e>
                        <m:sub>
                          <m:r>
                            <a:rPr lang="en-US" sz="2800" i="1">
                              <a:solidFill>
                                <a:srgbClr val="FF0000"/>
                              </a:solidFill>
                              <a:latin typeface="Cambria Math" panose="02040503050406030204" pitchFamily="18" charset="0"/>
                            </a:rPr>
                            <m:t>𝑤</m:t>
                          </m:r>
                        </m:sub>
                        <m:sup>
                          <m:r>
                            <a:rPr lang="en-US" sz="2800" i="1">
                              <a:solidFill>
                                <a:srgbClr val="FF0000"/>
                              </a:solidFill>
                              <a:latin typeface="Cambria Math" panose="02040503050406030204" pitchFamily="18" charset="0"/>
                            </a:rPr>
                            <m:t>′′</m:t>
                          </m:r>
                        </m:sup>
                      </m:sSubSup>
                      <m:r>
                        <a:rPr lang="en-US" sz="2800" b="0" i="1" smtClean="0">
                          <a:solidFill>
                            <a:schemeClr val="tx1"/>
                          </a:solidFill>
                          <a:latin typeface="Cambria Math" panose="02040503050406030204" pitchFamily="18" charset="0"/>
                        </a:rPr>
                        <m:t>+</m:t>
                      </m:r>
                      <m:sSubSup>
                        <m:sSubSupPr>
                          <m:ctrlPr>
                            <a:rPr lang="en-US" sz="2800" b="0" i="1" smtClean="0">
                              <a:solidFill>
                                <a:srgbClr val="548235"/>
                              </a:solidFill>
                              <a:latin typeface="Cambria Math" panose="02040503050406030204" pitchFamily="18" charset="0"/>
                            </a:rPr>
                          </m:ctrlPr>
                        </m:sSubSupPr>
                        <m:e>
                          <m:r>
                            <a:rPr lang="en-US" sz="2800" b="1" i="1" smtClean="0">
                              <a:solidFill>
                                <a:srgbClr val="548235"/>
                              </a:solidFill>
                              <a:latin typeface="Cambria Math" panose="02040503050406030204" pitchFamily="18" charset="0"/>
                            </a:rPr>
                            <m:t>𝝉</m:t>
                          </m:r>
                        </m:e>
                        <m:sub>
                          <m:r>
                            <a:rPr lang="en-US" sz="2800" b="0" i="1" smtClean="0">
                              <a:solidFill>
                                <a:srgbClr val="548235"/>
                              </a:solidFill>
                              <a:latin typeface="Cambria Math" panose="02040503050406030204" pitchFamily="18" charset="0"/>
                            </a:rPr>
                            <m:t>𝑤</m:t>
                          </m:r>
                        </m:sub>
                        <m:sup>
                          <m:r>
                            <a:rPr lang="en-US" sz="2800" b="0" i="1" smtClean="0">
                              <a:solidFill>
                                <a:srgbClr val="548235"/>
                              </a:solidFill>
                              <a:latin typeface="Cambria Math" panose="02040503050406030204" pitchFamily="18" charset="0"/>
                            </a:rPr>
                            <m:t>′</m:t>
                          </m:r>
                        </m:sup>
                      </m:sSubSup>
                      <m:r>
                        <a:rPr lang="en-US" sz="2800" b="0" i="1" smtClean="0">
                          <a:latin typeface="Cambria Math" panose="02040503050406030204" pitchFamily="18" charset="0"/>
                        </a:rPr>
                        <m:t>+</m:t>
                      </m:r>
                      <m:sSub>
                        <m:sSubPr>
                          <m:ctrlPr>
                            <a:rPr lang="en-US" sz="2800" i="1">
                              <a:solidFill>
                                <a:srgbClr val="0000FF"/>
                              </a:solidFill>
                              <a:latin typeface="Cambria Math" panose="02040503050406030204" pitchFamily="18" charset="0"/>
                            </a:rPr>
                          </m:ctrlPr>
                        </m:sSubPr>
                        <m:e>
                          <m:acc>
                            <m:accPr>
                              <m:chr m:val="̅"/>
                              <m:ctrlPr>
                                <a:rPr lang="en-US" sz="2800" b="1" i="1">
                                  <a:solidFill>
                                    <a:srgbClr val="0000FF"/>
                                  </a:solidFill>
                                  <a:latin typeface="Cambria Math" panose="02040503050406030204" pitchFamily="18" charset="0"/>
                                </a:rPr>
                              </m:ctrlPr>
                            </m:accPr>
                            <m:e>
                              <m:r>
                                <a:rPr lang="en-US" sz="2800" b="1" i="1">
                                  <a:solidFill>
                                    <a:srgbClr val="0000FF"/>
                                  </a:solidFill>
                                  <a:latin typeface="Cambria Math" panose="02040503050406030204" pitchFamily="18" charset="0"/>
                                </a:rPr>
                                <m:t>𝝉</m:t>
                              </m:r>
                            </m:e>
                          </m:acc>
                        </m:e>
                        <m:sub>
                          <m:r>
                            <a:rPr lang="en-US" sz="2800" i="1">
                              <a:solidFill>
                                <a:srgbClr val="0000FF"/>
                              </a:solidFill>
                              <a:latin typeface="Cambria Math" panose="02040503050406030204" pitchFamily="18" charset="0"/>
                            </a:rPr>
                            <m:t>𝑤</m:t>
                          </m:r>
                        </m:sub>
                      </m:sSub>
                    </m:oMath>
                  </m:oMathPara>
                </a14:m>
                <a:endParaRPr lang="en-US" sz="2800"/>
              </a:p>
            </p:txBody>
          </p:sp>
        </mc:Choice>
        <mc:Fallback xmlns="">
          <p:sp>
            <p:nvSpPr>
              <p:cNvPr id="3" name="TextBox 2">
                <a:extLst>
                  <a:ext uri="{FF2B5EF4-FFF2-40B4-BE49-F238E27FC236}">
                    <a16:creationId xmlns:a16="http://schemas.microsoft.com/office/drawing/2014/main" id="{9390FC6E-CC32-9C0F-67C3-75B62C14F21D}"/>
                  </a:ext>
                </a:extLst>
              </p:cNvPr>
              <p:cNvSpPr txBox="1">
                <a:spLocks noRot="1" noChangeAspect="1" noMove="1" noResize="1" noEditPoints="1" noAdjustHandles="1" noChangeArrowheads="1" noChangeShapeType="1" noTextEdit="1"/>
              </p:cNvSpPr>
              <p:nvPr/>
            </p:nvSpPr>
            <p:spPr>
              <a:xfrm>
                <a:off x="4619287" y="5958529"/>
                <a:ext cx="3272499" cy="523220"/>
              </a:xfrm>
              <a:prstGeom prst="rect">
                <a:avLst/>
              </a:prstGeom>
              <a:blipFill>
                <a:blip r:embed="rId12"/>
                <a:stretch>
                  <a:fillRect/>
                </a:stretch>
              </a:blipFill>
              <a:ln w="19050">
                <a:solidFill>
                  <a:schemeClr val="tx1"/>
                </a:solidFill>
              </a:ln>
            </p:spPr>
            <p:txBody>
              <a:bodyPr/>
              <a:lstStyle/>
              <a:p>
                <a:r>
                  <a:rPr lang="en-US">
                    <a:noFill/>
                  </a:rPr>
                  <a:t> </a:t>
                </a:r>
              </a:p>
            </p:txBody>
          </p:sp>
        </mc:Fallback>
      </mc:AlternateContent>
      <p:sp>
        <p:nvSpPr>
          <p:cNvPr id="12" name="Footer Placeholder 11">
            <a:extLst>
              <a:ext uri="{FF2B5EF4-FFF2-40B4-BE49-F238E27FC236}">
                <a16:creationId xmlns:a16="http://schemas.microsoft.com/office/drawing/2014/main" id="{BA5877FF-A378-953B-C5A4-681BA90B295D}"/>
              </a:ext>
            </a:extLst>
          </p:cNvPr>
          <p:cNvSpPr>
            <a:spLocks noGrp="1"/>
          </p:cNvSpPr>
          <p:nvPr>
            <p:ph type="ftr" sz="quarter" idx="11"/>
          </p:nvPr>
        </p:nvSpPr>
        <p:spPr/>
        <p:txBody>
          <a:bodyPr/>
          <a:lstStyle/>
          <a:p>
            <a:r>
              <a:rPr lang="en-US"/>
              <a:t>Chapter 5 – The multi-time-scale wall model (MTSWM)</a:t>
            </a:r>
          </a:p>
        </p:txBody>
      </p:sp>
    </p:spTree>
    <p:extLst>
      <p:ext uri="{BB962C8B-B14F-4D97-AF65-F5344CB8AC3E}">
        <p14:creationId xmlns:p14="http://schemas.microsoft.com/office/powerpoint/2010/main" val="3759736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9156-3418-CCC4-8069-3468A616F66C}"/>
              </a:ext>
            </a:extLst>
          </p:cNvPr>
          <p:cNvSpPr>
            <a:spLocks noGrp="1"/>
          </p:cNvSpPr>
          <p:nvPr>
            <p:ph type="title"/>
          </p:nvPr>
        </p:nvSpPr>
        <p:spPr/>
        <p:txBody>
          <a:bodyPr/>
          <a:lstStyle/>
          <a:p>
            <a:r>
              <a:rPr lang="en-US"/>
              <a:t>Chapter 1 – Introduction</a:t>
            </a:r>
          </a:p>
        </p:txBody>
      </p:sp>
      <p:sp>
        <p:nvSpPr>
          <p:cNvPr id="3" name="Slide Number Placeholder 2">
            <a:extLst>
              <a:ext uri="{FF2B5EF4-FFF2-40B4-BE49-F238E27FC236}">
                <a16:creationId xmlns:a16="http://schemas.microsoft.com/office/drawing/2014/main" id="{2D6CE8F7-F686-FFFB-4AAD-6DF78742BCB1}"/>
              </a:ext>
            </a:extLst>
          </p:cNvPr>
          <p:cNvSpPr>
            <a:spLocks noGrp="1"/>
          </p:cNvSpPr>
          <p:nvPr>
            <p:ph type="sldNum" sz="quarter" idx="12"/>
          </p:nvPr>
        </p:nvSpPr>
        <p:spPr/>
        <p:txBody>
          <a:bodyPr/>
          <a:lstStyle/>
          <a:p>
            <a:fld id="{75DBE060-CF68-41CF-9ABE-0462A8BD26DF}" type="slidenum">
              <a:rPr lang="en-US" smtClean="0"/>
              <a:pPr/>
              <a:t>3</a:t>
            </a:fld>
            <a:endParaRPr lang="en-US" dirty="0"/>
          </a:p>
        </p:txBody>
      </p:sp>
    </p:spTree>
    <p:extLst>
      <p:ext uri="{BB962C8B-B14F-4D97-AF65-F5344CB8AC3E}">
        <p14:creationId xmlns:p14="http://schemas.microsoft.com/office/powerpoint/2010/main" val="1875937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9244-A261-581D-DBCA-C80567C14DA8}"/>
              </a:ext>
            </a:extLst>
          </p:cNvPr>
          <p:cNvSpPr>
            <a:spLocks noGrp="1"/>
          </p:cNvSpPr>
          <p:nvPr>
            <p:ph type="title"/>
          </p:nvPr>
        </p:nvSpPr>
        <p:spPr/>
        <p:txBody>
          <a:bodyPr/>
          <a:lstStyle/>
          <a:p>
            <a:r>
              <a:rPr lang="en-US"/>
              <a:t>Chapter 6 – </a:t>
            </a:r>
            <a:r>
              <a:rPr lang="en-US" sz="4400"/>
              <a:t>The MTSWM applied to horizontally homogeneous flows</a:t>
            </a:r>
            <a:endParaRPr lang="en-US"/>
          </a:p>
        </p:txBody>
      </p:sp>
      <p:sp>
        <p:nvSpPr>
          <p:cNvPr id="3" name="Slide Number Placeholder 2">
            <a:extLst>
              <a:ext uri="{FF2B5EF4-FFF2-40B4-BE49-F238E27FC236}">
                <a16:creationId xmlns:a16="http://schemas.microsoft.com/office/drawing/2014/main" id="{CAE2F0CB-8F50-D50D-DFF7-599D72D1F5B9}"/>
              </a:ext>
            </a:extLst>
          </p:cNvPr>
          <p:cNvSpPr>
            <a:spLocks noGrp="1"/>
          </p:cNvSpPr>
          <p:nvPr>
            <p:ph type="sldNum" sz="quarter" idx="12"/>
          </p:nvPr>
        </p:nvSpPr>
        <p:spPr/>
        <p:txBody>
          <a:bodyPr/>
          <a:lstStyle/>
          <a:p>
            <a:fld id="{75DBE060-CF68-41CF-9ABE-0462A8BD26DF}" type="slidenum">
              <a:rPr lang="en-US" smtClean="0"/>
              <a:pPr/>
              <a:t>30</a:t>
            </a:fld>
            <a:endParaRPr lang="en-US" dirty="0"/>
          </a:p>
        </p:txBody>
      </p:sp>
    </p:spTree>
    <p:extLst>
      <p:ext uri="{BB962C8B-B14F-4D97-AF65-F5344CB8AC3E}">
        <p14:creationId xmlns:p14="http://schemas.microsoft.com/office/powerpoint/2010/main" val="2836075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745436D2-F35F-98A5-E58B-5411452311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0887" y="954506"/>
            <a:ext cx="10756232" cy="5378116"/>
          </a:xfrm>
          <a:prstGeom prst="rect">
            <a:avLst/>
          </a:prstGeom>
        </p:spPr>
      </p:pic>
      <p:sp>
        <p:nvSpPr>
          <p:cNvPr id="2" name="Footer Placeholder 1">
            <a:extLst>
              <a:ext uri="{FF2B5EF4-FFF2-40B4-BE49-F238E27FC236}">
                <a16:creationId xmlns:a16="http://schemas.microsoft.com/office/drawing/2014/main" id="{5EE896FB-3499-70DE-6B91-41B9ECCEC779}"/>
              </a:ext>
            </a:extLst>
          </p:cNvPr>
          <p:cNvSpPr>
            <a:spLocks noGrp="1"/>
          </p:cNvSpPr>
          <p:nvPr>
            <p:ph type="ftr" sz="quarter" idx="11"/>
          </p:nvPr>
        </p:nvSpPr>
        <p:spPr/>
        <p:txBody>
          <a:bodyPr/>
          <a:lstStyle/>
          <a:p>
            <a:r>
              <a:rPr lang="en-US"/>
              <a:t>Chapter 6 – </a:t>
            </a:r>
            <a:r>
              <a:rPr lang="en-US" sz="1400"/>
              <a:t>The MTSWM applied to horizontally homogeneous flows</a:t>
            </a:r>
            <a:endParaRPr lang="en-US"/>
          </a:p>
        </p:txBody>
      </p:sp>
      <p:sp>
        <p:nvSpPr>
          <p:cNvPr id="3" name="Title 2">
            <a:extLst>
              <a:ext uri="{FF2B5EF4-FFF2-40B4-BE49-F238E27FC236}">
                <a16:creationId xmlns:a16="http://schemas.microsoft.com/office/drawing/2014/main" id="{476D9CBE-AE1E-2BBF-01BA-6693D419B448}"/>
              </a:ext>
            </a:extLst>
          </p:cNvPr>
          <p:cNvSpPr>
            <a:spLocks noGrp="1"/>
          </p:cNvSpPr>
          <p:nvPr>
            <p:ph type="title"/>
          </p:nvPr>
        </p:nvSpPr>
        <p:spPr/>
        <p:txBody>
          <a:bodyPr>
            <a:noAutofit/>
          </a:bodyPr>
          <a:lstStyle/>
          <a:p>
            <a:r>
              <a:rPr lang="en-US" sz="3600"/>
              <a:t>Revising wall stress probability density functions with MTSWM</a:t>
            </a:r>
          </a:p>
        </p:txBody>
      </p:sp>
      <p:sp>
        <p:nvSpPr>
          <p:cNvPr id="5" name="Slide Number Placeholder 4">
            <a:extLst>
              <a:ext uri="{FF2B5EF4-FFF2-40B4-BE49-F238E27FC236}">
                <a16:creationId xmlns:a16="http://schemas.microsoft.com/office/drawing/2014/main" id="{B7B47362-06EE-FC29-6940-A3A81CA6272D}"/>
              </a:ext>
            </a:extLst>
          </p:cNvPr>
          <p:cNvSpPr>
            <a:spLocks noGrp="1"/>
          </p:cNvSpPr>
          <p:nvPr>
            <p:ph type="sldNum" sz="quarter" idx="12"/>
          </p:nvPr>
        </p:nvSpPr>
        <p:spPr/>
        <p:txBody>
          <a:bodyPr/>
          <a:lstStyle/>
          <a:p>
            <a:fld id="{75DBE060-CF68-41CF-9ABE-0462A8BD26DF}" type="slidenum">
              <a:rPr lang="en-US" smtClean="0"/>
              <a:pPr/>
              <a:t>31</a:t>
            </a:fld>
            <a:endParaRPr lang="en-US" dirty="0"/>
          </a:p>
        </p:txBody>
      </p:sp>
      <p:sp>
        <p:nvSpPr>
          <p:cNvPr id="7" name="TextBox 6">
            <a:extLst>
              <a:ext uri="{FF2B5EF4-FFF2-40B4-BE49-F238E27FC236}">
                <a16:creationId xmlns:a16="http://schemas.microsoft.com/office/drawing/2014/main" id="{F2F5FA56-AD4E-1007-E501-6C6EEBE4DD79}"/>
              </a:ext>
            </a:extLst>
          </p:cNvPr>
          <p:cNvSpPr txBox="1"/>
          <p:nvPr/>
        </p:nvSpPr>
        <p:spPr>
          <a:xfrm>
            <a:off x="5566481" y="1905818"/>
            <a:ext cx="1070293" cy="461665"/>
          </a:xfrm>
          <a:prstGeom prst="rect">
            <a:avLst/>
          </a:prstGeom>
          <a:noFill/>
        </p:spPr>
        <p:txBody>
          <a:bodyPr wrap="none" rtlCol="0">
            <a:spAutoFit/>
          </a:bodyPr>
          <a:lstStyle/>
          <a:p>
            <a:r>
              <a:rPr lang="en-US" sz="2400" dirty="0" err="1">
                <a:solidFill>
                  <a:srgbClr val="0000FF"/>
                </a:solidFill>
              </a:rPr>
              <a:t>LaRTE</a:t>
            </a:r>
            <a:endParaRPr lang="en-US" sz="2400" dirty="0">
              <a:solidFill>
                <a:srgbClr val="0000FF"/>
              </a:solidFill>
            </a:endParaRPr>
          </a:p>
        </p:txBody>
      </p:sp>
      <p:sp>
        <p:nvSpPr>
          <p:cNvPr id="8" name="TextBox 7">
            <a:extLst>
              <a:ext uri="{FF2B5EF4-FFF2-40B4-BE49-F238E27FC236}">
                <a16:creationId xmlns:a16="http://schemas.microsoft.com/office/drawing/2014/main" id="{0FAB9FDD-4A29-B67B-200A-3D8EE751B414}"/>
              </a:ext>
            </a:extLst>
          </p:cNvPr>
          <p:cNvSpPr txBox="1"/>
          <p:nvPr/>
        </p:nvSpPr>
        <p:spPr>
          <a:xfrm>
            <a:off x="2177722" y="1822873"/>
            <a:ext cx="1277914" cy="461665"/>
          </a:xfrm>
          <a:prstGeom prst="rect">
            <a:avLst/>
          </a:prstGeom>
          <a:noFill/>
        </p:spPr>
        <p:txBody>
          <a:bodyPr wrap="none" rtlCol="0">
            <a:spAutoFit/>
          </a:bodyPr>
          <a:lstStyle/>
          <a:p>
            <a:r>
              <a:rPr lang="en-US" sz="2400">
                <a:solidFill>
                  <a:srgbClr val="FF0000"/>
                </a:solidFill>
              </a:rPr>
              <a:t>lamNEQ</a:t>
            </a:r>
            <a:endParaRPr lang="en-US" sz="2400" dirty="0">
              <a:solidFill>
                <a:srgbClr val="FF0000"/>
              </a:solidFill>
            </a:endParaRPr>
          </a:p>
        </p:txBody>
      </p:sp>
      <p:grpSp>
        <p:nvGrpSpPr>
          <p:cNvPr id="15" name="Group 14">
            <a:extLst>
              <a:ext uri="{FF2B5EF4-FFF2-40B4-BE49-F238E27FC236}">
                <a16:creationId xmlns:a16="http://schemas.microsoft.com/office/drawing/2014/main" id="{8A1AEDA4-8194-87DF-D7E6-62BE491C72B1}"/>
              </a:ext>
            </a:extLst>
          </p:cNvPr>
          <p:cNvGrpSpPr/>
          <p:nvPr/>
        </p:nvGrpSpPr>
        <p:grpSpPr>
          <a:xfrm>
            <a:off x="4008034" y="1727806"/>
            <a:ext cx="1135198" cy="817688"/>
            <a:chOff x="3949096" y="2064461"/>
            <a:chExt cx="1135198" cy="817688"/>
          </a:xfrm>
        </p:grpSpPr>
        <p:sp>
          <p:nvSpPr>
            <p:cNvPr id="9" name="TextBox 8">
              <a:extLst>
                <a:ext uri="{FF2B5EF4-FFF2-40B4-BE49-F238E27FC236}">
                  <a16:creationId xmlns:a16="http://schemas.microsoft.com/office/drawing/2014/main" id="{19F7372D-6812-AA18-82C4-F4C22D054E3C}"/>
                </a:ext>
              </a:extLst>
            </p:cNvPr>
            <p:cNvSpPr txBox="1"/>
            <p:nvPr/>
          </p:nvSpPr>
          <p:spPr>
            <a:xfrm>
              <a:off x="4282471" y="2064461"/>
              <a:ext cx="801823" cy="461665"/>
            </a:xfrm>
            <a:prstGeom prst="rect">
              <a:avLst/>
            </a:prstGeom>
            <a:noFill/>
          </p:spPr>
          <p:txBody>
            <a:bodyPr wrap="none" rtlCol="0">
              <a:spAutoFit/>
            </a:bodyPr>
            <a:lstStyle/>
            <a:p>
              <a:r>
                <a:rPr lang="en-US" sz="2400" dirty="0"/>
                <a:t>DNS</a:t>
              </a:r>
            </a:p>
          </p:txBody>
        </p:sp>
        <p:sp>
          <p:nvSpPr>
            <p:cNvPr id="10" name="TextBox 9">
              <a:extLst>
                <a:ext uri="{FF2B5EF4-FFF2-40B4-BE49-F238E27FC236}">
                  <a16:creationId xmlns:a16="http://schemas.microsoft.com/office/drawing/2014/main" id="{2BA5FB0A-243D-C260-9C35-A18478D1ED23}"/>
                </a:ext>
              </a:extLst>
            </p:cNvPr>
            <p:cNvSpPr txBox="1"/>
            <p:nvPr/>
          </p:nvSpPr>
          <p:spPr>
            <a:xfrm>
              <a:off x="4282471" y="2420484"/>
              <a:ext cx="731290" cy="461665"/>
            </a:xfrm>
            <a:prstGeom prst="rect">
              <a:avLst/>
            </a:prstGeom>
            <a:noFill/>
          </p:spPr>
          <p:txBody>
            <a:bodyPr wrap="none" rtlCol="0">
              <a:spAutoFit/>
            </a:bodyPr>
            <a:lstStyle/>
            <a:p>
              <a:r>
                <a:rPr lang="en-US" sz="2400" dirty="0"/>
                <a:t>LES</a:t>
              </a:r>
            </a:p>
          </p:txBody>
        </p:sp>
        <p:cxnSp>
          <p:nvCxnSpPr>
            <p:cNvPr id="11" name="Straight Connector 10">
              <a:extLst>
                <a:ext uri="{FF2B5EF4-FFF2-40B4-BE49-F238E27FC236}">
                  <a16:creationId xmlns:a16="http://schemas.microsoft.com/office/drawing/2014/main" id="{C54A9F89-A20B-4636-DB05-485574712F8E}"/>
                </a:ext>
              </a:extLst>
            </p:cNvPr>
            <p:cNvCxnSpPr>
              <a:cxnSpLocks/>
            </p:cNvCxnSpPr>
            <p:nvPr/>
          </p:nvCxnSpPr>
          <p:spPr>
            <a:xfrm>
              <a:off x="3949096" y="2632049"/>
              <a:ext cx="34290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1CCA489F-2C95-C474-6D9D-B63CE8853679}"/>
                </a:ext>
              </a:extLst>
            </p:cNvPr>
            <p:cNvCxnSpPr>
              <a:cxnSpLocks/>
            </p:cNvCxnSpPr>
            <p:nvPr/>
          </p:nvCxnSpPr>
          <p:spPr>
            <a:xfrm>
              <a:off x="3949096" y="2339782"/>
              <a:ext cx="342900" cy="0"/>
            </a:xfrm>
            <a:prstGeom prst="line">
              <a:avLst/>
            </a:prstGeom>
            <a:ln w="19050">
              <a:prstDash val="dash"/>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AB66FD52-C4D6-E968-3DBA-687AF0761BA4}"/>
              </a:ext>
            </a:extLst>
          </p:cNvPr>
          <p:cNvSpPr txBox="1"/>
          <p:nvPr/>
        </p:nvSpPr>
        <p:spPr>
          <a:xfrm>
            <a:off x="1035534" y="3692221"/>
            <a:ext cx="7129897" cy="523220"/>
          </a:xfrm>
          <a:prstGeom prst="rect">
            <a:avLst/>
          </a:prstGeom>
          <a:solidFill>
            <a:schemeClr val="bg1"/>
          </a:solidFill>
          <a:ln w="38100">
            <a:solidFill>
              <a:srgbClr val="FF1D1D"/>
            </a:solidFill>
          </a:ln>
        </p:spPr>
        <p:txBody>
          <a:bodyPr wrap="square" rtlCol="0">
            <a:spAutoFit/>
          </a:bodyPr>
          <a:lstStyle/>
          <a:p>
            <a:pPr algn="ctr"/>
            <a:r>
              <a:rPr lang="en-US" sz="2800">
                <a:solidFill>
                  <a:srgbClr val="FF0000"/>
                </a:solidFill>
              </a:rPr>
              <a:t>Streamwise wall stress fluctuations match DNS!</a:t>
            </a:r>
          </a:p>
        </p:txBody>
      </p:sp>
      <p:sp>
        <p:nvSpPr>
          <p:cNvPr id="14" name="TextBox 13">
            <a:extLst>
              <a:ext uri="{FF2B5EF4-FFF2-40B4-BE49-F238E27FC236}">
                <a16:creationId xmlns:a16="http://schemas.microsoft.com/office/drawing/2014/main" id="{CA0B6F9B-FE14-8FB7-C940-0169A9B611B9}"/>
              </a:ext>
            </a:extLst>
          </p:cNvPr>
          <p:cNvSpPr txBox="1"/>
          <p:nvPr/>
        </p:nvSpPr>
        <p:spPr>
          <a:xfrm>
            <a:off x="2565705" y="2354141"/>
            <a:ext cx="1313180" cy="461665"/>
          </a:xfrm>
          <a:prstGeom prst="rect">
            <a:avLst/>
          </a:prstGeom>
          <a:noFill/>
        </p:spPr>
        <p:txBody>
          <a:bodyPr wrap="none" rtlCol="0">
            <a:spAutoFit/>
          </a:bodyPr>
          <a:lstStyle/>
          <a:p>
            <a:r>
              <a:rPr lang="en-US" sz="2400">
                <a:solidFill>
                  <a:srgbClr val="548235"/>
                </a:solidFill>
              </a:rPr>
              <a:t>turbNEQ</a:t>
            </a:r>
            <a:endParaRPr lang="en-US" sz="2400" dirty="0">
              <a:solidFill>
                <a:srgbClr val="548235"/>
              </a:solidFill>
            </a:endParaRPr>
          </a:p>
        </p:txBody>
      </p:sp>
      <p:sp>
        <p:nvSpPr>
          <p:cNvPr id="16" name="TextBox 15">
            <a:extLst>
              <a:ext uri="{FF2B5EF4-FFF2-40B4-BE49-F238E27FC236}">
                <a16:creationId xmlns:a16="http://schemas.microsoft.com/office/drawing/2014/main" id="{A772EF2E-FF0B-A26C-B336-E1023D6F5B5B}"/>
              </a:ext>
            </a:extLst>
          </p:cNvPr>
          <p:cNvSpPr txBox="1"/>
          <p:nvPr/>
        </p:nvSpPr>
        <p:spPr>
          <a:xfrm>
            <a:off x="9627989" y="3595186"/>
            <a:ext cx="2240618" cy="646331"/>
          </a:xfrm>
          <a:prstGeom prst="rect">
            <a:avLst/>
          </a:prstGeom>
          <a:solidFill>
            <a:schemeClr val="bg1"/>
          </a:solidFill>
          <a:ln w="38100">
            <a:solidFill>
              <a:srgbClr val="FF0000"/>
            </a:solidFill>
          </a:ln>
        </p:spPr>
        <p:txBody>
          <a:bodyPr wrap="square" rtlCol="0">
            <a:spAutoFit/>
          </a:bodyPr>
          <a:lstStyle/>
          <a:p>
            <a:pPr algn="ctr"/>
            <a:r>
              <a:rPr lang="en-US">
                <a:solidFill>
                  <a:srgbClr val="FF0000"/>
                </a:solidFill>
              </a:rPr>
              <a:t>Overpredicts spanwise variance</a:t>
            </a:r>
          </a:p>
        </p:txBody>
      </p:sp>
    </p:spTree>
    <p:extLst>
      <p:ext uri="{BB962C8B-B14F-4D97-AF65-F5344CB8AC3E}">
        <p14:creationId xmlns:p14="http://schemas.microsoft.com/office/powerpoint/2010/main" val="392467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5D3A60-5D26-2D08-BD2A-3F4F37EA759E}"/>
              </a:ext>
            </a:extLst>
          </p:cNvPr>
          <p:cNvSpPr>
            <a:spLocks noGrp="1"/>
          </p:cNvSpPr>
          <p:nvPr>
            <p:ph type="ftr" sz="quarter" idx="11"/>
          </p:nvPr>
        </p:nvSpPr>
        <p:spPr/>
        <p:txBody>
          <a:bodyPr/>
          <a:lstStyle/>
          <a:p>
            <a:r>
              <a:rPr lang="en-US"/>
              <a:t>Chapter 6 – </a:t>
            </a:r>
            <a:r>
              <a:rPr lang="en-US" sz="1400"/>
              <a:t>The MTSWM applied to horizontally homogeneous flows</a:t>
            </a:r>
            <a:endParaRPr lang="en-US"/>
          </a:p>
        </p:txBody>
      </p:sp>
      <p:sp>
        <p:nvSpPr>
          <p:cNvPr id="3" name="Title 2">
            <a:extLst>
              <a:ext uri="{FF2B5EF4-FFF2-40B4-BE49-F238E27FC236}">
                <a16:creationId xmlns:a16="http://schemas.microsoft.com/office/drawing/2014/main" id="{5F706F7E-7A30-549B-436E-C1046F620F1C}"/>
              </a:ext>
            </a:extLst>
          </p:cNvPr>
          <p:cNvSpPr>
            <a:spLocks noGrp="1"/>
          </p:cNvSpPr>
          <p:nvPr>
            <p:ph type="title"/>
          </p:nvPr>
        </p:nvSpPr>
        <p:spPr/>
        <p:txBody>
          <a:bodyPr/>
          <a:lstStyle/>
          <a:p>
            <a:r>
              <a:rPr lang="en-US"/>
              <a:t>The MTSWM applied to non-equilibrium flows </a:t>
            </a:r>
          </a:p>
        </p:txBody>
      </p:sp>
      <p:sp>
        <p:nvSpPr>
          <p:cNvPr id="5" name="Slide Number Placeholder 4">
            <a:extLst>
              <a:ext uri="{FF2B5EF4-FFF2-40B4-BE49-F238E27FC236}">
                <a16:creationId xmlns:a16="http://schemas.microsoft.com/office/drawing/2014/main" id="{B54A11F3-6AF9-C590-F682-217E6BDA19A6}"/>
              </a:ext>
            </a:extLst>
          </p:cNvPr>
          <p:cNvSpPr>
            <a:spLocks noGrp="1"/>
          </p:cNvSpPr>
          <p:nvPr>
            <p:ph type="sldNum" sz="quarter" idx="12"/>
          </p:nvPr>
        </p:nvSpPr>
        <p:spPr/>
        <p:txBody>
          <a:bodyPr/>
          <a:lstStyle/>
          <a:p>
            <a:fld id="{75DBE060-CF68-41CF-9ABE-0462A8BD26DF}" type="slidenum">
              <a:rPr lang="en-US" smtClean="0"/>
              <a:pPr/>
              <a:t>32</a:t>
            </a:fld>
            <a:endParaRPr lang="en-US" dirty="0"/>
          </a:p>
        </p:txBody>
      </p:sp>
      <p:sp>
        <p:nvSpPr>
          <p:cNvPr id="6" name="TextBox 5">
            <a:extLst>
              <a:ext uri="{FF2B5EF4-FFF2-40B4-BE49-F238E27FC236}">
                <a16:creationId xmlns:a16="http://schemas.microsoft.com/office/drawing/2014/main" id="{2DF1AF0B-1A35-FA83-1E7C-09D749885F4A}"/>
              </a:ext>
            </a:extLst>
          </p:cNvPr>
          <p:cNvSpPr txBox="1"/>
          <p:nvPr/>
        </p:nvSpPr>
        <p:spPr>
          <a:xfrm>
            <a:off x="865310" y="1002113"/>
            <a:ext cx="5407975" cy="461665"/>
          </a:xfrm>
          <a:prstGeom prst="rect">
            <a:avLst/>
          </a:prstGeom>
          <a:noFill/>
        </p:spPr>
        <p:txBody>
          <a:bodyPr wrap="square" rtlCol="0">
            <a:spAutoFit/>
          </a:bodyPr>
          <a:lstStyle/>
          <a:p>
            <a:pPr algn="ctr"/>
            <a:r>
              <a:rPr lang="en-US" sz="2400" u="sng"/>
              <a:t>Pulsatile channel flow</a:t>
            </a:r>
          </a:p>
        </p:txBody>
      </p:sp>
      <p:sp>
        <p:nvSpPr>
          <p:cNvPr id="7" name="Content Placeholder 2 1">
            <a:extLst>
              <a:ext uri="{FF2B5EF4-FFF2-40B4-BE49-F238E27FC236}">
                <a16:creationId xmlns:a16="http://schemas.microsoft.com/office/drawing/2014/main" id="{74D8930D-CEBC-D165-77C1-0FB845272954}"/>
              </a:ext>
            </a:extLst>
          </p:cNvPr>
          <p:cNvSpPr>
            <a:spLocks noGrp="1"/>
          </p:cNvSpPr>
          <p:nvPr>
            <p:ph idx="1"/>
          </p:nvPr>
        </p:nvSpPr>
        <p:spPr>
          <a:xfrm>
            <a:off x="865310" y="1463778"/>
            <a:ext cx="5407975" cy="5162995"/>
          </a:xfrm>
        </p:spPr>
        <p:txBody>
          <a:bodyPr>
            <a:normAutofit/>
          </a:bodyPr>
          <a:lstStyle/>
          <a:p>
            <a:r>
              <a:rPr lang="en-US" sz="2000"/>
              <a:t>Primary DNS reference: </a:t>
            </a:r>
            <a:r>
              <a:rPr lang="en-US" sz="2000" b="1"/>
              <a:t>Weng et al. (2016)</a:t>
            </a:r>
          </a:p>
          <a:p>
            <a:r>
              <a:rPr lang="en-US" sz="2000"/>
              <a:t>PG forcing:</a:t>
            </a:r>
          </a:p>
        </p:txBody>
      </p:sp>
      <p:pic>
        <p:nvPicPr>
          <p:cNvPr id="8" name="Picture 7" descr="\documentclass{article}&#10;\usepackage{amsmath}&#10;\usepackage{bm}&#10;\pagestyle{empty}&#10;\begin{document}&#10;&#10;$$&#10;\frac{\partial P}{\partial x}&#10;= \frac{\partial P_0}{\partial x} \left[&#10;1 + \beta \cos \left( \omega_f^+ t^+ \right)&#10;\right]&#10;$$&#10;&#10;&#10;\end{document}" title="IguanaTex Bitmap Display">
            <a:extLst>
              <a:ext uri="{FF2B5EF4-FFF2-40B4-BE49-F238E27FC236}">
                <a16:creationId xmlns:a16="http://schemas.microsoft.com/office/drawing/2014/main" id="{190F3467-A651-6E96-A041-97608F65F28E}"/>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2585504" y="1849381"/>
            <a:ext cx="2986077" cy="476298"/>
          </a:xfrm>
          <a:prstGeom prst="rect">
            <a:avLst/>
          </a:prstGeom>
        </p:spPr>
      </p:pic>
      <p:pic>
        <p:nvPicPr>
          <p:cNvPr id="9" name="Picture 8" descr="Chart, histogram&#10;&#10;Description automatically generated with medium confidence">
            <a:extLst>
              <a:ext uri="{FF2B5EF4-FFF2-40B4-BE49-F238E27FC236}">
                <a16:creationId xmlns:a16="http://schemas.microsoft.com/office/drawing/2014/main" id="{26817FE8-5093-4CB5-4F88-4076E6D9A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174" y="2698900"/>
            <a:ext cx="2985234" cy="2238925"/>
          </a:xfrm>
          <a:prstGeom prst="rect">
            <a:avLst/>
          </a:prstGeom>
        </p:spPr>
      </p:pic>
      <p:pic>
        <p:nvPicPr>
          <p:cNvPr id="10" name="Picture 9">
            <a:extLst>
              <a:ext uri="{FF2B5EF4-FFF2-40B4-BE49-F238E27FC236}">
                <a16:creationId xmlns:a16="http://schemas.microsoft.com/office/drawing/2014/main" id="{2E953A31-FB97-BFCB-9661-9A95D40FC977}"/>
              </a:ext>
            </a:extLst>
          </p:cNvPr>
          <p:cNvPicPr>
            <a:picLocks noChangeAspect="1"/>
          </p:cNvPicPr>
          <p:nvPr/>
        </p:nvPicPr>
        <p:blipFill>
          <a:blip r:embed="rId5"/>
          <a:stretch>
            <a:fillRect/>
          </a:stretch>
        </p:blipFill>
        <p:spPr>
          <a:xfrm>
            <a:off x="6463471" y="3429000"/>
            <a:ext cx="5583945" cy="2552661"/>
          </a:xfrm>
          <a:prstGeom prst="rect">
            <a:avLst/>
          </a:prstGeom>
        </p:spPr>
      </p:pic>
      <p:sp>
        <p:nvSpPr>
          <p:cNvPr id="11" name="Rectangle 10">
            <a:extLst>
              <a:ext uri="{FF2B5EF4-FFF2-40B4-BE49-F238E27FC236}">
                <a16:creationId xmlns:a16="http://schemas.microsoft.com/office/drawing/2014/main" id="{DD60CA90-5D3C-4766-3D14-A8A6744D84C5}"/>
              </a:ext>
            </a:extLst>
          </p:cNvPr>
          <p:cNvSpPr/>
          <p:nvPr/>
        </p:nvSpPr>
        <p:spPr>
          <a:xfrm>
            <a:off x="6665264" y="3429000"/>
            <a:ext cx="431320" cy="39094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CDC0B46-3BE6-C085-ED62-08249DBC6827}"/>
                  </a:ext>
                </a:extLst>
              </p:cNvPr>
              <p:cNvSpPr txBox="1"/>
              <p:nvPr/>
            </p:nvSpPr>
            <p:spPr>
              <a:xfrm>
                <a:off x="7441817" y="1729300"/>
                <a:ext cx="3201967" cy="523220"/>
              </a:xfrm>
              <a:prstGeom prst="rect">
                <a:avLst/>
              </a:prstGeom>
              <a:solidFill>
                <a:schemeClr val="bg1"/>
              </a:solidFill>
              <a:ln w="19050">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𝜏</m:t>
                          </m:r>
                        </m:e>
                        <m:sub>
                          <m:r>
                            <a:rPr lang="en-US" sz="2800" b="0" i="1" smtClean="0">
                              <a:latin typeface="Cambria Math" panose="02040503050406030204" pitchFamily="18" charset="0"/>
                            </a:rPr>
                            <m:t>𝑤</m:t>
                          </m:r>
                        </m:sub>
                      </m:sSub>
                      <m:r>
                        <a:rPr lang="en-US" sz="2800" b="0" i="1" smtClean="0">
                          <a:latin typeface="Cambria Math" panose="02040503050406030204" pitchFamily="18" charset="0"/>
                        </a:rPr>
                        <m:t>=</m:t>
                      </m:r>
                      <m:sSub>
                        <m:sSubPr>
                          <m:ctrlPr>
                            <a:rPr lang="en-US" sz="2800" b="0" i="1" smtClean="0">
                              <a:solidFill>
                                <a:srgbClr val="0000FF"/>
                              </a:solidFill>
                              <a:latin typeface="Cambria Math" panose="02040503050406030204" pitchFamily="18" charset="0"/>
                            </a:rPr>
                          </m:ctrlPr>
                        </m:sSubPr>
                        <m:e>
                          <m:acc>
                            <m:accPr>
                              <m:chr m:val="̅"/>
                              <m:ctrlPr>
                                <a:rPr lang="en-US" sz="2800" b="0" i="1" smtClean="0">
                                  <a:solidFill>
                                    <a:srgbClr val="0000FF"/>
                                  </a:solidFill>
                                  <a:latin typeface="Cambria Math" panose="02040503050406030204" pitchFamily="18" charset="0"/>
                                </a:rPr>
                              </m:ctrlPr>
                            </m:accPr>
                            <m:e>
                              <m:r>
                                <a:rPr lang="en-US" sz="2800" b="0" i="1" smtClean="0">
                                  <a:solidFill>
                                    <a:srgbClr val="0000FF"/>
                                  </a:solidFill>
                                  <a:latin typeface="Cambria Math" panose="02040503050406030204" pitchFamily="18" charset="0"/>
                                </a:rPr>
                                <m:t>𝜏</m:t>
                              </m:r>
                            </m:e>
                          </m:acc>
                        </m:e>
                        <m:sub>
                          <m:r>
                            <a:rPr lang="en-US" sz="2800" b="0" i="1" smtClean="0">
                              <a:solidFill>
                                <a:srgbClr val="0000FF"/>
                              </a:solidFill>
                              <a:latin typeface="Cambria Math" panose="02040503050406030204" pitchFamily="18" charset="0"/>
                            </a:rPr>
                            <m:t>𝑤</m:t>
                          </m:r>
                        </m:sub>
                      </m:sSub>
                      <m:r>
                        <a:rPr lang="en-US" sz="2800" b="0" i="1" smtClean="0">
                          <a:latin typeface="Cambria Math" panose="02040503050406030204" pitchFamily="18" charset="0"/>
                        </a:rPr>
                        <m:t>+</m:t>
                      </m:r>
                      <m:sSubSup>
                        <m:sSubSupPr>
                          <m:ctrlPr>
                            <a:rPr lang="en-US" sz="2800" b="0" i="1" smtClean="0">
                              <a:solidFill>
                                <a:srgbClr val="548235"/>
                              </a:solidFill>
                              <a:latin typeface="Cambria Math" panose="02040503050406030204" pitchFamily="18" charset="0"/>
                            </a:rPr>
                          </m:ctrlPr>
                        </m:sSubSupPr>
                        <m:e>
                          <m:r>
                            <a:rPr lang="en-US" sz="2800" b="0" i="1" smtClean="0">
                              <a:solidFill>
                                <a:srgbClr val="548235"/>
                              </a:solidFill>
                              <a:latin typeface="Cambria Math" panose="02040503050406030204" pitchFamily="18" charset="0"/>
                            </a:rPr>
                            <m:t>𝜏</m:t>
                          </m:r>
                        </m:e>
                        <m:sub>
                          <m:r>
                            <a:rPr lang="en-US" sz="2800" b="0" i="1" smtClean="0">
                              <a:solidFill>
                                <a:srgbClr val="548235"/>
                              </a:solidFill>
                              <a:latin typeface="Cambria Math" panose="02040503050406030204" pitchFamily="18" charset="0"/>
                            </a:rPr>
                            <m:t>𝑤</m:t>
                          </m:r>
                        </m:sub>
                        <m:sup>
                          <m:r>
                            <a:rPr lang="en-US" sz="2800" b="0" i="1" smtClean="0">
                              <a:solidFill>
                                <a:srgbClr val="548235"/>
                              </a:solidFill>
                              <a:latin typeface="Cambria Math" panose="02040503050406030204" pitchFamily="18" charset="0"/>
                            </a:rPr>
                            <m:t>′</m:t>
                          </m:r>
                        </m:sup>
                      </m:sSubSup>
                      <m:r>
                        <a:rPr lang="en-US" sz="2800" b="0" i="1" smtClean="0">
                          <a:latin typeface="Cambria Math" panose="02040503050406030204" pitchFamily="18" charset="0"/>
                        </a:rPr>
                        <m:t>+</m:t>
                      </m:r>
                      <m:sSubSup>
                        <m:sSubSupPr>
                          <m:ctrlPr>
                            <a:rPr lang="en-US" sz="2800" b="0" i="1" smtClean="0">
                              <a:solidFill>
                                <a:srgbClr val="FF0000"/>
                              </a:solidFill>
                              <a:latin typeface="Cambria Math" panose="02040503050406030204" pitchFamily="18" charset="0"/>
                            </a:rPr>
                          </m:ctrlPr>
                        </m:sSubSupPr>
                        <m:e>
                          <m:r>
                            <a:rPr lang="en-US" sz="2800" b="0" i="1" smtClean="0">
                              <a:solidFill>
                                <a:srgbClr val="FF0000"/>
                              </a:solidFill>
                              <a:latin typeface="Cambria Math" panose="02040503050406030204" pitchFamily="18" charset="0"/>
                            </a:rPr>
                            <m:t>𝜏</m:t>
                          </m:r>
                        </m:e>
                        <m:sub>
                          <m:r>
                            <a:rPr lang="en-US" sz="2800" b="0" i="1" smtClean="0">
                              <a:solidFill>
                                <a:srgbClr val="FF0000"/>
                              </a:solidFill>
                              <a:latin typeface="Cambria Math" panose="02040503050406030204" pitchFamily="18" charset="0"/>
                            </a:rPr>
                            <m:t>𝑤</m:t>
                          </m:r>
                        </m:sub>
                        <m:sup>
                          <m:r>
                            <a:rPr lang="en-US" sz="2800" b="0" i="1" smtClean="0">
                              <a:solidFill>
                                <a:srgbClr val="FF0000"/>
                              </a:solidFill>
                              <a:latin typeface="Cambria Math" panose="02040503050406030204" pitchFamily="18" charset="0"/>
                            </a:rPr>
                            <m:t>′′</m:t>
                          </m:r>
                        </m:sup>
                      </m:sSubSup>
                    </m:oMath>
                  </m:oMathPara>
                </a14:m>
                <a:endParaRPr lang="en-US" sz="2800"/>
              </a:p>
            </p:txBody>
          </p:sp>
        </mc:Choice>
        <mc:Fallback xmlns="">
          <p:sp>
            <p:nvSpPr>
              <p:cNvPr id="12" name="TextBox 11">
                <a:extLst>
                  <a:ext uri="{FF2B5EF4-FFF2-40B4-BE49-F238E27FC236}">
                    <a16:creationId xmlns:a16="http://schemas.microsoft.com/office/drawing/2014/main" id="{DCDC0B46-3BE6-C085-ED62-08249DBC6827}"/>
                  </a:ext>
                </a:extLst>
              </p:cNvPr>
              <p:cNvSpPr txBox="1">
                <a:spLocks noRot="1" noChangeAspect="1" noMove="1" noResize="1" noEditPoints="1" noAdjustHandles="1" noChangeArrowheads="1" noChangeShapeType="1" noTextEdit="1"/>
              </p:cNvSpPr>
              <p:nvPr/>
            </p:nvSpPr>
            <p:spPr>
              <a:xfrm>
                <a:off x="7441817" y="1729300"/>
                <a:ext cx="3201967" cy="523220"/>
              </a:xfrm>
              <a:prstGeom prst="rect">
                <a:avLst/>
              </a:prstGeom>
              <a:blipFill>
                <a:blip r:embed="rId6"/>
                <a:stretch>
                  <a:fillRect/>
                </a:stretch>
              </a:blipFill>
              <a:ln w="19050">
                <a:solidFill>
                  <a:schemeClr val="tx1"/>
                </a:solidFill>
              </a:ln>
            </p:spPr>
            <p:txBody>
              <a:bodyPr/>
              <a:lstStyle/>
              <a:p>
                <a:r>
                  <a:rPr lang="en-US">
                    <a:noFill/>
                  </a:rPr>
                  <a:t> </a:t>
                </a:r>
              </a:p>
            </p:txBody>
          </p:sp>
        </mc:Fallback>
      </mc:AlternateContent>
      <p:sp>
        <p:nvSpPr>
          <p:cNvPr id="13" name="TextBox 12">
            <a:extLst>
              <a:ext uri="{FF2B5EF4-FFF2-40B4-BE49-F238E27FC236}">
                <a16:creationId xmlns:a16="http://schemas.microsoft.com/office/drawing/2014/main" id="{C0FFD9C0-5985-CCE5-6DD5-5E3E284A08A4}"/>
              </a:ext>
            </a:extLst>
          </p:cNvPr>
          <p:cNvSpPr txBox="1"/>
          <p:nvPr/>
        </p:nvSpPr>
        <p:spPr>
          <a:xfrm>
            <a:off x="8198030" y="1157388"/>
            <a:ext cx="2108269" cy="369332"/>
          </a:xfrm>
          <a:prstGeom prst="rect">
            <a:avLst/>
          </a:prstGeom>
          <a:solidFill>
            <a:schemeClr val="bg1"/>
          </a:solidFill>
        </p:spPr>
        <p:txBody>
          <a:bodyPr wrap="none" rtlCol="0">
            <a:spAutoFit/>
          </a:bodyPr>
          <a:lstStyle/>
          <a:p>
            <a:pPr algn="ctr"/>
            <a:r>
              <a:rPr lang="en-US" u="sng"/>
              <a:t>MTS wall stress BC </a:t>
            </a:r>
          </a:p>
        </p:txBody>
      </p:sp>
      <p:sp>
        <p:nvSpPr>
          <p:cNvPr id="14" name="TextBox 13">
            <a:extLst>
              <a:ext uri="{FF2B5EF4-FFF2-40B4-BE49-F238E27FC236}">
                <a16:creationId xmlns:a16="http://schemas.microsoft.com/office/drawing/2014/main" id="{BDEC248B-148C-F035-3E53-01C16FAACFF3}"/>
              </a:ext>
            </a:extLst>
          </p:cNvPr>
          <p:cNvSpPr txBox="1"/>
          <p:nvPr/>
        </p:nvSpPr>
        <p:spPr>
          <a:xfrm>
            <a:off x="4237707" y="3263670"/>
            <a:ext cx="2363162" cy="646331"/>
          </a:xfrm>
          <a:prstGeom prst="rect">
            <a:avLst/>
          </a:prstGeom>
          <a:solidFill>
            <a:schemeClr val="bg1"/>
          </a:solidFill>
        </p:spPr>
        <p:txBody>
          <a:bodyPr wrap="square" rtlCol="0">
            <a:spAutoFit/>
          </a:bodyPr>
          <a:lstStyle/>
          <a:p>
            <a:r>
              <a:rPr lang="en-US">
                <a:solidFill>
                  <a:srgbClr val="FF0000"/>
                </a:solidFill>
              </a:rPr>
              <a:t>Non-equilibrium parameter: frequency</a:t>
            </a:r>
          </a:p>
        </p:txBody>
      </p:sp>
      <p:pic>
        <p:nvPicPr>
          <p:cNvPr id="15" name="Picture 14" descr="A picture containing graphical user interface&#10;&#10;Description automatically generated">
            <a:extLst>
              <a:ext uri="{FF2B5EF4-FFF2-40B4-BE49-F238E27FC236}">
                <a16:creationId xmlns:a16="http://schemas.microsoft.com/office/drawing/2014/main" id="{DDB6B7A4-AA5B-6F7D-B6C4-CBDE30B099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285" y="5115710"/>
            <a:ext cx="6286186" cy="1068531"/>
          </a:xfrm>
          <a:prstGeom prst="rect">
            <a:avLst/>
          </a:prstGeom>
        </p:spPr>
      </p:pic>
      <p:sp>
        <p:nvSpPr>
          <p:cNvPr id="16" name="TextBox 15">
            <a:extLst>
              <a:ext uri="{FF2B5EF4-FFF2-40B4-BE49-F238E27FC236}">
                <a16:creationId xmlns:a16="http://schemas.microsoft.com/office/drawing/2014/main" id="{C6745CBE-E410-B07F-5E94-B9815BFC22A9}"/>
              </a:ext>
            </a:extLst>
          </p:cNvPr>
          <p:cNvSpPr txBox="1"/>
          <p:nvPr/>
        </p:nvSpPr>
        <p:spPr>
          <a:xfrm>
            <a:off x="7255204" y="2406482"/>
            <a:ext cx="4118820" cy="400110"/>
          </a:xfrm>
          <a:prstGeom prst="rect">
            <a:avLst/>
          </a:prstGeom>
          <a:noFill/>
        </p:spPr>
        <p:txBody>
          <a:bodyPr wrap="none" rtlCol="0">
            <a:spAutoFit/>
          </a:bodyPr>
          <a:lstStyle/>
          <a:p>
            <a:r>
              <a:rPr lang="en-US" sz="2000"/>
              <a:t>Total = </a:t>
            </a:r>
            <a:r>
              <a:rPr lang="en-US" sz="2000">
                <a:solidFill>
                  <a:srgbClr val="1A1AFF"/>
                </a:solidFill>
              </a:rPr>
              <a:t>LaRTE</a:t>
            </a:r>
            <a:r>
              <a:rPr lang="en-US" sz="2000"/>
              <a:t> + </a:t>
            </a:r>
            <a:r>
              <a:rPr lang="en-US" sz="2000">
                <a:solidFill>
                  <a:srgbClr val="548235"/>
                </a:solidFill>
              </a:rPr>
              <a:t>turbNEQ</a:t>
            </a:r>
            <a:r>
              <a:rPr lang="en-US" sz="2000"/>
              <a:t> + </a:t>
            </a:r>
            <a:r>
              <a:rPr lang="en-US" sz="2000">
                <a:solidFill>
                  <a:srgbClr val="FF0000"/>
                </a:solidFill>
              </a:rPr>
              <a:t>lamNEQ</a:t>
            </a:r>
          </a:p>
        </p:txBody>
      </p:sp>
    </p:spTree>
    <p:extLst>
      <p:ext uri="{BB962C8B-B14F-4D97-AF65-F5344CB8AC3E}">
        <p14:creationId xmlns:p14="http://schemas.microsoft.com/office/powerpoint/2010/main" val="1708730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EC532-BE0F-9C6C-B784-5618826EBF2F}"/>
              </a:ext>
            </a:extLst>
          </p:cNvPr>
          <p:cNvSpPr>
            <a:spLocks noGrp="1"/>
          </p:cNvSpPr>
          <p:nvPr>
            <p:ph type="title"/>
          </p:nvPr>
        </p:nvSpPr>
        <p:spPr/>
        <p:txBody>
          <a:bodyPr/>
          <a:lstStyle/>
          <a:p>
            <a:r>
              <a:rPr lang="en-US"/>
              <a:t>JFM Notebooks</a:t>
            </a:r>
          </a:p>
        </p:txBody>
      </p:sp>
      <p:sp>
        <p:nvSpPr>
          <p:cNvPr id="4" name="Slide Number Placeholder 3">
            <a:extLst>
              <a:ext uri="{FF2B5EF4-FFF2-40B4-BE49-F238E27FC236}">
                <a16:creationId xmlns:a16="http://schemas.microsoft.com/office/drawing/2014/main" id="{854D7D02-3402-3E26-D318-3EF0C560BB8C}"/>
              </a:ext>
            </a:extLst>
          </p:cNvPr>
          <p:cNvSpPr>
            <a:spLocks noGrp="1"/>
          </p:cNvSpPr>
          <p:nvPr>
            <p:ph type="sldNum" sz="quarter" idx="12"/>
          </p:nvPr>
        </p:nvSpPr>
        <p:spPr/>
        <p:txBody>
          <a:bodyPr/>
          <a:lstStyle/>
          <a:p>
            <a:fld id="{75DBE060-CF68-41CF-9ABE-0462A8BD26DF}" type="slidenum">
              <a:rPr lang="en-US" smtClean="0"/>
              <a:pPr/>
              <a:t>33</a:t>
            </a:fld>
            <a:endParaRPr lang="en-US" dirty="0"/>
          </a:p>
        </p:txBody>
      </p:sp>
      <p:pic>
        <p:nvPicPr>
          <p:cNvPr id="8" name="Video 7">
            <a:hlinkClick r:id="" action="ppaction://media"/>
            <a:extLst>
              <a:ext uri="{FF2B5EF4-FFF2-40B4-BE49-F238E27FC236}">
                <a16:creationId xmlns:a16="http://schemas.microsoft.com/office/drawing/2014/main" id="{A5FADD09-2203-9556-6CA2-5BB4A41156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2937" y="1179384"/>
            <a:ext cx="10906125" cy="5140647"/>
          </a:xfrm>
          <a:prstGeom prst="rect">
            <a:avLst/>
          </a:prstGeom>
        </p:spPr>
      </p:pic>
      <p:sp>
        <p:nvSpPr>
          <p:cNvPr id="3" name="Footer Placeholder 1">
            <a:extLst>
              <a:ext uri="{FF2B5EF4-FFF2-40B4-BE49-F238E27FC236}">
                <a16:creationId xmlns:a16="http://schemas.microsoft.com/office/drawing/2014/main" id="{3193D069-0B4E-579B-01B3-821DE684ED87}"/>
              </a:ext>
            </a:extLst>
          </p:cNvPr>
          <p:cNvSpPr>
            <a:spLocks noGrp="1"/>
          </p:cNvSpPr>
          <p:nvPr>
            <p:ph type="ftr" sz="quarter" idx="11"/>
          </p:nvPr>
        </p:nvSpPr>
        <p:spPr>
          <a:xfrm>
            <a:off x="885473" y="6563840"/>
            <a:ext cx="10421054" cy="206734"/>
          </a:xfrm>
        </p:spPr>
        <p:txBody>
          <a:bodyPr/>
          <a:lstStyle/>
          <a:p>
            <a:r>
              <a:rPr lang="en-US"/>
              <a:t>Chapter 6 – </a:t>
            </a:r>
            <a:r>
              <a:rPr lang="en-US" sz="1400"/>
              <a:t>The MTSWM applied to horizontally homogeneous flows</a:t>
            </a:r>
            <a:endParaRPr lang="en-US"/>
          </a:p>
        </p:txBody>
      </p:sp>
      <p:pic>
        <p:nvPicPr>
          <p:cNvPr id="5" name="Picture 4">
            <a:extLst>
              <a:ext uri="{FF2B5EF4-FFF2-40B4-BE49-F238E27FC236}">
                <a16:creationId xmlns:a16="http://schemas.microsoft.com/office/drawing/2014/main" id="{79F433F7-15CC-1961-A8FA-FD115C05940C}"/>
              </a:ext>
            </a:extLst>
          </p:cNvPr>
          <p:cNvPicPr>
            <a:picLocks noChangeAspect="1"/>
          </p:cNvPicPr>
          <p:nvPr/>
        </p:nvPicPr>
        <p:blipFill>
          <a:blip r:embed="rId6"/>
          <a:stretch>
            <a:fillRect/>
          </a:stretch>
        </p:blipFill>
        <p:spPr>
          <a:xfrm>
            <a:off x="642937" y="4474988"/>
            <a:ext cx="1232593" cy="1238680"/>
          </a:xfrm>
          <a:prstGeom prst="rect">
            <a:avLst/>
          </a:prstGeom>
        </p:spPr>
      </p:pic>
      <p:sp>
        <p:nvSpPr>
          <p:cNvPr id="6" name="TextBox 5">
            <a:extLst>
              <a:ext uri="{FF2B5EF4-FFF2-40B4-BE49-F238E27FC236}">
                <a16:creationId xmlns:a16="http://schemas.microsoft.com/office/drawing/2014/main" id="{98B7F079-EE2A-2816-2F5F-66EED6F0F3F1}"/>
              </a:ext>
            </a:extLst>
          </p:cNvPr>
          <p:cNvSpPr txBox="1"/>
          <p:nvPr/>
        </p:nvSpPr>
        <p:spPr>
          <a:xfrm>
            <a:off x="100334" y="5749438"/>
            <a:ext cx="2823658" cy="461665"/>
          </a:xfrm>
          <a:prstGeom prst="rect">
            <a:avLst/>
          </a:prstGeom>
          <a:solidFill>
            <a:schemeClr val="bg1"/>
          </a:solidFill>
        </p:spPr>
        <p:txBody>
          <a:bodyPr wrap="none" rtlCol="0">
            <a:spAutoFit/>
          </a:bodyPr>
          <a:lstStyle/>
          <a:p>
            <a:r>
              <a:rPr lang="en-US" sz="1200"/>
              <a:t>Fowler, Zaki, Meneveau (2023), JFM,</a:t>
            </a:r>
          </a:p>
          <a:p>
            <a:r>
              <a:rPr lang="en-US" sz="1200"/>
              <a:t>DOI: </a:t>
            </a:r>
            <a:r>
              <a:rPr lang="en-US" sz="1200">
                <a:hlinkClick r:id="rId7">
                  <a:extLst>
                    <a:ext uri="{A12FA001-AC4F-418D-AE19-62706E023703}">
                      <ahyp:hlinkClr xmlns:ahyp="http://schemas.microsoft.com/office/drawing/2018/hyperlinkcolor" val="tx"/>
                    </a:ext>
                  </a:extLst>
                </a:hlinkClick>
              </a:rPr>
              <a:t>https://doi.org/10.1017/jfm.2023.585</a:t>
            </a:r>
            <a:endParaRPr lang="en-US" sz="1200"/>
          </a:p>
        </p:txBody>
      </p:sp>
    </p:spTree>
    <p:extLst>
      <p:ext uri="{BB962C8B-B14F-4D97-AF65-F5344CB8AC3E}">
        <p14:creationId xmlns:p14="http://schemas.microsoft.com/office/powerpoint/2010/main" val="2007018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100000">
                <p:cTn id="7" repeatCount="indefinite" fill="hold" display="0">
                  <p:stCondLst>
                    <p:cond delay="indefinite"/>
                  </p:stCondLst>
                </p:cTn>
                <p:tgtEl>
                  <p:spTgt spid="8"/>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5592167-438F-C371-BC93-A0517FF852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3730" y="1004886"/>
            <a:ext cx="9633964" cy="5777296"/>
          </a:xfrm>
          <a:prstGeom prst="rect">
            <a:avLst/>
          </a:prstGeom>
        </p:spPr>
      </p:pic>
      <p:sp>
        <p:nvSpPr>
          <p:cNvPr id="2" name="Title 1">
            <a:extLst>
              <a:ext uri="{FF2B5EF4-FFF2-40B4-BE49-F238E27FC236}">
                <a16:creationId xmlns:a16="http://schemas.microsoft.com/office/drawing/2014/main" id="{2279A0A7-792D-44AB-8B91-1A8D664CCEAD}"/>
              </a:ext>
            </a:extLst>
          </p:cNvPr>
          <p:cNvSpPr>
            <a:spLocks noGrp="1"/>
          </p:cNvSpPr>
          <p:nvPr>
            <p:ph type="title"/>
          </p:nvPr>
        </p:nvSpPr>
        <p:spPr/>
        <p:txBody>
          <a:bodyPr/>
          <a:lstStyle/>
          <a:p>
            <a:r>
              <a:rPr lang="en-US"/>
              <a:t>Pulsatile channel flow</a:t>
            </a:r>
          </a:p>
        </p:txBody>
      </p:sp>
      <p:sp>
        <p:nvSpPr>
          <p:cNvPr id="4" name="Slide Number Placeholder 3">
            <a:extLst>
              <a:ext uri="{FF2B5EF4-FFF2-40B4-BE49-F238E27FC236}">
                <a16:creationId xmlns:a16="http://schemas.microsoft.com/office/drawing/2014/main" id="{7E343777-6680-43E1-90AA-DA0020BAAE4A}"/>
              </a:ext>
            </a:extLst>
          </p:cNvPr>
          <p:cNvSpPr>
            <a:spLocks noGrp="1"/>
          </p:cNvSpPr>
          <p:nvPr>
            <p:ph type="sldNum" sz="quarter" idx="12"/>
          </p:nvPr>
        </p:nvSpPr>
        <p:spPr/>
        <p:txBody>
          <a:bodyPr/>
          <a:lstStyle/>
          <a:p>
            <a:fld id="{75DBE060-CF68-41CF-9ABE-0462A8BD26DF}" type="slidenum">
              <a:rPr lang="en-US" smtClean="0"/>
              <a:pPr/>
              <a:t>34</a:t>
            </a:fld>
            <a:endParaRPr lang="en-US" dirty="0"/>
          </a:p>
        </p:txBody>
      </p:sp>
      <p:grpSp>
        <p:nvGrpSpPr>
          <p:cNvPr id="16" name="Group 15">
            <a:extLst>
              <a:ext uri="{FF2B5EF4-FFF2-40B4-BE49-F238E27FC236}">
                <a16:creationId xmlns:a16="http://schemas.microsoft.com/office/drawing/2014/main" id="{09812ADC-3486-1D3B-7B60-D0526B2049A5}"/>
              </a:ext>
            </a:extLst>
          </p:cNvPr>
          <p:cNvGrpSpPr/>
          <p:nvPr/>
        </p:nvGrpSpPr>
        <p:grpSpPr>
          <a:xfrm>
            <a:off x="9813348" y="3078921"/>
            <a:ext cx="1901639" cy="1088666"/>
            <a:chOff x="8335333" y="3945957"/>
            <a:chExt cx="1901639" cy="1088666"/>
          </a:xfrm>
        </p:grpSpPr>
        <p:cxnSp>
          <p:nvCxnSpPr>
            <p:cNvPr id="47" name="Straight Connector 46">
              <a:extLst>
                <a:ext uri="{FF2B5EF4-FFF2-40B4-BE49-F238E27FC236}">
                  <a16:creationId xmlns:a16="http://schemas.microsoft.com/office/drawing/2014/main" id="{48BD3B09-4908-437D-9144-C24C5A19C976}"/>
                </a:ext>
              </a:extLst>
            </p:cNvPr>
            <p:cNvCxnSpPr>
              <a:cxnSpLocks/>
            </p:cNvCxnSpPr>
            <p:nvPr/>
          </p:nvCxnSpPr>
          <p:spPr>
            <a:xfrm>
              <a:off x="8515762" y="4157483"/>
              <a:ext cx="553916" cy="0"/>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2852B858-333F-4F1B-8A2B-CFD93B1334DE}"/>
                </a:ext>
              </a:extLst>
            </p:cNvPr>
            <p:cNvSpPr txBox="1"/>
            <p:nvPr/>
          </p:nvSpPr>
          <p:spPr>
            <a:xfrm>
              <a:off x="9122767" y="3964025"/>
              <a:ext cx="1114205" cy="369332"/>
            </a:xfrm>
            <a:prstGeom prst="rect">
              <a:avLst/>
            </a:prstGeom>
            <a:noFill/>
          </p:spPr>
          <p:txBody>
            <a:bodyPr wrap="square" rtlCol="0">
              <a:spAutoFit/>
            </a:bodyPr>
            <a:lstStyle/>
            <a:p>
              <a:r>
                <a:rPr lang="en-US"/>
                <a:t>DNS</a:t>
              </a:r>
            </a:p>
          </p:txBody>
        </p:sp>
        <p:cxnSp>
          <p:nvCxnSpPr>
            <p:cNvPr id="49" name="Straight Connector 48">
              <a:extLst>
                <a:ext uri="{FF2B5EF4-FFF2-40B4-BE49-F238E27FC236}">
                  <a16:creationId xmlns:a16="http://schemas.microsoft.com/office/drawing/2014/main" id="{126F2F2F-07DF-4752-A46E-E1A16DB4C984}"/>
                </a:ext>
              </a:extLst>
            </p:cNvPr>
            <p:cNvCxnSpPr>
              <a:cxnSpLocks/>
            </p:cNvCxnSpPr>
            <p:nvPr/>
          </p:nvCxnSpPr>
          <p:spPr>
            <a:xfrm>
              <a:off x="8518072" y="4485757"/>
              <a:ext cx="553916" cy="0"/>
            </a:xfrm>
            <a:prstGeom prst="line">
              <a:avLst/>
            </a:prstGeom>
            <a:ln w="28575">
              <a:prstDash val="solid"/>
            </a:ln>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6CB752F6-1577-4E06-992C-4CCB00538287}"/>
                </a:ext>
              </a:extLst>
            </p:cNvPr>
            <p:cNvSpPr txBox="1"/>
            <p:nvPr/>
          </p:nvSpPr>
          <p:spPr>
            <a:xfrm>
              <a:off x="9125077" y="4292299"/>
              <a:ext cx="1111895" cy="369332"/>
            </a:xfrm>
            <a:prstGeom prst="rect">
              <a:avLst/>
            </a:prstGeom>
            <a:noFill/>
          </p:spPr>
          <p:txBody>
            <a:bodyPr wrap="square" rtlCol="0">
              <a:spAutoFit/>
            </a:bodyPr>
            <a:lstStyle/>
            <a:p>
              <a:r>
                <a:rPr lang="en-US"/>
                <a:t>MTSWM</a:t>
              </a:r>
            </a:p>
          </p:txBody>
        </p:sp>
        <p:cxnSp>
          <p:nvCxnSpPr>
            <p:cNvPr id="51" name="Straight Connector 50">
              <a:extLst>
                <a:ext uri="{FF2B5EF4-FFF2-40B4-BE49-F238E27FC236}">
                  <a16:creationId xmlns:a16="http://schemas.microsoft.com/office/drawing/2014/main" id="{1C5EF6C6-FF3F-46A8-AA97-6924C1FBF2E4}"/>
                </a:ext>
              </a:extLst>
            </p:cNvPr>
            <p:cNvCxnSpPr>
              <a:cxnSpLocks/>
            </p:cNvCxnSpPr>
            <p:nvPr/>
          </p:nvCxnSpPr>
          <p:spPr>
            <a:xfrm>
              <a:off x="8515762" y="4855089"/>
              <a:ext cx="553916" cy="0"/>
            </a:xfrm>
            <a:prstGeom prst="line">
              <a:avLst/>
            </a:prstGeom>
            <a:ln w="28575">
              <a:solidFill>
                <a:schemeClr val="bg1">
                  <a:lumMod val="50000"/>
                </a:schemeClr>
              </a:solidFill>
              <a:prstDash val="lgDashDot"/>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40C2A093-1A02-4869-8A51-FFF8D11C6061}"/>
                </a:ext>
              </a:extLst>
            </p:cNvPr>
            <p:cNvSpPr txBox="1"/>
            <p:nvPr/>
          </p:nvSpPr>
          <p:spPr>
            <a:xfrm>
              <a:off x="9122767" y="4661631"/>
              <a:ext cx="1045361" cy="369332"/>
            </a:xfrm>
            <a:prstGeom prst="rect">
              <a:avLst/>
            </a:prstGeom>
            <a:noFill/>
          </p:spPr>
          <p:txBody>
            <a:bodyPr wrap="square" rtlCol="0">
              <a:spAutoFit/>
            </a:bodyPr>
            <a:lstStyle/>
            <a:p>
              <a:r>
                <a:rPr lang="en-US"/>
                <a:t>EQWM</a:t>
              </a:r>
            </a:p>
          </p:txBody>
        </p:sp>
        <p:sp>
          <p:nvSpPr>
            <p:cNvPr id="53" name="Rectangle 52">
              <a:extLst>
                <a:ext uri="{FF2B5EF4-FFF2-40B4-BE49-F238E27FC236}">
                  <a16:creationId xmlns:a16="http://schemas.microsoft.com/office/drawing/2014/main" id="{2FD0D916-2991-4E07-8D02-B085D5ABD6AA}"/>
                </a:ext>
              </a:extLst>
            </p:cNvPr>
            <p:cNvSpPr/>
            <p:nvPr/>
          </p:nvSpPr>
          <p:spPr>
            <a:xfrm>
              <a:off x="8335333" y="3945957"/>
              <a:ext cx="1901639" cy="1088666"/>
            </a:xfrm>
            <a:prstGeom prst="rect">
              <a:avLst/>
            </a:pr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F78DC89B-96EC-40C8-AB23-EEC0EF747E99}"/>
              </a:ext>
            </a:extLst>
          </p:cNvPr>
          <p:cNvSpPr txBox="1"/>
          <p:nvPr/>
        </p:nvSpPr>
        <p:spPr>
          <a:xfrm rot="16200000">
            <a:off x="305828" y="2228729"/>
            <a:ext cx="1185709" cy="369332"/>
          </a:xfrm>
          <a:prstGeom prst="rect">
            <a:avLst/>
          </a:prstGeom>
          <a:solidFill>
            <a:schemeClr val="bg1"/>
          </a:solidFill>
        </p:spPr>
        <p:txBody>
          <a:bodyPr wrap="none" rtlCol="0">
            <a:spAutoFit/>
          </a:bodyPr>
          <a:lstStyle/>
          <a:p>
            <a:r>
              <a:rPr lang="en-US"/>
              <a:t>Wall stress</a:t>
            </a:r>
          </a:p>
        </p:txBody>
      </p:sp>
      <p:sp>
        <p:nvSpPr>
          <p:cNvPr id="35" name="TextBox 34">
            <a:extLst>
              <a:ext uri="{FF2B5EF4-FFF2-40B4-BE49-F238E27FC236}">
                <a16:creationId xmlns:a16="http://schemas.microsoft.com/office/drawing/2014/main" id="{DDADDD1F-DDFD-4D77-89CC-4FD6E0B55EDD}"/>
              </a:ext>
            </a:extLst>
          </p:cNvPr>
          <p:cNvSpPr txBox="1"/>
          <p:nvPr/>
        </p:nvSpPr>
        <p:spPr>
          <a:xfrm rot="16200000">
            <a:off x="310569" y="5225588"/>
            <a:ext cx="1185709" cy="369332"/>
          </a:xfrm>
          <a:prstGeom prst="rect">
            <a:avLst/>
          </a:prstGeom>
          <a:solidFill>
            <a:schemeClr val="bg1"/>
          </a:solidFill>
        </p:spPr>
        <p:txBody>
          <a:bodyPr wrap="none" rtlCol="0">
            <a:spAutoFit/>
          </a:bodyPr>
          <a:lstStyle/>
          <a:p>
            <a:r>
              <a:rPr lang="en-US"/>
              <a:t>Wall stress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13C8CCD-007E-45CB-9E61-16D8E965D1ED}"/>
                  </a:ext>
                </a:extLst>
              </p:cNvPr>
              <p:cNvSpPr txBox="1"/>
              <p:nvPr/>
            </p:nvSpPr>
            <p:spPr>
              <a:xfrm>
                <a:off x="1865560" y="1084059"/>
                <a:ext cx="1271887" cy="371961"/>
              </a:xfrm>
              <a:prstGeom prst="rect">
                <a:avLst/>
              </a:prstGeom>
              <a:solidFill>
                <a:schemeClr val="bg1"/>
              </a:solidFill>
              <a:ln w="19050">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smtClean="0">
                              <a:solidFill>
                                <a:schemeClr val="tx1"/>
                              </a:solidFill>
                              <a:latin typeface="Cambria Math" panose="02040503050406030204" pitchFamily="18" charset="0"/>
                            </a:rPr>
                          </m:ctrlPr>
                        </m:sSubSupPr>
                        <m:e>
                          <m:r>
                            <a:rPr lang="en-US" sz="1600" b="0" i="1" smtClean="0">
                              <a:solidFill>
                                <a:schemeClr val="tx1"/>
                              </a:solidFill>
                              <a:latin typeface="Cambria Math" panose="02040503050406030204" pitchFamily="18" charset="0"/>
                            </a:rPr>
                            <m:t>𝜔</m:t>
                          </m:r>
                        </m:e>
                        <m:sub>
                          <m:r>
                            <a:rPr lang="en-US" sz="1600" b="0" i="1" smtClean="0">
                              <a:solidFill>
                                <a:schemeClr val="tx1"/>
                              </a:solidFill>
                              <a:latin typeface="Cambria Math" panose="02040503050406030204" pitchFamily="18" charset="0"/>
                            </a:rPr>
                            <m:t>𝑓</m:t>
                          </m:r>
                        </m:sub>
                        <m:sup>
                          <m:r>
                            <a:rPr lang="en-US" sz="1600" b="0" i="1" smtClean="0">
                              <a:solidFill>
                                <a:schemeClr val="tx1"/>
                              </a:solidFill>
                              <a:latin typeface="Cambria Math" panose="02040503050406030204" pitchFamily="18" charset="0"/>
                            </a:rPr>
                            <m:t>+</m:t>
                          </m:r>
                        </m:sup>
                      </m:sSubSup>
                      <m:r>
                        <a:rPr lang="en-US" sz="1600" b="0" i="1" smtClean="0">
                          <a:solidFill>
                            <a:schemeClr val="tx1"/>
                          </a:solidFill>
                          <a:latin typeface="Cambria Math" panose="02040503050406030204" pitchFamily="18" charset="0"/>
                        </a:rPr>
                        <m:t>=0.001</m:t>
                      </m:r>
                    </m:oMath>
                  </m:oMathPara>
                </a14:m>
                <a:endParaRPr lang="en-US" sz="1600">
                  <a:solidFill>
                    <a:schemeClr val="tx1"/>
                  </a:solidFill>
                </a:endParaRPr>
              </a:p>
            </p:txBody>
          </p:sp>
        </mc:Choice>
        <mc:Fallback xmlns="">
          <p:sp>
            <p:nvSpPr>
              <p:cNvPr id="8" name="TextBox 7">
                <a:extLst>
                  <a:ext uri="{FF2B5EF4-FFF2-40B4-BE49-F238E27FC236}">
                    <a16:creationId xmlns:a16="http://schemas.microsoft.com/office/drawing/2014/main" id="{313C8CCD-007E-45CB-9E61-16D8E965D1ED}"/>
                  </a:ext>
                </a:extLst>
              </p:cNvPr>
              <p:cNvSpPr txBox="1">
                <a:spLocks noRot="1" noChangeAspect="1" noMove="1" noResize="1" noEditPoints="1" noAdjustHandles="1" noChangeArrowheads="1" noChangeShapeType="1" noTextEdit="1"/>
              </p:cNvSpPr>
              <p:nvPr/>
            </p:nvSpPr>
            <p:spPr>
              <a:xfrm>
                <a:off x="1865560" y="1084059"/>
                <a:ext cx="1271887" cy="371961"/>
              </a:xfrm>
              <a:prstGeom prst="rect">
                <a:avLst/>
              </a:prstGeom>
              <a:blipFill>
                <a:blip r:embed="rId3"/>
                <a:stretch>
                  <a:fillRect b="-3125"/>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F5AC1BB-5BB4-41E8-87DB-A1E41C3BBBBE}"/>
                  </a:ext>
                </a:extLst>
              </p:cNvPr>
              <p:cNvSpPr txBox="1"/>
              <p:nvPr/>
            </p:nvSpPr>
            <p:spPr>
              <a:xfrm>
                <a:off x="4724740" y="1084059"/>
                <a:ext cx="1271887" cy="371961"/>
              </a:xfrm>
              <a:prstGeom prst="rect">
                <a:avLst/>
              </a:prstGeom>
              <a:solidFill>
                <a:schemeClr val="bg1"/>
              </a:solidFill>
              <a:ln w="19050">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smtClean="0">
                              <a:solidFill>
                                <a:schemeClr val="tx1"/>
                              </a:solidFill>
                              <a:latin typeface="Cambria Math" panose="02040503050406030204" pitchFamily="18" charset="0"/>
                            </a:rPr>
                          </m:ctrlPr>
                        </m:sSubSupPr>
                        <m:e>
                          <m:r>
                            <a:rPr lang="en-US" sz="1600" b="0" i="1" smtClean="0">
                              <a:solidFill>
                                <a:schemeClr val="tx1"/>
                              </a:solidFill>
                              <a:latin typeface="Cambria Math" panose="02040503050406030204" pitchFamily="18" charset="0"/>
                            </a:rPr>
                            <m:t>𝜔</m:t>
                          </m:r>
                        </m:e>
                        <m:sub>
                          <m:r>
                            <a:rPr lang="en-US" sz="1600" b="0" i="1" smtClean="0">
                              <a:solidFill>
                                <a:schemeClr val="tx1"/>
                              </a:solidFill>
                              <a:latin typeface="Cambria Math" panose="02040503050406030204" pitchFamily="18" charset="0"/>
                            </a:rPr>
                            <m:t>𝑓</m:t>
                          </m:r>
                        </m:sub>
                        <m:sup>
                          <m:r>
                            <a:rPr lang="en-US" sz="1600" b="0" i="1" smtClean="0">
                              <a:solidFill>
                                <a:schemeClr val="tx1"/>
                              </a:solidFill>
                              <a:latin typeface="Cambria Math" panose="02040503050406030204" pitchFamily="18" charset="0"/>
                            </a:rPr>
                            <m:t>+</m:t>
                          </m:r>
                        </m:sup>
                      </m:sSubSup>
                      <m:r>
                        <a:rPr lang="en-US" sz="1600" b="0" i="1" smtClean="0">
                          <a:solidFill>
                            <a:schemeClr val="tx1"/>
                          </a:solidFill>
                          <a:latin typeface="Cambria Math" panose="02040503050406030204" pitchFamily="18" charset="0"/>
                        </a:rPr>
                        <m:t>=0.003</m:t>
                      </m:r>
                    </m:oMath>
                  </m:oMathPara>
                </a14:m>
                <a:endParaRPr lang="en-US" sz="1600">
                  <a:solidFill>
                    <a:schemeClr val="tx1"/>
                  </a:solidFill>
                </a:endParaRPr>
              </a:p>
            </p:txBody>
          </p:sp>
        </mc:Choice>
        <mc:Fallback xmlns="">
          <p:sp>
            <p:nvSpPr>
              <p:cNvPr id="21" name="TextBox 20">
                <a:extLst>
                  <a:ext uri="{FF2B5EF4-FFF2-40B4-BE49-F238E27FC236}">
                    <a16:creationId xmlns:a16="http://schemas.microsoft.com/office/drawing/2014/main" id="{AF5AC1BB-5BB4-41E8-87DB-A1E41C3BBBBE}"/>
                  </a:ext>
                </a:extLst>
              </p:cNvPr>
              <p:cNvSpPr txBox="1">
                <a:spLocks noRot="1" noChangeAspect="1" noMove="1" noResize="1" noEditPoints="1" noAdjustHandles="1" noChangeArrowheads="1" noChangeShapeType="1" noTextEdit="1"/>
              </p:cNvSpPr>
              <p:nvPr/>
            </p:nvSpPr>
            <p:spPr>
              <a:xfrm>
                <a:off x="4724740" y="1084059"/>
                <a:ext cx="1271887" cy="371961"/>
              </a:xfrm>
              <a:prstGeom prst="rect">
                <a:avLst/>
              </a:prstGeom>
              <a:blipFill>
                <a:blip r:embed="rId4"/>
                <a:stretch>
                  <a:fillRect b="-3125"/>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D69865A-3974-4196-A10C-0F9C1108AFEF}"/>
                  </a:ext>
                </a:extLst>
              </p:cNvPr>
              <p:cNvSpPr txBox="1"/>
              <p:nvPr/>
            </p:nvSpPr>
            <p:spPr>
              <a:xfrm>
                <a:off x="7670882" y="1084059"/>
                <a:ext cx="1271887" cy="371961"/>
              </a:xfrm>
              <a:prstGeom prst="rect">
                <a:avLst/>
              </a:prstGeom>
              <a:solidFill>
                <a:schemeClr val="bg1"/>
              </a:solidFill>
              <a:ln w="19050">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smtClean="0">
                              <a:solidFill>
                                <a:schemeClr val="tx1"/>
                              </a:solidFill>
                              <a:latin typeface="Cambria Math" panose="02040503050406030204" pitchFamily="18" charset="0"/>
                            </a:rPr>
                          </m:ctrlPr>
                        </m:sSubSupPr>
                        <m:e>
                          <m:r>
                            <a:rPr lang="en-US" sz="1600" b="0" i="1" smtClean="0">
                              <a:solidFill>
                                <a:schemeClr val="tx1"/>
                              </a:solidFill>
                              <a:latin typeface="Cambria Math" panose="02040503050406030204" pitchFamily="18" charset="0"/>
                            </a:rPr>
                            <m:t>𝜔</m:t>
                          </m:r>
                        </m:e>
                        <m:sub>
                          <m:r>
                            <a:rPr lang="en-US" sz="1600" b="0" i="1" smtClean="0">
                              <a:solidFill>
                                <a:schemeClr val="tx1"/>
                              </a:solidFill>
                              <a:latin typeface="Cambria Math" panose="02040503050406030204" pitchFamily="18" charset="0"/>
                            </a:rPr>
                            <m:t>𝑓</m:t>
                          </m:r>
                        </m:sub>
                        <m:sup>
                          <m:r>
                            <a:rPr lang="en-US" sz="1600" b="0" i="1" smtClean="0">
                              <a:solidFill>
                                <a:schemeClr val="tx1"/>
                              </a:solidFill>
                              <a:latin typeface="Cambria Math" panose="02040503050406030204" pitchFamily="18" charset="0"/>
                            </a:rPr>
                            <m:t>+</m:t>
                          </m:r>
                        </m:sup>
                      </m:sSubSup>
                      <m:r>
                        <a:rPr lang="en-US" sz="1600" b="0" i="1" smtClean="0">
                          <a:solidFill>
                            <a:schemeClr val="tx1"/>
                          </a:solidFill>
                          <a:latin typeface="Cambria Math" panose="02040503050406030204" pitchFamily="18" charset="0"/>
                        </a:rPr>
                        <m:t>=0.006</m:t>
                      </m:r>
                    </m:oMath>
                  </m:oMathPara>
                </a14:m>
                <a:endParaRPr lang="en-US" sz="1600">
                  <a:solidFill>
                    <a:schemeClr val="tx1"/>
                  </a:solidFill>
                </a:endParaRPr>
              </a:p>
            </p:txBody>
          </p:sp>
        </mc:Choice>
        <mc:Fallback xmlns="">
          <p:sp>
            <p:nvSpPr>
              <p:cNvPr id="22" name="TextBox 21">
                <a:extLst>
                  <a:ext uri="{FF2B5EF4-FFF2-40B4-BE49-F238E27FC236}">
                    <a16:creationId xmlns:a16="http://schemas.microsoft.com/office/drawing/2014/main" id="{2D69865A-3974-4196-A10C-0F9C1108AFEF}"/>
                  </a:ext>
                </a:extLst>
              </p:cNvPr>
              <p:cNvSpPr txBox="1">
                <a:spLocks noRot="1" noChangeAspect="1" noMove="1" noResize="1" noEditPoints="1" noAdjustHandles="1" noChangeArrowheads="1" noChangeShapeType="1" noTextEdit="1"/>
              </p:cNvSpPr>
              <p:nvPr/>
            </p:nvSpPr>
            <p:spPr>
              <a:xfrm>
                <a:off x="7670882" y="1084059"/>
                <a:ext cx="1271887" cy="371961"/>
              </a:xfrm>
              <a:prstGeom prst="rect">
                <a:avLst/>
              </a:prstGeom>
              <a:blipFill>
                <a:blip r:embed="rId5"/>
                <a:stretch>
                  <a:fillRect b="-3125"/>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7E41E0E-C7A8-4D19-A6AF-A26C97763243}"/>
                  </a:ext>
                </a:extLst>
              </p:cNvPr>
              <p:cNvSpPr txBox="1"/>
              <p:nvPr/>
            </p:nvSpPr>
            <p:spPr>
              <a:xfrm>
                <a:off x="1865561" y="3981608"/>
                <a:ext cx="1271886" cy="371961"/>
              </a:xfrm>
              <a:prstGeom prst="rect">
                <a:avLst/>
              </a:prstGeom>
              <a:solidFill>
                <a:schemeClr val="bg1"/>
              </a:solidFill>
              <a:ln w="1905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smtClean="0">
                              <a:solidFill>
                                <a:schemeClr val="tx1"/>
                              </a:solidFill>
                              <a:latin typeface="Cambria Math" panose="02040503050406030204" pitchFamily="18" charset="0"/>
                            </a:rPr>
                          </m:ctrlPr>
                        </m:sSubSupPr>
                        <m:e>
                          <m:r>
                            <a:rPr lang="en-US" sz="1600" b="0" i="1" smtClean="0">
                              <a:solidFill>
                                <a:schemeClr val="tx1"/>
                              </a:solidFill>
                              <a:latin typeface="Cambria Math" panose="02040503050406030204" pitchFamily="18" charset="0"/>
                            </a:rPr>
                            <m:t>𝜔</m:t>
                          </m:r>
                        </m:e>
                        <m:sub>
                          <m:r>
                            <a:rPr lang="en-US" sz="1600" b="0" i="1" smtClean="0">
                              <a:solidFill>
                                <a:schemeClr val="tx1"/>
                              </a:solidFill>
                              <a:latin typeface="Cambria Math" panose="02040503050406030204" pitchFamily="18" charset="0"/>
                            </a:rPr>
                            <m:t>𝑓</m:t>
                          </m:r>
                        </m:sub>
                        <m:sup>
                          <m:r>
                            <a:rPr lang="en-US" sz="1600" b="0" i="1" smtClean="0">
                              <a:solidFill>
                                <a:schemeClr val="tx1"/>
                              </a:solidFill>
                              <a:latin typeface="Cambria Math" panose="02040503050406030204" pitchFamily="18" charset="0"/>
                            </a:rPr>
                            <m:t>+</m:t>
                          </m:r>
                        </m:sup>
                      </m:sSubSup>
                      <m:r>
                        <a:rPr lang="en-US" sz="1600" b="0" i="1" smtClean="0">
                          <a:solidFill>
                            <a:schemeClr val="tx1"/>
                          </a:solidFill>
                          <a:latin typeface="Cambria Math" panose="02040503050406030204" pitchFamily="18" charset="0"/>
                        </a:rPr>
                        <m:t>=0.01</m:t>
                      </m:r>
                    </m:oMath>
                  </m:oMathPara>
                </a14:m>
                <a:endParaRPr lang="en-US" sz="1600">
                  <a:solidFill>
                    <a:schemeClr val="tx1"/>
                  </a:solidFill>
                </a:endParaRPr>
              </a:p>
            </p:txBody>
          </p:sp>
        </mc:Choice>
        <mc:Fallback xmlns="">
          <p:sp>
            <p:nvSpPr>
              <p:cNvPr id="23" name="TextBox 22">
                <a:extLst>
                  <a:ext uri="{FF2B5EF4-FFF2-40B4-BE49-F238E27FC236}">
                    <a16:creationId xmlns:a16="http://schemas.microsoft.com/office/drawing/2014/main" id="{D7E41E0E-C7A8-4D19-A6AF-A26C97763243}"/>
                  </a:ext>
                </a:extLst>
              </p:cNvPr>
              <p:cNvSpPr txBox="1">
                <a:spLocks noRot="1" noChangeAspect="1" noMove="1" noResize="1" noEditPoints="1" noAdjustHandles="1" noChangeArrowheads="1" noChangeShapeType="1" noTextEdit="1"/>
              </p:cNvSpPr>
              <p:nvPr/>
            </p:nvSpPr>
            <p:spPr>
              <a:xfrm>
                <a:off x="1865561" y="3981608"/>
                <a:ext cx="1271886" cy="371961"/>
              </a:xfrm>
              <a:prstGeom prst="rect">
                <a:avLst/>
              </a:prstGeom>
              <a:blipFill>
                <a:blip r:embed="rId6"/>
                <a:stretch>
                  <a:fillRect b="-4688"/>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6517078-7D7E-4ADE-88D7-188AF3C4208A}"/>
                  </a:ext>
                </a:extLst>
              </p:cNvPr>
              <p:cNvSpPr txBox="1"/>
              <p:nvPr/>
            </p:nvSpPr>
            <p:spPr>
              <a:xfrm>
                <a:off x="4724740" y="3981608"/>
                <a:ext cx="1271885" cy="371961"/>
              </a:xfrm>
              <a:prstGeom prst="rect">
                <a:avLst/>
              </a:prstGeom>
              <a:solidFill>
                <a:schemeClr val="bg1"/>
              </a:solidFill>
              <a:ln w="19050">
                <a:solidFill>
                  <a:srgbClr val="FF0000"/>
                </a:solidFill>
              </a:ln>
            </p:spPr>
            <p:txBody>
              <a:bodyPr wrap="square" rtlCol="0">
                <a:spAutoFit/>
              </a:bodyPr>
              <a:lstStyle/>
              <a:p>
                <a14:m>
                  <m:oMath xmlns:m="http://schemas.openxmlformats.org/officeDocument/2006/math">
                    <m:sSubSup>
                      <m:sSubSupPr>
                        <m:ctrlPr>
                          <a:rPr lang="en-US" sz="1600" b="0" i="1" smtClean="0">
                            <a:solidFill>
                              <a:schemeClr val="tx1"/>
                            </a:solidFill>
                            <a:latin typeface="Cambria Math" panose="02040503050406030204" pitchFamily="18" charset="0"/>
                          </a:rPr>
                        </m:ctrlPr>
                      </m:sSubSupPr>
                      <m:e>
                        <m:r>
                          <a:rPr lang="en-US" sz="1600" b="0" i="1" smtClean="0">
                            <a:solidFill>
                              <a:schemeClr val="tx1"/>
                            </a:solidFill>
                            <a:latin typeface="Cambria Math" panose="02040503050406030204" pitchFamily="18" charset="0"/>
                          </a:rPr>
                          <m:t>𝜔</m:t>
                        </m:r>
                      </m:e>
                      <m:sub>
                        <m:r>
                          <a:rPr lang="en-US" sz="1600" b="0" i="1" smtClean="0">
                            <a:solidFill>
                              <a:schemeClr val="tx1"/>
                            </a:solidFill>
                            <a:latin typeface="Cambria Math" panose="02040503050406030204" pitchFamily="18" charset="0"/>
                          </a:rPr>
                          <m:t>𝑓</m:t>
                        </m:r>
                      </m:sub>
                      <m:sup>
                        <m:r>
                          <a:rPr lang="en-US" sz="1600" b="0" i="1" smtClean="0">
                            <a:solidFill>
                              <a:schemeClr val="tx1"/>
                            </a:solidFill>
                            <a:latin typeface="Cambria Math" panose="02040503050406030204" pitchFamily="18" charset="0"/>
                          </a:rPr>
                          <m:t>+</m:t>
                        </m:r>
                      </m:sup>
                    </m:sSubSup>
                    <m:r>
                      <a:rPr lang="en-US" sz="1600" b="0" i="1" smtClean="0">
                        <a:solidFill>
                          <a:schemeClr val="tx1"/>
                        </a:solidFill>
                        <a:latin typeface="Cambria Math" panose="02040503050406030204" pitchFamily="18" charset="0"/>
                      </a:rPr>
                      <m:t>=0.</m:t>
                    </m:r>
                  </m:oMath>
                </a14:m>
                <a:r>
                  <a:rPr lang="en-US" sz="1600">
                    <a:solidFill>
                      <a:schemeClr val="tx1"/>
                    </a:solidFill>
                  </a:rPr>
                  <a:t>02</a:t>
                </a:r>
              </a:p>
            </p:txBody>
          </p:sp>
        </mc:Choice>
        <mc:Fallback xmlns="">
          <p:sp>
            <p:nvSpPr>
              <p:cNvPr id="24" name="TextBox 23">
                <a:extLst>
                  <a:ext uri="{FF2B5EF4-FFF2-40B4-BE49-F238E27FC236}">
                    <a16:creationId xmlns:a16="http://schemas.microsoft.com/office/drawing/2014/main" id="{96517078-7D7E-4ADE-88D7-188AF3C4208A}"/>
                  </a:ext>
                </a:extLst>
              </p:cNvPr>
              <p:cNvSpPr txBox="1">
                <a:spLocks noRot="1" noChangeAspect="1" noMove="1" noResize="1" noEditPoints="1" noAdjustHandles="1" noChangeArrowheads="1" noChangeShapeType="1" noTextEdit="1"/>
              </p:cNvSpPr>
              <p:nvPr/>
            </p:nvSpPr>
            <p:spPr>
              <a:xfrm>
                <a:off x="4724740" y="3981608"/>
                <a:ext cx="1271885" cy="371961"/>
              </a:xfrm>
              <a:prstGeom prst="rect">
                <a:avLst/>
              </a:prstGeom>
              <a:blipFill>
                <a:blip r:embed="rId7"/>
                <a:stretch>
                  <a:fillRect t="-1563" b="-9375"/>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A30E0B1-CF98-4402-A8BE-FE95E1A4F275}"/>
                  </a:ext>
                </a:extLst>
              </p:cNvPr>
              <p:cNvSpPr txBox="1"/>
              <p:nvPr/>
            </p:nvSpPr>
            <p:spPr>
              <a:xfrm>
                <a:off x="7670882" y="3981607"/>
                <a:ext cx="1271887" cy="371961"/>
              </a:xfrm>
              <a:prstGeom prst="rect">
                <a:avLst/>
              </a:prstGeom>
              <a:solidFill>
                <a:schemeClr val="bg1"/>
              </a:solidFill>
              <a:ln w="1905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smtClean="0">
                              <a:solidFill>
                                <a:schemeClr val="tx1"/>
                              </a:solidFill>
                              <a:latin typeface="Cambria Math" panose="02040503050406030204" pitchFamily="18" charset="0"/>
                            </a:rPr>
                          </m:ctrlPr>
                        </m:sSubSupPr>
                        <m:e>
                          <m:r>
                            <a:rPr lang="en-US" sz="1600" b="0" i="1" smtClean="0">
                              <a:solidFill>
                                <a:schemeClr val="tx1"/>
                              </a:solidFill>
                              <a:latin typeface="Cambria Math" panose="02040503050406030204" pitchFamily="18" charset="0"/>
                            </a:rPr>
                            <m:t>𝜔</m:t>
                          </m:r>
                        </m:e>
                        <m:sub>
                          <m:r>
                            <a:rPr lang="en-US" sz="1600" b="0" i="1" smtClean="0">
                              <a:solidFill>
                                <a:schemeClr val="tx1"/>
                              </a:solidFill>
                              <a:latin typeface="Cambria Math" panose="02040503050406030204" pitchFamily="18" charset="0"/>
                            </a:rPr>
                            <m:t>𝑓</m:t>
                          </m:r>
                        </m:sub>
                        <m:sup>
                          <m:r>
                            <a:rPr lang="en-US" sz="1600" b="0" i="1" smtClean="0">
                              <a:solidFill>
                                <a:schemeClr val="tx1"/>
                              </a:solidFill>
                              <a:latin typeface="Cambria Math" panose="02040503050406030204" pitchFamily="18" charset="0"/>
                            </a:rPr>
                            <m:t>+</m:t>
                          </m:r>
                        </m:sup>
                      </m:sSubSup>
                      <m:r>
                        <a:rPr lang="en-US" sz="1600" b="0" i="1" smtClean="0">
                          <a:solidFill>
                            <a:schemeClr val="tx1"/>
                          </a:solidFill>
                          <a:latin typeface="Cambria Math" panose="02040503050406030204" pitchFamily="18" charset="0"/>
                        </a:rPr>
                        <m:t>=0.04</m:t>
                      </m:r>
                    </m:oMath>
                  </m:oMathPara>
                </a14:m>
                <a:endParaRPr lang="en-US" sz="1600">
                  <a:solidFill>
                    <a:schemeClr val="tx1"/>
                  </a:solidFill>
                </a:endParaRPr>
              </a:p>
            </p:txBody>
          </p:sp>
        </mc:Choice>
        <mc:Fallback xmlns="">
          <p:sp>
            <p:nvSpPr>
              <p:cNvPr id="25" name="TextBox 24">
                <a:extLst>
                  <a:ext uri="{FF2B5EF4-FFF2-40B4-BE49-F238E27FC236}">
                    <a16:creationId xmlns:a16="http://schemas.microsoft.com/office/drawing/2014/main" id="{7A30E0B1-CF98-4402-A8BE-FE95E1A4F275}"/>
                  </a:ext>
                </a:extLst>
              </p:cNvPr>
              <p:cNvSpPr txBox="1">
                <a:spLocks noRot="1" noChangeAspect="1" noMove="1" noResize="1" noEditPoints="1" noAdjustHandles="1" noChangeArrowheads="1" noChangeShapeType="1" noTextEdit="1"/>
              </p:cNvSpPr>
              <p:nvPr/>
            </p:nvSpPr>
            <p:spPr>
              <a:xfrm>
                <a:off x="7670882" y="3981607"/>
                <a:ext cx="1271887" cy="371961"/>
              </a:xfrm>
              <a:prstGeom prst="rect">
                <a:avLst/>
              </a:prstGeom>
              <a:blipFill>
                <a:blip r:embed="rId8"/>
                <a:stretch>
                  <a:fillRect b="-4688"/>
                </a:stretch>
              </a:blipFill>
              <a:ln w="19050">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4228466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5592167-438F-C371-BC93-A0517FF852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3730" y="1003346"/>
            <a:ext cx="9633964" cy="5780377"/>
          </a:xfrm>
          <a:prstGeom prst="rect">
            <a:avLst/>
          </a:prstGeom>
        </p:spPr>
      </p:pic>
      <p:sp>
        <p:nvSpPr>
          <p:cNvPr id="2" name="Title 1">
            <a:extLst>
              <a:ext uri="{FF2B5EF4-FFF2-40B4-BE49-F238E27FC236}">
                <a16:creationId xmlns:a16="http://schemas.microsoft.com/office/drawing/2014/main" id="{2279A0A7-792D-44AB-8B91-1A8D664CCEAD}"/>
              </a:ext>
            </a:extLst>
          </p:cNvPr>
          <p:cNvSpPr>
            <a:spLocks noGrp="1"/>
          </p:cNvSpPr>
          <p:nvPr>
            <p:ph type="title"/>
          </p:nvPr>
        </p:nvSpPr>
        <p:spPr/>
        <p:txBody>
          <a:bodyPr/>
          <a:lstStyle/>
          <a:p>
            <a:r>
              <a:rPr lang="en-US"/>
              <a:t>Pulsatile channel flow</a:t>
            </a:r>
          </a:p>
        </p:txBody>
      </p:sp>
      <p:sp>
        <p:nvSpPr>
          <p:cNvPr id="4" name="Slide Number Placeholder 3">
            <a:extLst>
              <a:ext uri="{FF2B5EF4-FFF2-40B4-BE49-F238E27FC236}">
                <a16:creationId xmlns:a16="http://schemas.microsoft.com/office/drawing/2014/main" id="{7E343777-6680-43E1-90AA-DA0020BAAE4A}"/>
              </a:ext>
            </a:extLst>
          </p:cNvPr>
          <p:cNvSpPr>
            <a:spLocks noGrp="1"/>
          </p:cNvSpPr>
          <p:nvPr>
            <p:ph type="sldNum" sz="quarter" idx="12"/>
          </p:nvPr>
        </p:nvSpPr>
        <p:spPr/>
        <p:txBody>
          <a:bodyPr/>
          <a:lstStyle/>
          <a:p>
            <a:fld id="{75DBE060-CF68-41CF-9ABE-0462A8BD26DF}" type="slidenum">
              <a:rPr lang="en-US" smtClean="0"/>
              <a:pPr/>
              <a:t>35</a:t>
            </a:fld>
            <a:endParaRPr lang="en-US" dirty="0"/>
          </a:p>
        </p:txBody>
      </p:sp>
      <p:cxnSp>
        <p:nvCxnSpPr>
          <p:cNvPr id="47" name="Straight Connector 46">
            <a:extLst>
              <a:ext uri="{FF2B5EF4-FFF2-40B4-BE49-F238E27FC236}">
                <a16:creationId xmlns:a16="http://schemas.microsoft.com/office/drawing/2014/main" id="{48BD3B09-4908-437D-9144-C24C5A19C976}"/>
              </a:ext>
            </a:extLst>
          </p:cNvPr>
          <p:cNvCxnSpPr>
            <a:cxnSpLocks/>
          </p:cNvCxnSpPr>
          <p:nvPr/>
        </p:nvCxnSpPr>
        <p:spPr>
          <a:xfrm>
            <a:off x="9993777" y="3290447"/>
            <a:ext cx="553916" cy="0"/>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2852B858-333F-4F1B-8A2B-CFD93B1334DE}"/>
              </a:ext>
            </a:extLst>
          </p:cNvPr>
          <p:cNvSpPr txBox="1"/>
          <p:nvPr/>
        </p:nvSpPr>
        <p:spPr>
          <a:xfrm>
            <a:off x="10600782" y="3096989"/>
            <a:ext cx="1114205" cy="369332"/>
          </a:xfrm>
          <a:prstGeom prst="rect">
            <a:avLst/>
          </a:prstGeom>
          <a:noFill/>
        </p:spPr>
        <p:txBody>
          <a:bodyPr wrap="square" rtlCol="0">
            <a:spAutoFit/>
          </a:bodyPr>
          <a:lstStyle/>
          <a:p>
            <a:r>
              <a:rPr lang="en-US"/>
              <a:t>DNS</a:t>
            </a:r>
          </a:p>
        </p:txBody>
      </p:sp>
      <p:cxnSp>
        <p:nvCxnSpPr>
          <p:cNvPr id="49" name="Straight Connector 48">
            <a:extLst>
              <a:ext uri="{FF2B5EF4-FFF2-40B4-BE49-F238E27FC236}">
                <a16:creationId xmlns:a16="http://schemas.microsoft.com/office/drawing/2014/main" id="{126F2F2F-07DF-4752-A46E-E1A16DB4C984}"/>
              </a:ext>
            </a:extLst>
          </p:cNvPr>
          <p:cNvCxnSpPr>
            <a:cxnSpLocks/>
          </p:cNvCxnSpPr>
          <p:nvPr/>
        </p:nvCxnSpPr>
        <p:spPr>
          <a:xfrm>
            <a:off x="9996087" y="3618721"/>
            <a:ext cx="553916" cy="0"/>
          </a:xfrm>
          <a:prstGeom prst="line">
            <a:avLst/>
          </a:prstGeom>
          <a:ln w="28575">
            <a:prstDash val="solid"/>
          </a:ln>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6CB752F6-1577-4E06-992C-4CCB00538287}"/>
              </a:ext>
            </a:extLst>
          </p:cNvPr>
          <p:cNvSpPr txBox="1"/>
          <p:nvPr/>
        </p:nvSpPr>
        <p:spPr>
          <a:xfrm>
            <a:off x="10603092" y="3425263"/>
            <a:ext cx="1111895" cy="369332"/>
          </a:xfrm>
          <a:prstGeom prst="rect">
            <a:avLst/>
          </a:prstGeom>
          <a:noFill/>
        </p:spPr>
        <p:txBody>
          <a:bodyPr wrap="square" rtlCol="0">
            <a:spAutoFit/>
          </a:bodyPr>
          <a:lstStyle/>
          <a:p>
            <a:r>
              <a:rPr lang="en-US"/>
              <a:t>MTSWM</a:t>
            </a:r>
          </a:p>
        </p:txBody>
      </p:sp>
      <p:sp>
        <p:nvSpPr>
          <p:cNvPr id="53" name="Rectangle 52">
            <a:extLst>
              <a:ext uri="{FF2B5EF4-FFF2-40B4-BE49-F238E27FC236}">
                <a16:creationId xmlns:a16="http://schemas.microsoft.com/office/drawing/2014/main" id="{2FD0D916-2991-4E07-8D02-B085D5ABD6AA}"/>
              </a:ext>
            </a:extLst>
          </p:cNvPr>
          <p:cNvSpPr/>
          <p:nvPr/>
        </p:nvSpPr>
        <p:spPr>
          <a:xfrm>
            <a:off x="9813348" y="3078921"/>
            <a:ext cx="1901639" cy="1931992"/>
          </a:xfrm>
          <a:prstGeom prst="rect">
            <a:avLst/>
          </a:pr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78DC89B-96EC-40C8-AB23-EEC0EF747E99}"/>
              </a:ext>
            </a:extLst>
          </p:cNvPr>
          <p:cNvSpPr txBox="1"/>
          <p:nvPr/>
        </p:nvSpPr>
        <p:spPr>
          <a:xfrm rot="16200000">
            <a:off x="305828" y="2228729"/>
            <a:ext cx="1185709" cy="369332"/>
          </a:xfrm>
          <a:prstGeom prst="rect">
            <a:avLst/>
          </a:prstGeom>
          <a:solidFill>
            <a:schemeClr val="bg1"/>
          </a:solidFill>
        </p:spPr>
        <p:txBody>
          <a:bodyPr wrap="none" rtlCol="0">
            <a:spAutoFit/>
          </a:bodyPr>
          <a:lstStyle/>
          <a:p>
            <a:r>
              <a:rPr lang="en-US"/>
              <a:t>Wall stress</a:t>
            </a:r>
          </a:p>
        </p:txBody>
      </p:sp>
      <p:sp>
        <p:nvSpPr>
          <p:cNvPr id="35" name="TextBox 34">
            <a:extLst>
              <a:ext uri="{FF2B5EF4-FFF2-40B4-BE49-F238E27FC236}">
                <a16:creationId xmlns:a16="http://schemas.microsoft.com/office/drawing/2014/main" id="{DDADDD1F-DDFD-4D77-89CC-4FD6E0B55EDD}"/>
              </a:ext>
            </a:extLst>
          </p:cNvPr>
          <p:cNvSpPr txBox="1"/>
          <p:nvPr/>
        </p:nvSpPr>
        <p:spPr>
          <a:xfrm rot="16200000">
            <a:off x="310569" y="5225588"/>
            <a:ext cx="1185709" cy="369332"/>
          </a:xfrm>
          <a:prstGeom prst="rect">
            <a:avLst/>
          </a:prstGeom>
          <a:solidFill>
            <a:schemeClr val="bg1"/>
          </a:solidFill>
        </p:spPr>
        <p:txBody>
          <a:bodyPr wrap="none" rtlCol="0">
            <a:spAutoFit/>
          </a:bodyPr>
          <a:lstStyle/>
          <a:p>
            <a:r>
              <a:rPr lang="en-US"/>
              <a:t>Wall stress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13C8CCD-007E-45CB-9E61-16D8E965D1ED}"/>
                  </a:ext>
                </a:extLst>
              </p:cNvPr>
              <p:cNvSpPr txBox="1"/>
              <p:nvPr/>
            </p:nvSpPr>
            <p:spPr>
              <a:xfrm>
                <a:off x="1865560" y="1084059"/>
                <a:ext cx="1271887" cy="371961"/>
              </a:xfrm>
              <a:prstGeom prst="rect">
                <a:avLst/>
              </a:prstGeom>
              <a:solidFill>
                <a:schemeClr val="bg1"/>
              </a:solidFill>
              <a:ln w="19050">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smtClean="0">
                              <a:solidFill>
                                <a:schemeClr val="tx1"/>
                              </a:solidFill>
                              <a:latin typeface="Cambria Math" panose="02040503050406030204" pitchFamily="18" charset="0"/>
                            </a:rPr>
                          </m:ctrlPr>
                        </m:sSubSupPr>
                        <m:e>
                          <m:r>
                            <a:rPr lang="en-US" sz="1600" b="0" i="1" smtClean="0">
                              <a:solidFill>
                                <a:schemeClr val="tx1"/>
                              </a:solidFill>
                              <a:latin typeface="Cambria Math" panose="02040503050406030204" pitchFamily="18" charset="0"/>
                            </a:rPr>
                            <m:t>𝜔</m:t>
                          </m:r>
                        </m:e>
                        <m:sub>
                          <m:r>
                            <a:rPr lang="en-US" sz="1600" b="0" i="1" smtClean="0">
                              <a:solidFill>
                                <a:schemeClr val="tx1"/>
                              </a:solidFill>
                              <a:latin typeface="Cambria Math" panose="02040503050406030204" pitchFamily="18" charset="0"/>
                            </a:rPr>
                            <m:t>𝑓</m:t>
                          </m:r>
                        </m:sub>
                        <m:sup>
                          <m:r>
                            <a:rPr lang="en-US" sz="1600" b="0" i="1" smtClean="0">
                              <a:solidFill>
                                <a:schemeClr val="tx1"/>
                              </a:solidFill>
                              <a:latin typeface="Cambria Math" panose="02040503050406030204" pitchFamily="18" charset="0"/>
                            </a:rPr>
                            <m:t>+</m:t>
                          </m:r>
                        </m:sup>
                      </m:sSubSup>
                      <m:r>
                        <a:rPr lang="en-US" sz="1600" b="0" i="1" smtClean="0">
                          <a:solidFill>
                            <a:schemeClr val="tx1"/>
                          </a:solidFill>
                          <a:latin typeface="Cambria Math" panose="02040503050406030204" pitchFamily="18" charset="0"/>
                        </a:rPr>
                        <m:t>=0.001</m:t>
                      </m:r>
                    </m:oMath>
                  </m:oMathPara>
                </a14:m>
                <a:endParaRPr lang="en-US" sz="1600">
                  <a:solidFill>
                    <a:schemeClr val="tx1"/>
                  </a:solidFill>
                </a:endParaRPr>
              </a:p>
            </p:txBody>
          </p:sp>
        </mc:Choice>
        <mc:Fallback xmlns="">
          <p:sp>
            <p:nvSpPr>
              <p:cNvPr id="8" name="TextBox 7">
                <a:extLst>
                  <a:ext uri="{FF2B5EF4-FFF2-40B4-BE49-F238E27FC236}">
                    <a16:creationId xmlns:a16="http://schemas.microsoft.com/office/drawing/2014/main" id="{313C8CCD-007E-45CB-9E61-16D8E965D1ED}"/>
                  </a:ext>
                </a:extLst>
              </p:cNvPr>
              <p:cNvSpPr txBox="1">
                <a:spLocks noRot="1" noChangeAspect="1" noMove="1" noResize="1" noEditPoints="1" noAdjustHandles="1" noChangeArrowheads="1" noChangeShapeType="1" noTextEdit="1"/>
              </p:cNvSpPr>
              <p:nvPr/>
            </p:nvSpPr>
            <p:spPr>
              <a:xfrm>
                <a:off x="1865560" y="1084059"/>
                <a:ext cx="1271887" cy="371961"/>
              </a:xfrm>
              <a:prstGeom prst="rect">
                <a:avLst/>
              </a:prstGeom>
              <a:blipFill>
                <a:blip r:embed="rId3"/>
                <a:stretch>
                  <a:fillRect b="-3125"/>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F5AC1BB-5BB4-41E8-87DB-A1E41C3BBBBE}"/>
                  </a:ext>
                </a:extLst>
              </p:cNvPr>
              <p:cNvSpPr txBox="1"/>
              <p:nvPr/>
            </p:nvSpPr>
            <p:spPr>
              <a:xfrm>
                <a:off x="4724740" y="1084059"/>
                <a:ext cx="1271887" cy="371961"/>
              </a:xfrm>
              <a:prstGeom prst="rect">
                <a:avLst/>
              </a:prstGeom>
              <a:solidFill>
                <a:schemeClr val="bg1"/>
              </a:solidFill>
              <a:ln w="19050">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smtClean="0">
                              <a:solidFill>
                                <a:schemeClr val="tx1"/>
                              </a:solidFill>
                              <a:latin typeface="Cambria Math" panose="02040503050406030204" pitchFamily="18" charset="0"/>
                            </a:rPr>
                          </m:ctrlPr>
                        </m:sSubSupPr>
                        <m:e>
                          <m:r>
                            <a:rPr lang="en-US" sz="1600" b="0" i="1" smtClean="0">
                              <a:solidFill>
                                <a:schemeClr val="tx1"/>
                              </a:solidFill>
                              <a:latin typeface="Cambria Math" panose="02040503050406030204" pitchFamily="18" charset="0"/>
                            </a:rPr>
                            <m:t>𝜔</m:t>
                          </m:r>
                        </m:e>
                        <m:sub>
                          <m:r>
                            <a:rPr lang="en-US" sz="1600" b="0" i="1" smtClean="0">
                              <a:solidFill>
                                <a:schemeClr val="tx1"/>
                              </a:solidFill>
                              <a:latin typeface="Cambria Math" panose="02040503050406030204" pitchFamily="18" charset="0"/>
                            </a:rPr>
                            <m:t>𝑓</m:t>
                          </m:r>
                        </m:sub>
                        <m:sup>
                          <m:r>
                            <a:rPr lang="en-US" sz="1600" b="0" i="1" smtClean="0">
                              <a:solidFill>
                                <a:schemeClr val="tx1"/>
                              </a:solidFill>
                              <a:latin typeface="Cambria Math" panose="02040503050406030204" pitchFamily="18" charset="0"/>
                            </a:rPr>
                            <m:t>+</m:t>
                          </m:r>
                        </m:sup>
                      </m:sSubSup>
                      <m:r>
                        <a:rPr lang="en-US" sz="1600" b="0" i="1" smtClean="0">
                          <a:solidFill>
                            <a:schemeClr val="tx1"/>
                          </a:solidFill>
                          <a:latin typeface="Cambria Math" panose="02040503050406030204" pitchFamily="18" charset="0"/>
                        </a:rPr>
                        <m:t>=0.003</m:t>
                      </m:r>
                    </m:oMath>
                  </m:oMathPara>
                </a14:m>
                <a:endParaRPr lang="en-US" sz="1600">
                  <a:solidFill>
                    <a:schemeClr val="tx1"/>
                  </a:solidFill>
                </a:endParaRPr>
              </a:p>
            </p:txBody>
          </p:sp>
        </mc:Choice>
        <mc:Fallback xmlns="">
          <p:sp>
            <p:nvSpPr>
              <p:cNvPr id="21" name="TextBox 20">
                <a:extLst>
                  <a:ext uri="{FF2B5EF4-FFF2-40B4-BE49-F238E27FC236}">
                    <a16:creationId xmlns:a16="http://schemas.microsoft.com/office/drawing/2014/main" id="{AF5AC1BB-5BB4-41E8-87DB-A1E41C3BBBBE}"/>
                  </a:ext>
                </a:extLst>
              </p:cNvPr>
              <p:cNvSpPr txBox="1">
                <a:spLocks noRot="1" noChangeAspect="1" noMove="1" noResize="1" noEditPoints="1" noAdjustHandles="1" noChangeArrowheads="1" noChangeShapeType="1" noTextEdit="1"/>
              </p:cNvSpPr>
              <p:nvPr/>
            </p:nvSpPr>
            <p:spPr>
              <a:xfrm>
                <a:off x="4724740" y="1084059"/>
                <a:ext cx="1271887" cy="371961"/>
              </a:xfrm>
              <a:prstGeom prst="rect">
                <a:avLst/>
              </a:prstGeom>
              <a:blipFill>
                <a:blip r:embed="rId4"/>
                <a:stretch>
                  <a:fillRect b="-3125"/>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D69865A-3974-4196-A10C-0F9C1108AFEF}"/>
                  </a:ext>
                </a:extLst>
              </p:cNvPr>
              <p:cNvSpPr txBox="1"/>
              <p:nvPr/>
            </p:nvSpPr>
            <p:spPr>
              <a:xfrm>
                <a:off x="7670882" y="1084059"/>
                <a:ext cx="1271887" cy="371961"/>
              </a:xfrm>
              <a:prstGeom prst="rect">
                <a:avLst/>
              </a:prstGeom>
              <a:solidFill>
                <a:schemeClr val="bg1"/>
              </a:solidFill>
              <a:ln w="19050">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smtClean="0">
                              <a:solidFill>
                                <a:schemeClr val="tx1"/>
                              </a:solidFill>
                              <a:latin typeface="Cambria Math" panose="02040503050406030204" pitchFamily="18" charset="0"/>
                            </a:rPr>
                          </m:ctrlPr>
                        </m:sSubSupPr>
                        <m:e>
                          <m:r>
                            <a:rPr lang="en-US" sz="1600" b="0" i="1" smtClean="0">
                              <a:solidFill>
                                <a:schemeClr val="tx1"/>
                              </a:solidFill>
                              <a:latin typeface="Cambria Math" panose="02040503050406030204" pitchFamily="18" charset="0"/>
                            </a:rPr>
                            <m:t>𝜔</m:t>
                          </m:r>
                        </m:e>
                        <m:sub>
                          <m:r>
                            <a:rPr lang="en-US" sz="1600" b="0" i="1" smtClean="0">
                              <a:solidFill>
                                <a:schemeClr val="tx1"/>
                              </a:solidFill>
                              <a:latin typeface="Cambria Math" panose="02040503050406030204" pitchFamily="18" charset="0"/>
                            </a:rPr>
                            <m:t>𝑓</m:t>
                          </m:r>
                        </m:sub>
                        <m:sup>
                          <m:r>
                            <a:rPr lang="en-US" sz="1600" b="0" i="1" smtClean="0">
                              <a:solidFill>
                                <a:schemeClr val="tx1"/>
                              </a:solidFill>
                              <a:latin typeface="Cambria Math" panose="02040503050406030204" pitchFamily="18" charset="0"/>
                            </a:rPr>
                            <m:t>+</m:t>
                          </m:r>
                        </m:sup>
                      </m:sSubSup>
                      <m:r>
                        <a:rPr lang="en-US" sz="1600" b="0" i="1" smtClean="0">
                          <a:solidFill>
                            <a:schemeClr val="tx1"/>
                          </a:solidFill>
                          <a:latin typeface="Cambria Math" panose="02040503050406030204" pitchFamily="18" charset="0"/>
                        </a:rPr>
                        <m:t>=0.006</m:t>
                      </m:r>
                    </m:oMath>
                  </m:oMathPara>
                </a14:m>
                <a:endParaRPr lang="en-US" sz="1600">
                  <a:solidFill>
                    <a:schemeClr val="tx1"/>
                  </a:solidFill>
                </a:endParaRPr>
              </a:p>
            </p:txBody>
          </p:sp>
        </mc:Choice>
        <mc:Fallback xmlns="">
          <p:sp>
            <p:nvSpPr>
              <p:cNvPr id="22" name="TextBox 21">
                <a:extLst>
                  <a:ext uri="{FF2B5EF4-FFF2-40B4-BE49-F238E27FC236}">
                    <a16:creationId xmlns:a16="http://schemas.microsoft.com/office/drawing/2014/main" id="{2D69865A-3974-4196-A10C-0F9C1108AFEF}"/>
                  </a:ext>
                </a:extLst>
              </p:cNvPr>
              <p:cNvSpPr txBox="1">
                <a:spLocks noRot="1" noChangeAspect="1" noMove="1" noResize="1" noEditPoints="1" noAdjustHandles="1" noChangeArrowheads="1" noChangeShapeType="1" noTextEdit="1"/>
              </p:cNvSpPr>
              <p:nvPr/>
            </p:nvSpPr>
            <p:spPr>
              <a:xfrm>
                <a:off x="7670882" y="1084059"/>
                <a:ext cx="1271887" cy="371961"/>
              </a:xfrm>
              <a:prstGeom prst="rect">
                <a:avLst/>
              </a:prstGeom>
              <a:blipFill>
                <a:blip r:embed="rId5"/>
                <a:stretch>
                  <a:fillRect b="-3125"/>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7E41E0E-C7A8-4D19-A6AF-A26C97763243}"/>
                  </a:ext>
                </a:extLst>
              </p:cNvPr>
              <p:cNvSpPr txBox="1"/>
              <p:nvPr/>
            </p:nvSpPr>
            <p:spPr>
              <a:xfrm>
                <a:off x="1865561" y="3981608"/>
                <a:ext cx="1271886" cy="371961"/>
              </a:xfrm>
              <a:prstGeom prst="rect">
                <a:avLst/>
              </a:prstGeom>
              <a:solidFill>
                <a:schemeClr val="bg1"/>
              </a:solidFill>
              <a:ln w="1905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smtClean="0">
                              <a:solidFill>
                                <a:schemeClr val="tx1"/>
                              </a:solidFill>
                              <a:latin typeface="Cambria Math" panose="02040503050406030204" pitchFamily="18" charset="0"/>
                            </a:rPr>
                          </m:ctrlPr>
                        </m:sSubSupPr>
                        <m:e>
                          <m:r>
                            <a:rPr lang="en-US" sz="1600" b="0" i="1" smtClean="0">
                              <a:solidFill>
                                <a:schemeClr val="tx1"/>
                              </a:solidFill>
                              <a:latin typeface="Cambria Math" panose="02040503050406030204" pitchFamily="18" charset="0"/>
                            </a:rPr>
                            <m:t>𝜔</m:t>
                          </m:r>
                        </m:e>
                        <m:sub>
                          <m:r>
                            <a:rPr lang="en-US" sz="1600" b="0" i="1" smtClean="0">
                              <a:solidFill>
                                <a:schemeClr val="tx1"/>
                              </a:solidFill>
                              <a:latin typeface="Cambria Math" panose="02040503050406030204" pitchFamily="18" charset="0"/>
                            </a:rPr>
                            <m:t>𝑓</m:t>
                          </m:r>
                        </m:sub>
                        <m:sup>
                          <m:r>
                            <a:rPr lang="en-US" sz="1600" b="0" i="1" smtClean="0">
                              <a:solidFill>
                                <a:schemeClr val="tx1"/>
                              </a:solidFill>
                              <a:latin typeface="Cambria Math" panose="02040503050406030204" pitchFamily="18" charset="0"/>
                            </a:rPr>
                            <m:t>+</m:t>
                          </m:r>
                        </m:sup>
                      </m:sSubSup>
                      <m:r>
                        <a:rPr lang="en-US" sz="1600" b="0" i="1" smtClean="0">
                          <a:solidFill>
                            <a:schemeClr val="tx1"/>
                          </a:solidFill>
                          <a:latin typeface="Cambria Math" panose="02040503050406030204" pitchFamily="18" charset="0"/>
                        </a:rPr>
                        <m:t>=0.01</m:t>
                      </m:r>
                    </m:oMath>
                  </m:oMathPara>
                </a14:m>
                <a:endParaRPr lang="en-US" sz="1600">
                  <a:solidFill>
                    <a:schemeClr val="tx1"/>
                  </a:solidFill>
                </a:endParaRPr>
              </a:p>
            </p:txBody>
          </p:sp>
        </mc:Choice>
        <mc:Fallback xmlns="">
          <p:sp>
            <p:nvSpPr>
              <p:cNvPr id="23" name="TextBox 22">
                <a:extLst>
                  <a:ext uri="{FF2B5EF4-FFF2-40B4-BE49-F238E27FC236}">
                    <a16:creationId xmlns:a16="http://schemas.microsoft.com/office/drawing/2014/main" id="{D7E41E0E-C7A8-4D19-A6AF-A26C97763243}"/>
                  </a:ext>
                </a:extLst>
              </p:cNvPr>
              <p:cNvSpPr txBox="1">
                <a:spLocks noRot="1" noChangeAspect="1" noMove="1" noResize="1" noEditPoints="1" noAdjustHandles="1" noChangeArrowheads="1" noChangeShapeType="1" noTextEdit="1"/>
              </p:cNvSpPr>
              <p:nvPr/>
            </p:nvSpPr>
            <p:spPr>
              <a:xfrm>
                <a:off x="1865561" y="3981608"/>
                <a:ext cx="1271886" cy="371961"/>
              </a:xfrm>
              <a:prstGeom prst="rect">
                <a:avLst/>
              </a:prstGeom>
              <a:blipFill>
                <a:blip r:embed="rId6"/>
                <a:stretch>
                  <a:fillRect b="-4688"/>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6517078-7D7E-4ADE-88D7-188AF3C4208A}"/>
                  </a:ext>
                </a:extLst>
              </p:cNvPr>
              <p:cNvSpPr txBox="1"/>
              <p:nvPr/>
            </p:nvSpPr>
            <p:spPr>
              <a:xfrm>
                <a:off x="4724740" y="3981608"/>
                <a:ext cx="1271885" cy="371961"/>
              </a:xfrm>
              <a:prstGeom prst="rect">
                <a:avLst/>
              </a:prstGeom>
              <a:solidFill>
                <a:schemeClr val="bg1"/>
              </a:solidFill>
              <a:ln w="19050">
                <a:solidFill>
                  <a:srgbClr val="FF0000"/>
                </a:solidFill>
              </a:ln>
            </p:spPr>
            <p:txBody>
              <a:bodyPr wrap="square" rtlCol="0">
                <a:spAutoFit/>
              </a:bodyPr>
              <a:lstStyle/>
              <a:p>
                <a14:m>
                  <m:oMath xmlns:m="http://schemas.openxmlformats.org/officeDocument/2006/math">
                    <m:sSubSup>
                      <m:sSubSupPr>
                        <m:ctrlPr>
                          <a:rPr lang="en-US" sz="1600" b="0" i="1" smtClean="0">
                            <a:solidFill>
                              <a:schemeClr val="tx1"/>
                            </a:solidFill>
                            <a:latin typeface="Cambria Math" panose="02040503050406030204" pitchFamily="18" charset="0"/>
                          </a:rPr>
                        </m:ctrlPr>
                      </m:sSubSupPr>
                      <m:e>
                        <m:r>
                          <a:rPr lang="en-US" sz="1600" b="0" i="1" smtClean="0">
                            <a:solidFill>
                              <a:schemeClr val="tx1"/>
                            </a:solidFill>
                            <a:latin typeface="Cambria Math" panose="02040503050406030204" pitchFamily="18" charset="0"/>
                          </a:rPr>
                          <m:t>𝜔</m:t>
                        </m:r>
                      </m:e>
                      <m:sub>
                        <m:r>
                          <a:rPr lang="en-US" sz="1600" b="0" i="1" smtClean="0">
                            <a:solidFill>
                              <a:schemeClr val="tx1"/>
                            </a:solidFill>
                            <a:latin typeface="Cambria Math" panose="02040503050406030204" pitchFamily="18" charset="0"/>
                          </a:rPr>
                          <m:t>𝑓</m:t>
                        </m:r>
                      </m:sub>
                      <m:sup>
                        <m:r>
                          <a:rPr lang="en-US" sz="1600" b="0" i="1" smtClean="0">
                            <a:solidFill>
                              <a:schemeClr val="tx1"/>
                            </a:solidFill>
                            <a:latin typeface="Cambria Math" panose="02040503050406030204" pitchFamily="18" charset="0"/>
                          </a:rPr>
                          <m:t>+</m:t>
                        </m:r>
                      </m:sup>
                    </m:sSubSup>
                    <m:r>
                      <a:rPr lang="en-US" sz="1600" b="0" i="1" smtClean="0">
                        <a:solidFill>
                          <a:schemeClr val="tx1"/>
                        </a:solidFill>
                        <a:latin typeface="Cambria Math" panose="02040503050406030204" pitchFamily="18" charset="0"/>
                      </a:rPr>
                      <m:t>=0.</m:t>
                    </m:r>
                  </m:oMath>
                </a14:m>
                <a:r>
                  <a:rPr lang="en-US" sz="1600">
                    <a:solidFill>
                      <a:schemeClr val="tx1"/>
                    </a:solidFill>
                  </a:rPr>
                  <a:t>02</a:t>
                </a:r>
              </a:p>
            </p:txBody>
          </p:sp>
        </mc:Choice>
        <mc:Fallback xmlns="">
          <p:sp>
            <p:nvSpPr>
              <p:cNvPr id="24" name="TextBox 23">
                <a:extLst>
                  <a:ext uri="{FF2B5EF4-FFF2-40B4-BE49-F238E27FC236}">
                    <a16:creationId xmlns:a16="http://schemas.microsoft.com/office/drawing/2014/main" id="{96517078-7D7E-4ADE-88D7-188AF3C4208A}"/>
                  </a:ext>
                </a:extLst>
              </p:cNvPr>
              <p:cNvSpPr txBox="1">
                <a:spLocks noRot="1" noChangeAspect="1" noMove="1" noResize="1" noEditPoints="1" noAdjustHandles="1" noChangeArrowheads="1" noChangeShapeType="1" noTextEdit="1"/>
              </p:cNvSpPr>
              <p:nvPr/>
            </p:nvSpPr>
            <p:spPr>
              <a:xfrm>
                <a:off x="4724740" y="3981608"/>
                <a:ext cx="1271885" cy="371961"/>
              </a:xfrm>
              <a:prstGeom prst="rect">
                <a:avLst/>
              </a:prstGeom>
              <a:blipFill>
                <a:blip r:embed="rId7"/>
                <a:stretch>
                  <a:fillRect t="-1563" b="-9375"/>
                </a:stretch>
              </a:blipFill>
              <a:ln w="1905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A30E0B1-CF98-4402-A8BE-FE95E1A4F275}"/>
                  </a:ext>
                </a:extLst>
              </p:cNvPr>
              <p:cNvSpPr txBox="1"/>
              <p:nvPr/>
            </p:nvSpPr>
            <p:spPr>
              <a:xfrm>
                <a:off x="7670882" y="3981607"/>
                <a:ext cx="1271887" cy="371961"/>
              </a:xfrm>
              <a:prstGeom prst="rect">
                <a:avLst/>
              </a:prstGeom>
              <a:solidFill>
                <a:schemeClr val="bg1"/>
              </a:solidFill>
              <a:ln w="1905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smtClean="0">
                              <a:solidFill>
                                <a:schemeClr val="tx1"/>
                              </a:solidFill>
                              <a:latin typeface="Cambria Math" panose="02040503050406030204" pitchFamily="18" charset="0"/>
                            </a:rPr>
                          </m:ctrlPr>
                        </m:sSubSupPr>
                        <m:e>
                          <m:r>
                            <a:rPr lang="en-US" sz="1600" b="0" i="1" smtClean="0">
                              <a:solidFill>
                                <a:schemeClr val="tx1"/>
                              </a:solidFill>
                              <a:latin typeface="Cambria Math" panose="02040503050406030204" pitchFamily="18" charset="0"/>
                            </a:rPr>
                            <m:t>𝜔</m:t>
                          </m:r>
                        </m:e>
                        <m:sub>
                          <m:r>
                            <a:rPr lang="en-US" sz="1600" b="0" i="1" smtClean="0">
                              <a:solidFill>
                                <a:schemeClr val="tx1"/>
                              </a:solidFill>
                              <a:latin typeface="Cambria Math" panose="02040503050406030204" pitchFamily="18" charset="0"/>
                            </a:rPr>
                            <m:t>𝑓</m:t>
                          </m:r>
                        </m:sub>
                        <m:sup>
                          <m:r>
                            <a:rPr lang="en-US" sz="1600" b="0" i="1" smtClean="0">
                              <a:solidFill>
                                <a:schemeClr val="tx1"/>
                              </a:solidFill>
                              <a:latin typeface="Cambria Math" panose="02040503050406030204" pitchFamily="18" charset="0"/>
                            </a:rPr>
                            <m:t>+</m:t>
                          </m:r>
                        </m:sup>
                      </m:sSubSup>
                      <m:r>
                        <a:rPr lang="en-US" sz="1600" b="0" i="1" smtClean="0">
                          <a:solidFill>
                            <a:schemeClr val="tx1"/>
                          </a:solidFill>
                          <a:latin typeface="Cambria Math" panose="02040503050406030204" pitchFamily="18" charset="0"/>
                        </a:rPr>
                        <m:t>=0.04</m:t>
                      </m:r>
                    </m:oMath>
                  </m:oMathPara>
                </a14:m>
                <a:endParaRPr lang="en-US" sz="1600">
                  <a:solidFill>
                    <a:schemeClr val="tx1"/>
                  </a:solidFill>
                </a:endParaRPr>
              </a:p>
            </p:txBody>
          </p:sp>
        </mc:Choice>
        <mc:Fallback xmlns="">
          <p:sp>
            <p:nvSpPr>
              <p:cNvPr id="25" name="TextBox 24">
                <a:extLst>
                  <a:ext uri="{FF2B5EF4-FFF2-40B4-BE49-F238E27FC236}">
                    <a16:creationId xmlns:a16="http://schemas.microsoft.com/office/drawing/2014/main" id="{7A30E0B1-CF98-4402-A8BE-FE95E1A4F275}"/>
                  </a:ext>
                </a:extLst>
              </p:cNvPr>
              <p:cNvSpPr txBox="1">
                <a:spLocks noRot="1" noChangeAspect="1" noMove="1" noResize="1" noEditPoints="1" noAdjustHandles="1" noChangeArrowheads="1" noChangeShapeType="1" noTextEdit="1"/>
              </p:cNvSpPr>
              <p:nvPr/>
            </p:nvSpPr>
            <p:spPr>
              <a:xfrm>
                <a:off x="7670882" y="3981607"/>
                <a:ext cx="1271887" cy="371961"/>
              </a:xfrm>
              <a:prstGeom prst="rect">
                <a:avLst/>
              </a:prstGeom>
              <a:blipFill>
                <a:blip r:embed="rId8"/>
                <a:stretch>
                  <a:fillRect b="-4688"/>
                </a:stretch>
              </a:blipFill>
              <a:ln w="19050">
                <a:solidFill>
                  <a:srgbClr val="FF0000"/>
                </a:solidFill>
              </a:ln>
            </p:spPr>
            <p:txBody>
              <a:bodyPr/>
              <a:lstStyle/>
              <a:p>
                <a:r>
                  <a:rPr lang="en-US">
                    <a:noFill/>
                  </a:rPr>
                  <a:t> </a:t>
                </a:r>
              </a:p>
            </p:txBody>
          </p:sp>
        </mc:Fallback>
      </mc:AlternateContent>
      <p:sp>
        <p:nvSpPr>
          <p:cNvPr id="9" name="TextBox 8">
            <a:extLst>
              <a:ext uri="{FF2B5EF4-FFF2-40B4-BE49-F238E27FC236}">
                <a16:creationId xmlns:a16="http://schemas.microsoft.com/office/drawing/2014/main" id="{75D908A1-909A-A931-C112-DCE4CC1A193E}"/>
              </a:ext>
            </a:extLst>
          </p:cNvPr>
          <p:cNvSpPr txBox="1"/>
          <p:nvPr/>
        </p:nvSpPr>
        <p:spPr>
          <a:xfrm>
            <a:off x="8092020" y="1815881"/>
            <a:ext cx="850489" cy="369332"/>
          </a:xfrm>
          <a:prstGeom prst="rect">
            <a:avLst/>
          </a:prstGeom>
          <a:noFill/>
        </p:spPr>
        <p:txBody>
          <a:bodyPr wrap="none" rtlCol="0">
            <a:spAutoFit/>
          </a:bodyPr>
          <a:lstStyle/>
          <a:p>
            <a:r>
              <a:rPr lang="en-US">
                <a:solidFill>
                  <a:srgbClr val="0000FF"/>
                </a:solidFill>
              </a:rPr>
              <a:t>LaRTE</a:t>
            </a:r>
            <a:endParaRPr lang="en-US" dirty="0">
              <a:solidFill>
                <a:srgbClr val="0000FF"/>
              </a:solidFill>
            </a:endParaRPr>
          </a:p>
        </p:txBody>
      </p:sp>
      <p:sp>
        <p:nvSpPr>
          <p:cNvPr id="10" name="TextBox 9">
            <a:extLst>
              <a:ext uri="{FF2B5EF4-FFF2-40B4-BE49-F238E27FC236}">
                <a16:creationId xmlns:a16="http://schemas.microsoft.com/office/drawing/2014/main" id="{6728C9D8-78B2-801D-FA8D-74D6B644D79C}"/>
              </a:ext>
            </a:extLst>
          </p:cNvPr>
          <p:cNvSpPr txBox="1"/>
          <p:nvPr/>
        </p:nvSpPr>
        <p:spPr>
          <a:xfrm flipH="1">
            <a:off x="7100433" y="2558846"/>
            <a:ext cx="1032377" cy="369332"/>
          </a:xfrm>
          <a:prstGeom prst="rect">
            <a:avLst/>
          </a:prstGeom>
          <a:noFill/>
        </p:spPr>
        <p:txBody>
          <a:bodyPr wrap="square" rtlCol="0">
            <a:spAutoFit/>
          </a:bodyPr>
          <a:lstStyle/>
          <a:p>
            <a:r>
              <a:rPr lang="en-US">
                <a:solidFill>
                  <a:srgbClr val="FF0000"/>
                </a:solidFill>
              </a:rPr>
              <a:t>lamNEQ</a:t>
            </a:r>
            <a:endParaRPr lang="en-US" dirty="0">
              <a:solidFill>
                <a:srgbClr val="FF0000"/>
              </a:solidFill>
            </a:endParaRPr>
          </a:p>
        </p:txBody>
      </p:sp>
      <p:sp>
        <p:nvSpPr>
          <p:cNvPr id="11" name="TextBox 10">
            <a:extLst>
              <a:ext uri="{FF2B5EF4-FFF2-40B4-BE49-F238E27FC236}">
                <a16:creationId xmlns:a16="http://schemas.microsoft.com/office/drawing/2014/main" id="{DE97A6C0-B032-8CE8-5F67-D1D26A039440}"/>
              </a:ext>
            </a:extLst>
          </p:cNvPr>
          <p:cNvSpPr txBox="1"/>
          <p:nvPr/>
        </p:nvSpPr>
        <p:spPr>
          <a:xfrm>
            <a:off x="8240227" y="2821584"/>
            <a:ext cx="1031051" cy="369332"/>
          </a:xfrm>
          <a:prstGeom prst="rect">
            <a:avLst/>
          </a:prstGeom>
          <a:noFill/>
        </p:spPr>
        <p:txBody>
          <a:bodyPr wrap="none" rtlCol="0">
            <a:spAutoFit/>
          </a:bodyPr>
          <a:lstStyle/>
          <a:p>
            <a:r>
              <a:rPr lang="en-US">
                <a:solidFill>
                  <a:srgbClr val="548235"/>
                </a:solidFill>
              </a:rPr>
              <a:t>turbNEQ</a:t>
            </a:r>
            <a:endParaRPr lang="en-US" dirty="0">
              <a:solidFill>
                <a:srgbClr val="548235"/>
              </a:solidFill>
            </a:endParaRPr>
          </a:p>
        </p:txBody>
      </p:sp>
      <p:cxnSp>
        <p:nvCxnSpPr>
          <p:cNvPr id="13" name="Straight Connector 12">
            <a:extLst>
              <a:ext uri="{FF2B5EF4-FFF2-40B4-BE49-F238E27FC236}">
                <a16:creationId xmlns:a16="http://schemas.microsoft.com/office/drawing/2014/main" id="{5249DDA1-25E1-8066-B1E4-F054220FDFCD}"/>
              </a:ext>
            </a:extLst>
          </p:cNvPr>
          <p:cNvCxnSpPr>
            <a:cxnSpLocks/>
          </p:cNvCxnSpPr>
          <p:nvPr/>
        </p:nvCxnSpPr>
        <p:spPr>
          <a:xfrm>
            <a:off x="9994599" y="3977808"/>
            <a:ext cx="553916" cy="0"/>
          </a:xfrm>
          <a:prstGeom prst="line">
            <a:avLst/>
          </a:prstGeom>
          <a:ln w="28575">
            <a:solidFill>
              <a:srgbClr val="0000FF"/>
            </a:solidFill>
            <a:prstDash val="solid"/>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E59E44BB-D448-90B3-5EE1-C960F3F0432D}"/>
              </a:ext>
            </a:extLst>
          </p:cNvPr>
          <p:cNvCxnSpPr>
            <a:cxnSpLocks/>
          </p:cNvCxnSpPr>
          <p:nvPr/>
        </p:nvCxnSpPr>
        <p:spPr>
          <a:xfrm>
            <a:off x="9994599" y="4368333"/>
            <a:ext cx="553916" cy="0"/>
          </a:xfrm>
          <a:prstGeom prst="line">
            <a:avLst/>
          </a:prstGeom>
          <a:ln w="28575">
            <a:solidFill>
              <a:srgbClr val="FF1D1D"/>
            </a:solidFill>
            <a:prstDash val="solid"/>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B8EAFD5D-9EA7-3AFD-3C08-04B5E9F05F45}"/>
              </a:ext>
            </a:extLst>
          </p:cNvPr>
          <p:cNvCxnSpPr>
            <a:cxnSpLocks/>
          </p:cNvCxnSpPr>
          <p:nvPr/>
        </p:nvCxnSpPr>
        <p:spPr>
          <a:xfrm>
            <a:off x="9994599" y="4739808"/>
            <a:ext cx="553916" cy="0"/>
          </a:xfrm>
          <a:prstGeom prst="line">
            <a:avLst/>
          </a:prstGeom>
          <a:ln w="28575">
            <a:solidFill>
              <a:srgbClr val="78FF78"/>
            </a:solidFill>
            <a:prstDash val="solid"/>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04EA0588-4B38-BCD3-8B96-557CBF818496}"/>
              </a:ext>
            </a:extLst>
          </p:cNvPr>
          <p:cNvSpPr txBox="1"/>
          <p:nvPr/>
        </p:nvSpPr>
        <p:spPr>
          <a:xfrm>
            <a:off x="10600782" y="3794595"/>
            <a:ext cx="850489" cy="369332"/>
          </a:xfrm>
          <a:prstGeom prst="rect">
            <a:avLst/>
          </a:prstGeom>
          <a:noFill/>
        </p:spPr>
        <p:txBody>
          <a:bodyPr wrap="none" rtlCol="0">
            <a:spAutoFit/>
          </a:bodyPr>
          <a:lstStyle/>
          <a:p>
            <a:r>
              <a:rPr lang="en-US"/>
              <a:t>LaRTE</a:t>
            </a:r>
          </a:p>
        </p:txBody>
      </p:sp>
      <p:sp>
        <p:nvSpPr>
          <p:cNvPr id="19" name="TextBox 18">
            <a:extLst>
              <a:ext uri="{FF2B5EF4-FFF2-40B4-BE49-F238E27FC236}">
                <a16:creationId xmlns:a16="http://schemas.microsoft.com/office/drawing/2014/main" id="{10EF2AE6-926D-02E3-6B33-FA2A0A2526A6}"/>
              </a:ext>
            </a:extLst>
          </p:cNvPr>
          <p:cNvSpPr txBox="1"/>
          <p:nvPr/>
        </p:nvSpPr>
        <p:spPr>
          <a:xfrm>
            <a:off x="10600782" y="4574486"/>
            <a:ext cx="1031051" cy="369332"/>
          </a:xfrm>
          <a:prstGeom prst="rect">
            <a:avLst/>
          </a:prstGeom>
          <a:noFill/>
        </p:spPr>
        <p:txBody>
          <a:bodyPr wrap="none" rtlCol="0">
            <a:spAutoFit/>
          </a:bodyPr>
          <a:lstStyle/>
          <a:p>
            <a:r>
              <a:rPr lang="en-US"/>
              <a:t>turbNEQ</a:t>
            </a:r>
          </a:p>
        </p:txBody>
      </p:sp>
      <p:sp>
        <p:nvSpPr>
          <p:cNvPr id="20" name="TextBox 19">
            <a:extLst>
              <a:ext uri="{FF2B5EF4-FFF2-40B4-BE49-F238E27FC236}">
                <a16:creationId xmlns:a16="http://schemas.microsoft.com/office/drawing/2014/main" id="{09FECA90-8717-DFD9-6CB9-C1FC1A9BBF7F}"/>
              </a:ext>
            </a:extLst>
          </p:cNvPr>
          <p:cNvSpPr txBox="1"/>
          <p:nvPr/>
        </p:nvSpPr>
        <p:spPr>
          <a:xfrm>
            <a:off x="10600782" y="4186931"/>
            <a:ext cx="1005403" cy="369332"/>
          </a:xfrm>
          <a:prstGeom prst="rect">
            <a:avLst/>
          </a:prstGeom>
          <a:noFill/>
        </p:spPr>
        <p:txBody>
          <a:bodyPr wrap="none" rtlCol="0">
            <a:spAutoFit/>
          </a:bodyPr>
          <a:lstStyle/>
          <a:p>
            <a:r>
              <a:rPr lang="en-US"/>
              <a:t>lamNEQ</a:t>
            </a:r>
          </a:p>
        </p:txBody>
      </p:sp>
      <p:grpSp>
        <p:nvGrpSpPr>
          <p:cNvPr id="27" name="Group 26">
            <a:extLst>
              <a:ext uri="{FF2B5EF4-FFF2-40B4-BE49-F238E27FC236}">
                <a16:creationId xmlns:a16="http://schemas.microsoft.com/office/drawing/2014/main" id="{A3322FBE-0D51-84BB-A4FD-C28B0482346C}"/>
              </a:ext>
            </a:extLst>
          </p:cNvPr>
          <p:cNvGrpSpPr/>
          <p:nvPr/>
        </p:nvGrpSpPr>
        <p:grpSpPr>
          <a:xfrm>
            <a:off x="822499" y="1002592"/>
            <a:ext cx="5783682" cy="5845980"/>
            <a:chOff x="822499" y="1002592"/>
            <a:chExt cx="5783682" cy="5845980"/>
          </a:xfrm>
        </p:grpSpPr>
        <p:sp>
          <p:nvSpPr>
            <p:cNvPr id="3" name="Rectangle 2">
              <a:extLst>
                <a:ext uri="{FF2B5EF4-FFF2-40B4-BE49-F238E27FC236}">
                  <a16:creationId xmlns:a16="http://schemas.microsoft.com/office/drawing/2014/main" id="{4A361F80-51BB-91C2-5F94-26F44F11C49D}"/>
                </a:ext>
              </a:extLst>
            </p:cNvPr>
            <p:cNvSpPr/>
            <p:nvPr/>
          </p:nvSpPr>
          <p:spPr>
            <a:xfrm>
              <a:off x="3792655" y="1002592"/>
              <a:ext cx="2813526" cy="290850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96D82B0-299C-5A9F-92C9-AF2E0C907CC5}"/>
                </a:ext>
              </a:extLst>
            </p:cNvPr>
            <p:cNvSpPr/>
            <p:nvPr/>
          </p:nvSpPr>
          <p:spPr>
            <a:xfrm>
              <a:off x="822499" y="3901669"/>
              <a:ext cx="2970155" cy="294690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EDD007A-80CE-F177-E83A-4D93B16F3037}"/>
                </a:ext>
              </a:extLst>
            </p:cNvPr>
            <p:cNvSpPr/>
            <p:nvPr/>
          </p:nvSpPr>
          <p:spPr>
            <a:xfrm>
              <a:off x="3792655" y="3904253"/>
              <a:ext cx="2813526" cy="290850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0E443C5E-39C6-A8A8-F997-A29CF6910139}"/>
              </a:ext>
            </a:extLst>
          </p:cNvPr>
          <p:cNvSpPr txBox="1"/>
          <p:nvPr/>
        </p:nvSpPr>
        <p:spPr>
          <a:xfrm>
            <a:off x="1730089" y="2894255"/>
            <a:ext cx="1390124" cy="369332"/>
          </a:xfrm>
          <a:prstGeom prst="rect">
            <a:avLst/>
          </a:prstGeom>
          <a:noFill/>
          <a:ln>
            <a:solidFill>
              <a:srgbClr val="1A1AFF"/>
            </a:solidFill>
          </a:ln>
        </p:spPr>
        <p:txBody>
          <a:bodyPr wrap="none" rtlCol="0">
            <a:spAutoFit/>
          </a:bodyPr>
          <a:lstStyle/>
          <a:p>
            <a:r>
              <a:rPr lang="en-US">
                <a:solidFill>
                  <a:srgbClr val="1A1AFF"/>
                </a:solidFill>
              </a:rPr>
              <a:t>Quasi-steady</a:t>
            </a:r>
          </a:p>
        </p:txBody>
      </p:sp>
      <p:sp>
        <p:nvSpPr>
          <p:cNvPr id="29" name="TextBox 28">
            <a:extLst>
              <a:ext uri="{FF2B5EF4-FFF2-40B4-BE49-F238E27FC236}">
                <a16:creationId xmlns:a16="http://schemas.microsoft.com/office/drawing/2014/main" id="{8891CA35-D070-4A3B-5D0B-C723F309FAAB}"/>
              </a:ext>
            </a:extLst>
          </p:cNvPr>
          <p:cNvSpPr txBox="1"/>
          <p:nvPr/>
        </p:nvSpPr>
        <p:spPr>
          <a:xfrm>
            <a:off x="9489629" y="2024279"/>
            <a:ext cx="2332690" cy="369332"/>
          </a:xfrm>
          <a:prstGeom prst="rect">
            <a:avLst/>
          </a:prstGeom>
          <a:noFill/>
          <a:ln>
            <a:solidFill>
              <a:srgbClr val="548235"/>
            </a:solidFill>
          </a:ln>
        </p:spPr>
        <p:txBody>
          <a:bodyPr wrap="none" rtlCol="0">
            <a:spAutoFit/>
          </a:bodyPr>
          <a:lstStyle/>
          <a:p>
            <a:r>
              <a:rPr lang="en-US">
                <a:solidFill>
                  <a:srgbClr val="548235"/>
                </a:solidFill>
              </a:rPr>
              <a:t>Intermediate frequency</a:t>
            </a:r>
          </a:p>
        </p:txBody>
      </p:sp>
      <p:sp>
        <p:nvSpPr>
          <p:cNvPr id="30" name="TextBox 29">
            <a:extLst>
              <a:ext uri="{FF2B5EF4-FFF2-40B4-BE49-F238E27FC236}">
                <a16:creationId xmlns:a16="http://schemas.microsoft.com/office/drawing/2014/main" id="{E28CC56C-974C-20F6-E943-57F2B2A96BB9}"/>
              </a:ext>
            </a:extLst>
          </p:cNvPr>
          <p:cNvSpPr txBox="1"/>
          <p:nvPr/>
        </p:nvSpPr>
        <p:spPr>
          <a:xfrm>
            <a:off x="9451869" y="5551142"/>
            <a:ext cx="1627369" cy="369332"/>
          </a:xfrm>
          <a:prstGeom prst="rect">
            <a:avLst/>
          </a:prstGeom>
          <a:noFill/>
          <a:ln>
            <a:solidFill>
              <a:srgbClr val="FF1D1D"/>
            </a:solidFill>
          </a:ln>
        </p:spPr>
        <p:txBody>
          <a:bodyPr wrap="none" rtlCol="0">
            <a:spAutoFit/>
          </a:bodyPr>
          <a:lstStyle/>
          <a:p>
            <a:r>
              <a:rPr lang="en-US">
                <a:solidFill>
                  <a:srgbClr val="FF1D1D"/>
                </a:solidFill>
              </a:rPr>
              <a:t>High frequency</a:t>
            </a:r>
          </a:p>
        </p:txBody>
      </p:sp>
      <p:sp>
        <p:nvSpPr>
          <p:cNvPr id="31" name="Rectangle 30">
            <a:extLst>
              <a:ext uri="{FF2B5EF4-FFF2-40B4-BE49-F238E27FC236}">
                <a16:creationId xmlns:a16="http://schemas.microsoft.com/office/drawing/2014/main" id="{1D3B8AE4-E6F4-3BE2-2D8B-6E3EA8B1A3F6}"/>
              </a:ext>
            </a:extLst>
          </p:cNvPr>
          <p:cNvSpPr/>
          <p:nvPr/>
        </p:nvSpPr>
        <p:spPr>
          <a:xfrm>
            <a:off x="6650325" y="1002591"/>
            <a:ext cx="2813526" cy="290850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A8CDD37-A73A-367C-87A8-147D0875EC5E}"/>
              </a:ext>
            </a:extLst>
          </p:cNvPr>
          <p:cNvSpPr/>
          <p:nvPr/>
        </p:nvSpPr>
        <p:spPr>
          <a:xfrm>
            <a:off x="6685256" y="3857775"/>
            <a:ext cx="2864375" cy="290850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106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1" grpId="1" animBg="1"/>
      <p:bldP spid="32" grpId="0" animBg="1"/>
      <p:bldP spid="3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5D3A60-5D26-2D08-BD2A-3F4F37EA759E}"/>
              </a:ext>
            </a:extLst>
          </p:cNvPr>
          <p:cNvSpPr>
            <a:spLocks noGrp="1"/>
          </p:cNvSpPr>
          <p:nvPr>
            <p:ph type="ftr" sz="quarter" idx="11"/>
          </p:nvPr>
        </p:nvSpPr>
        <p:spPr/>
        <p:txBody>
          <a:bodyPr/>
          <a:lstStyle/>
          <a:p>
            <a:r>
              <a:rPr lang="en-US"/>
              <a:t>Chapter 6 – </a:t>
            </a:r>
            <a:r>
              <a:rPr lang="en-US" sz="1400"/>
              <a:t>The MTSWM applied to horizontally homogeneous flows</a:t>
            </a:r>
            <a:endParaRPr lang="en-US"/>
          </a:p>
        </p:txBody>
      </p:sp>
      <p:sp>
        <p:nvSpPr>
          <p:cNvPr id="3" name="Title 2">
            <a:extLst>
              <a:ext uri="{FF2B5EF4-FFF2-40B4-BE49-F238E27FC236}">
                <a16:creationId xmlns:a16="http://schemas.microsoft.com/office/drawing/2014/main" id="{5F706F7E-7A30-549B-436E-C1046F620F1C}"/>
              </a:ext>
            </a:extLst>
          </p:cNvPr>
          <p:cNvSpPr>
            <a:spLocks noGrp="1"/>
          </p:cNvSpPr>
          <p:nvPr>
            <p:ph type="title"/>
          </p:nvPr>
        </p:nvSpPr>
        <p:spPr/>
        <p:txBody>
          <a:bodyPr/>
          <a:lstStyle/>
          <a:p>
            <a:r>
              <a:rPr lang="en-US"/>
              <a:t>The MTSWM applied to non-equilibrium flows </a:t>
            </a:r>
          </a:p>
        </p:txBody>
      </p:sp>
      <p:sp>
        <p:nvSpPr>
          <p:cNvPr id="5" name="Slide Number Placeholder 4">
            <a:extLst>
              <a:ext uri="{FF2B5EF4-FFF2-40B4-BE49-F238E27FC236}">
                <a16:creationId xmlns:a16="http://schemas.microsoft.com/office/drawing/2014/main" id="{B54A11F3-6AF9-C590-F682-217E6BDA19A6}"/>
              </a:ext>
            </a:extLst>
          </p:cNvPr>
          <p:cNvSpPr>
            <a:spLocks noGrp="1"/>
          </p:cNvSpPr>
          <p:nvPr>
            <p:ph type="sldNum" sz="quarter" idx="12"/>
          </p:nvPr>
        </p:nvSpPr>
        <p:spPr/>
        <p:txBody>
          <a:bodyPr/>
          <a:lstStyle/>
          <a:p>
            <a:fld id="{75DBE060-CF68-41CF-9ABE-0462A8BD26DF}" type="slidenum">
              <a:rPr lang="en-US" smtClean="0"/>
              <a:pPr/>
              <a:t>36</a:t>
            </a:fld>
            <a:endParaRPr lang="en-US" dirty="0"/>
          </a:p>
        </p:txBody>
      </p:sp>
      <p:pic>
        <p:nvPicPr>
          <p:cNvPr id="17" name="Picture 16">
            <a:extLst>
              <a:ext uri="{FF2B5EF4-FFF2-40B4-BE49-F238E27FC236}">
                <a16:creationId xmlns:a16="http://schemas.microsoft.com/office/drawing/2014/main" id="{C0DDCEB7-DAD5-C839-347A-136EF016F12A}"/>
              </a:ext>
            </a:extLst>
          </p:cNvPr>
          <p:cNvPicPr>
            <a:picLocks noChangeAspect="1"/>
          </p:cNvPicPr>
          <p:nvPr/>
        </p:nvPicPr>
        <p:blipFill>
          <a:blip r:embed="rId17"/>
          <a:stretch>
            <a:fillRect/>
          </a:stretch>
        </p:blipFill>
        <p:spPr>
          <a:xfrm>
            <a:off x="9606496" y="971275"/>
            <a:ext cx="2300709" cy="5506192"/>
          </a:xfrm>
          <a:prstGeom prst="rect">
            <a:avLst/>
          </a:prstGeom>
        </p:spPr>
      </p:pic>
      <p:sp>
        <p:nvSpPr>
          <p:cNvPr id="18" name="TextBox 17">
            <a:extLst>
              <a:ext uri="{FF2B5EF4-FFF2-40B4-BE49-F238E27FC236}">
                <a16:creationId xmlns:a16="http://schemas.microsoft.com/office/drawing/2014/main" id="{AE85018F-3BFE-D925-B3AC-63ADEC7EAB0D}"/>
              </a:ext>
            </a:extLst>
          </p:cNvPr>
          <p:cNvSpPr txBox="1"/>
          <p:nvPr/>
        </p:nvSpPr>
        <p:spPr>
          <a:xfrm>
            <a:off x="8050423" y="1538389"/>
            <a:ext cx="1499128" cy="369332"/>
          </a:xfrm>
          <a:prstGeom prst="rect">
            <a:avLst/>
          </a:prstGeom>
          <a:noFill/>
        </p:spPr>
        <p:txBody>
          <a:bodyPr wrap="none" rtlCol="0">
            <a:spAutoFit/>
          </a:bodyPr>
          <a:lstStyle/>
          <a:p>
            <a:r>
              <a:rPr lang="en-US"/>
              <a:t>Laminar stage</a:t>
            </a:r>
          </a:p>
        </p:txBody>
      </p:sp>
      <p:sp>
        <p:nvSpPr>
          <p:cNvPr id="19" name="TextBox 18">
            <a:extLst>
              <a:ext uri="{FF2B5EF4-FFF2-40B4-BE49-F238E27FC236}">
                <a16:creationId xmlns:a16="http://schemas.microsoft.com/office/drawing/2014/main" id="{50A8651F-FE6E-8FB5-A832-075BBCF4F0E6}"/>
              </a:ext>
            </a:extLst>
          </p:cNvPr>
          <p:cNvSpPr txBox="1"/>
          <p:nvPr/>
        </p:nvSpPr>
        <p:spPr>
          <a:xfrm>
            <a:off x="7948798" y="3827869"/>
            <a:ext cx="1657698" cy="369332"/>
          </a:xfrm>
          <a:prstGeom prst="rect">
            <a:avLst/>
          </a:prstGeom>
          <a:noFill/>
        </p:spPr>
        <p:txBody>
          <a:bodyPr wrap="none" rtlCol="0">
            <a:spAutoFit/>
          </a:bodyPr>
          <a:lstStyle/>
          <a:p>
            <a:r>
              <a:rPr lang="en-US"/>
              <a:t>Transition stage</a:t>
            </a:r>
          </a:p>
        </p:txBody>
      </p:sp>
      <p:sp>
        <p:nvSpPr>
          <p:cNvPr id="20" name="TextBox 19">
            <a:extLst>
              <a:ext uri="{FF2B5EF4-FFF2-40B4-BE49-F238E27FC236}">
                <a16:creationId xmlns:a16="http://schemas.microsoft.com/office/drawing/2014/main" id="{CA756E74-7ACE-2556-F418-6CA1317C91F2}"/>
              </a:ext>
            </a:extLst>
          </p:cNvPr>
          <p:cNvSpPr txBox="1"/>
          <p:nvPr/>
        </p:nvSpPr>
        <p:spPr>
          <a:xfrm>
            <a:off x="7705560" y="5703863"/>
            <a:ext cx="2089033" cy="369332"/>
          </a:xfrm>
          <a:prstGeom prst="rect">
            <a:avLst/>
          </a:prstGeom>
          <a:noFill/>
        </p:spPr>
        <p:txBody>
          <a:bodyPr wrap="none" rtlCol="0">
            <a:spAutoFit/>
          </a:bodyPr>
          <a:lstStyle/>
          <a:p>
            <a:r>
              <a:rPr lang="en-US"/>
              <a:t>Final turbulent state </a:t>
            </a:r>
          </a:p>
        </p:txBody>
      </p:sp>
      <p:sp>
        <p:nvSpPr>
          <p:cNvPr id="48" name="TextBox 47">
            <a:extLst>
              <a:ext uri="{FF2B5EF4-FFF2-40B4-BE49-F238E27FC236}">
                <a16:creationId xmlns:a16="http://schemas.microsoft.com/office/drawing/2014/main" id="{32A49D66-557A-B658-1514-388D13B61EA2}"/>
              </a:ext>
            </a:extLst>
          </p:cNvPr>
          <p:cNvSpPr txBox="1"/>
          <p:nvPr/>
        </p:nvSpPr>
        <p:spPr>
          <a:xfrm>
            <a:off x="768622" y="971275"/>
            <a:ext cx="5407975" cy="461665"/>
          </a:xfrm>
          <a:prstGeom prst="rect">
            <a:avLst/>
          </a:prstGeom>
          <a:noFill/>
        </p:spPr>
        <p:txBody>
          <a:bodyPr wrap="square" rtlCol="0">
            <a:spAutoFit/>
          </a:bodyPr>
          <a:lstStyle/>
          <a:p>
            <a:pPr algn="ctr"/>
            <a:r>
              <a:rPr lang="en-US" sz="2400" u="sng"/>
              <a:t>Linearly accelerating channel flow</a:t>
            </a:r>
          </a:p>
        </p:txBody>
      </p:sp>
      <p:sp>
        <p:nvSpPr>
          <p:cNvPr id="49" name="Content Placeholder 2 2">
            <a:extLst>
              <a:ext uri="{FF2B5EF4-FFF2-40B4-BE49-F238E27FC236}">
                <a16:creationId xmlns:a16="http://schemas.microsoft.com/office/drawing/2014/main" id="{32359750-7AFE-7638-9EBC-5098EB722D7F}"/>
              </a:ext>
            </a:extLst>
          </p:cNvPr>
          <p:cNvSpPr txBox="1">
            <a:spLocks/>
          </p:cNvSpPr>
          <p:nvPr/>
        </p:nvSpPr>
        <p:spPr>
          <a:xfrm>
            <a:off x="768622" y="1432940"/>
            <a:ext cx="5407975" cy="51629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DNS reference: </a:t>
            </a:r>
            <a:r>
              <a:rPr lang="en-US" sz="2000" b="1"/>
              <a:t>Jung &amp; Kim (2017)</a:t>
            </a:r>
          </a:p>
          <a:p>
            <a:r>
              <a:rPr lang="en-US" sz="2000"/>
              <a:t>PG forcing:</a:t>
            </a:r>
          </a:p>
        </p:txBody>
      </p:sp>
      <p:pic>
        <p:nvPicPr>
          <p:cNvPr id="51" name="Picture 50" descr="\documentclass{article}&#10;\usepackage{amsmath}&#10;\usepackage{bm}&#10;\pagestyle{empty}&#10;\begin{document}&#10;&#10;$$&#10;-\frac{1}{\rho}\frac{\partial \langle p \rangle^*}{\partial x}(t^*)=\frac{1}{2 Re_{\tau,i}} \frac{\textrm{d} Re_m(t^*)}{\textrm{d} t^*}+\left(\frac{Re_\tau(t^*)}{Re_{\tau, i}}\right)^2&#10;$$&#10;&#10;&#10;\end{document}" title="IguanaTex Bitmap Display">
            <a:extLst>
              <a:ext uri="{FF2B5EF4-FFF2-40B4-BE49-F238E27FC236}">
                <a16:creationId xmlns:a16="http://schemas.microsoft.com/office/drawing/2014/main" id="{C84A50D6-653E-78E8-BC66-937D25D4C613}"/>
              </a:ext>
            </a:extLst>
          </p:cNvPr>
          <p:cNvPicPr>
            <a:picLocks noChangeAspect="1"/>
          </p:cNvPicPr>
          <p:nvPr>
            <p:custDataLst>
              <p:tags r:id="rId1"/>
            </p:custDataLst>
          </p:nvPr>
        </p:nvPicPr>
        <p:blipFill>
          <a:blip r:embed="rId18">
            <a:extLst>
              <a:ext uri="{28A0092B-C50C-407E-A947-70E740481C1C}">
                <a14:useLocalDpi xmlns:a14="http://schemas.microsoft.com/office/drawing/2010/main" val="0"/>
              </a:ext>
            </a:extLst>
          </a:blip>
          <a:stretch>
            <a:fillRect/>
          </a:stretch>
        </p:blipFill>
        <p:spPr>
          <a:xfrm>
            <a:off x="2509243" y="1818542"/>
            <a:ext cx="3765908" cy="476298"/>
          </a:xfrm>
          <a:prstGeom prst="rect">
            <a:avLst/>
          </a:prstGeom>
        </p:spPr>
      </p:pic>
      <p:pic>
        <p:nvPicPr>
          <p:cNvPr id="52" name="Picture 51">
            <a:extLst>
              <a:ext uri="{FF2B5EF4-FFF2-40B4-BE49-F238E27FC236}">
                <a16:creationId xmlns:a16="http://schemas.microsoft.com/office/drawing/2014/main" id="{5572CE13-BD9F-7C50-D05A-705A706B8E0D}"/>
              </a:ext>
            </a:extLst>
          </p:cNvPr>
          <p:cNvPicPr>
            <a:picLocks noChangeAspect="1"/>
          </p:cNvPicPr>
          <p:nvPr/>
        </p:nvPicPr>
        <p:blipFill rotWithShape="1">
          <a:blip r:embed="rId19"/>
          <a:srcRect l="49504" t="9343"/>
          <a:stretch/>
        </p:blipFill>
        <p:spPr>
          <a:xfrm>
            <a:off x="1067438" y="2370673"/>
            <a:ext cx="2035921" cy="1746930"/>
          </a:xfrm>
          <a:prstGeom prst="rect">
            <a:avLst/>
          </a:prstGeom>
        </p:spPr>
      </p:pic>
      <p:sp>
        <p:nvSpPr>
          <p:cNvPr id="53" name="TextBox 52">
            <a:extLst>
              <a:ext uri="{FF2B5EF4-FFF2-40B4-BE49-F238E27FC236}">
                <a16:creationId xmlns:a16="http://schemas.microsoft.com/office/drawing/2014/main" id="{EA0CD886-1024-2099-87B0-6A2F4454E183}"/>
              </a:ext>
            </a:extLst>
          </p:cNvPr>
          <p:cNvSpPr txBox="1"/>
          <p:nvPr/>
        </p:nvSpPr>
        <p:spPr>
          <a:xfrm>
            <a:off x="1374180" y="4026227"/>
            <a:ext cx="1630575" cy="261610"/>
          </a:xfrm>
          <a:prstGeom prst="rect">
            <a:avLst/>
          </a:prstGeom>
          <a:noFill/>
        </p:spPr>
        <p:txBody>
          <a:bodyPr wrap="none" rtlCol="0">
            <a:spAutoFit/>
          </a:bodyPr>
          <a:lstStyle/>
          <a:p>
            <a:r>
              <a:rPr lang="en-US" sz="1100"/>
              <a:t>From Jung &amp; Kim (2017)</a:t>
            </a: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7308B46E-B98D-5032-D8B3-19C82B58B3CF}"/>
                  </a:ext>
                </a:extLst>
              </p:cNvPr>
              <p:cNvSpPr txBox="1"/>
              <p:nvPr/>
            </p:nvSpPr>
            <p:spPr>
              <a:xfrm rot="16200000">
                <a:off x="564485" y="2852142"/>
                <a:ext cx="849746"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𝑅</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𝑒</m:t>
                          </m:r>
                        </m:e>
                        <m:sub>
                          <m:r>
                            <a:rPr lang="en-US" sz="2000" b="0" i="1" smtClean="0">
                              <a:latin typeface="Cambria Math" panose="02040503050406030204" pitchFamily="18" charset="0"/>
                            </a:rPr>
                            <m:t>𝑚</m:t>
                          </m:r>
                        </m:sub>
                      </m:sSub>
                    </m:oMath>
                  </m:oMathPara>
                </a14:m>
                <a:endParaRPr lang="en-US" sz="2000"/>
              </a:p>
            </p:txBody>
          </p:sp>
        </mc:Choice>
        <mc:Fallback xmlns="">
          <p:sp>
            <p:nvSpPr>
              <p:cNvPr id="54" name="TextBox 53">
                <a:extLst>
                  <a:ext uri="{FF2B5EF4-FFF2-40B4-BE49-F238E27FC236}">
                    <a16:creationId xmlns:a16="http://schemas.microsoft.com/office/drawing/2014/main" id="{7308B46E-B98D-5032-D8B3-19C82B58B3CF}"/>
                  </a:ext>
                </a:extLst>
              </p:cNvPr>
              <p:cNvSpPr txBox="1">
                <a:spLocks noRot="1" noChangeAspect="1" noMove="1" noResize="1" noEditPoints="1" noAdjustHandles="1" noChangeArrowheads="1" noChangeShapeType="1" noTextEdit="1"/>
              </p:cNvSpPr>
              <p:nvPr/>
            </p:nvSpPr>
            <p:spPr>
              <a:xfrm rot="16200000">
                <a:off x="564485" y="2852142"/>
                <a:ext cx="849746" cy="400110"/>
              </a:xfrm>
              <a:prstGeom prst="rect">
                <a:avLst/>
              </a:prstGeom>
              <a:blipFill>
                <a:blip r:embed="rId20"/>
                <a:stretch>
                  <a:fillRect/>
                </a:stretch>
              </a:blipFill>
            </p:spPr>
            <p:txBody>
              <a:bodyPr/>
              <a:lstStyle/>
              <a:p>
                <a:r>
                  <a:rPr lang="en-US">
                    <a:noFill/>
                  </a:rPr>
                  <a:t> </a:t>
                </a:r>
              </a:p>
            </p:txBody>
          </p:sp>
        </mc:Fallback>
      </mc:AlternateContent>
      <p:grpSp>
        <p:nvGrpSpPr>
          <p:cNvPr id="55" name="Group 54">
            <a:extLst>
              <a:ext uri="{FF2B5EF4-FFF2-40B4-BE49-F238E27FC236}">
                <a16:creationId xmlns:a16="http://schemas.microsoft.com/office/drawing/2014/main" id="{4C36AE6B-EA27-6740-4371-34159C7713E8}"/>
              </a:ext>
            </a:extLst>
          </p:cNvPr>
          <p:cNvGrpSpPr/>
          <p:nvPr/>
        </p:nvGrpSpPr>
        <p:grpSpPr>
          <a:xfrm>
            <a:off x="1300745" y="4626527"/>
            <a:ext cx="4312311" cy="1775519"/>
            <a:chOff x="6861036" y="4713512"/>
            <a:chExt cx="4624780" cy="1951735"/>
          </a:xfrm>
        </p:grpSpPr>
        <p:pic>
          <p:nvPicPr>
            <p:cNvPr id="56" name="Picture 55" descr="\documentclass{article}&#10;\usepackage{amsmath}&#10;\usepackage{bm}&#10;\pagestyle{empty}&#10;\begin{document}&#10;&#10;$$&#10;T^* \equiv Tu_{\tau,i}/h&#10;$$&#10;&#10;&#10;\end{document}" title="IguanaTex Bitmap Display">
              <a:extLst>
                <a:ext uri="{FF2B5EF4-FFF2-40B4-BE49-F238E27FC236}">
                  <a16:creationId xmlns:a16="http://schemas.microsoft.com/office/drawing/2014/main" id="{FBF9FBBF-5F54-E8BB-2CC0-6247FC08E532}"/>
                </a:ext>
              </a:extLst>
            </p:cNvPr>
            <p:cNvPicPr>
              <a:picLocks noChangeAspect="1"/>
            </p:cNvPicPr>
            <p:nvPr>
              <p:custDataLst>
                <p:tags r:id="rId4"/>
              </p:custDataLst>
            </p:nvPr>
          </p:nvPicPr>
          <p:blipFill>
            <a:blip r:embed="rId21">
              <a:extLst>
                <a:ext uri="{28A0092B-C50C-407E-A947-70E740481C1C}">
                  <a14:useLocalDpi xmlns:a14="http://schemas.microsoft.com/office/drawing/2010/main" val="0"/>
                </a:ext>
              </a:extLst>
            </a:blip>
            <a:stretch>
              <a:fillRect/>
            </a:stretch>
          </p:blipFill>
          <p:spPr>
            <a:xfrm>
              <a:off x="7063933" y="4713512"/>
              <a:ext cx="1471997" cy="263620"/>
            </a:xfrm>
            <a:prstGeom prst="rect">
              <a:avLst/>
            </a:prstGeom>
          </p:spPr>
        </p:pic>
        <p:pic>
          <p:nvPicPr>
            <p:cNvPr id="57" name="Picture 56" descr="\documentclass{article}&#10;\usepackage{amsmath}&#10;\usepackage{bm}&#10;\pagestyle{empty}&#10;\begin{document}&#10;&#10;flow regime&#10;&#10;&#10;&#10;\end{document}" title="IguanaTex Bitmap Display">
              <a:extLst>
                <a:ext uri="{FF2B5EF4-FFF2-40B4-BE49-F238E27FC236}">
                  <a16:creationId xmlns:a16="http://schemas.microsoft.com/office/drawing/2014/main" id="{605E338E-B419-B4C2-EAB4-AE5E1ADF9652}"/>
                </a:ext>
              </a:extLst>
            </p:cNvPr>
            <p:cNvPicPr>
              <a:picLocks noChangeAspect="1"/>
            </p:cNvPicPr>
            <p:nvPr>
              <p:custDataLst>
                <p:tags r:id="rId5"/>
              </p:custDataLst>
            </p:nvPr>
          </p:nvPicPr>
          <p:blipFill>
            <a:blip r:embed="rId22">
              <a:extLst>
                <a:ext uri="{28A0092B-C50C-407E-A947-70E740481C1C}">
                  <a14:useLocalDpi xmlns:a14="http://schemas.microsoft.com/office/drawing/2010/main" val="0"/>
                </a:ext>
              </a:extLst>
            </a:blip>
            <a:stretch>
              <a:fillRect/>
            </a:stretch>
          </p:blipFill>
          <p:spPr>
            <a:xfrm>
              <a:off x="9017245" y="4730274"/>
              <a:ext cx="1244952" cy="230095"/>
            </a:xfrm>
            <a:prstGeom prst="rect">
              <a:avLst/>
            </a:prstGeom>
          </p:spPr>
        </p:pic>
        <p:cxnSp>
          <p:nvCxnSpPr>
            <p:cNvPr id="58" name="Straight Connector 57">
              <a:extLst>
                <a:ext uri="{FF2B5EF4-FFF2-40B4-BE49-F238E27FC236}">
                  <a16:creationId xmlns:a16="http://schemas.microsoft.com/office/drawing/2014/main" id="{E3DF2833-670A-9487-D88D-A6345388ABA2}"/>
                </a:ext>
              </a:extLst>
            </p:cNvPr>
            <p:cNvCxnSpPr>
              <a:cxnSpLocks/>
            </p:cNvCxnSpPr>
            <p:nvPr/>
          </p:nvCxnSpPr>
          <p:spPr>
            <a:xfrm>
              <a:off x="6861036" y="5068044"/>
              <a:ext cx="4520242" cy="0"/>
            </a:xfrm>
            <a:prstGeom prst="line">
              <a:avLst/>
            </a:prstGeom>
          </p:spPr>
          <p:style>
            <a:lnRef idx="1">
              <a:schemeClr val="dk1"/>
            </a:lnRef>
            <a:fillRef idx="0">
              <a:schemeClr val="dk1"/>
            </a:fillRef>
            <a:effectRef idx="0">
              <a:schemeClr val="dk1"/>
            </a:effectRef>
            <a:fontRef idx="minor">
              <a:schemeClr val="tx1"/>
            </a:fontRef>
          </p:style>
        </p:cxnSp>
        <p:pic>
          <p:nvPicPr>
            <p:cNvPr id="59" name="Picture 58" descr="\documentclass{article}&#10;\usepackage{amsmath}&#10;\usepackage{bm}&#10;\pagestyle{empty}&#10;\begin{document}&#10;&#10;$$&#10;0.1&#10;$$&#10;&#10;&#10;\end{document}" title="IguanaTex Bitmap Display">
              <a:extLst>
                <a:ext uri="{FF2B5EF4-FFF2-40B4-BE49-F238E27FC236}">
                  <a16:creationId xmlns:a16="http://schemas.microsoft.com/office/drawing/2014/main" id="{ED8D0C69-17E1-9461-1F4C-47A61A7D17E4}"/>
                </a:ext>
              </a:extLst>
            </p:cNvPr>
            <p:cNvPicPr>
              <a:picLocks noChangeAspect="1"/>
            </p:cNvPicPr>
            <p:nvPr>
              <p:custDataLst>
                <p:tags r:id="rId6"/>
              </p:custDataLst>
            </p:nvPr>
          </p:nvPicPr>
          <p:blipFill>
            <a:blip r:embed="rId23">
              <a:extLst>
                <a:ext uri="{28A0092B-C50C-407E-A947-70E740481C1C}">
                  <a14:useLocalDpi xmlns:a14="http://schemas.microsoft.com/office/drawing/2010/main" val="0"/>
                </a:ext>
              </a:extLst>
            </a:blip>
            <a:stretch>
              <a:fillRect/>
            </a:stretch>
          </p:blipFill>
          <p:spPr>
            <a:xfrm>
              <a:off x="7690604" y="5256070"/>
              <a:ext cx="294095" cy="173714"/>
            </a:xfrm>
            <a:prstGeom prst="rect">
              <a:avLst/>
            </a:prstGeom>
          </p:spPr>
        </p:pic>
        <p:pic>
          <p:nvPicPr>
            <p:cNvPr id="60" name="Picture 59" descr="\documentclass{article}&#10;\usepackage{amsmath}&#10;\usepackage{bm}&#10;\pagestyle{empty}&#10;\begin{document}&#10;&#10;$$&#10;1.0&#10;$$&#10;&#10;&#10;\end{document}" title="IguanaTex Bitmap Display">
              <a:extLst>
                <a:ext uri="{FF2B5EF4-FFF2-40B4-BE49-F238E27FC236}">
                  <a16:creationId xmlns:a16="http://schemas.microsoft.com/office/drawing/2014/main" id="{FCB16CF5-CD64-4B1E-6A93-5F97BEFD9C8A}"/>
                </a:ext>
              </a:extLst>
            </p:cNvPr>
            <p:cNvPicPr>
              <a:picLocks noChangeAspect="1"/>
            </p:cNvPicPr>
            <p:nvPr>
              <p:custDataLst>
                <p:tags r:id="rId7"/>
              </p:custDataLst>
            </p:nvPr>
          </p:nvPicPr>
          <p:blipFill>
            <a:blip r:embed="rId24">
              <a:extLst>
                <a:ext uri="{28A0092B-C50C-407E-A947-70E740481C1C}">
                  <a14:useLocalDpi xmlns:a14="http://schemas.microsoft.com/office/drawing/2010/main" val="0"/>
                </a:ext>
              </a:extLst>
            </a:blip>
            <a:stretch>
              <a:fillRect/>
            </a:stretch>
          </p:blipFill>
          <p:spPr>
            <a:xfrm>
              <a:off x="7690604" y="5544226"/>
              <a:ext cx="292571" cy="173714"/>
            </a:xfrm>
            <a:prstGeom prst="rect">
              <a:avLst/>
            </a:prstGeom>
          </p:spPr>
        </p:pic>
        <p:pic>
          <p:nvPicPr>
            <p:cNvPr id="61" name="Picture 60" descr="\documentclass{article}&#10;\usepackage{amsmath}&#10;\usepackage{bm}&#10;\pagestyle{empty}&#10;\begin{document}&#10;&#10;$$&#10;3.0&#10;$$&#10;&#10;&#10;\end{document}" title="IguanaTex Bitmap Display">
              <a:extLst>
                <a:ext uri="{FF2B5EF4-FFF2-40B4-BE49-F238E27FC236}">
                  <a16:creationId xmlns:a16="http://schemas.microsoft.com/office/drawing/2014/main" id="{13B0A2D0-90E0-80D1-F27F-4445E55FC6C3}"/>
                </a:ext>
              </a:extLst>
            </p:cNvPr>
            <p:cNvPicPr>
              <a:picLocks noChangeAspect="1"/>
            </p:cNvPicPr>
            <p:nvPr>
              <p:custDataLst>
                <p:tags r:id="rId8"/>
              </p:custDataLst>
            </p:nvPr>
          </p:nvPicPr>
          <p:blipFill>
            <a:blip r:embed="rId25">
              <a:extLst>
                <a:ext uri="{28A0092B-C50C-407E-A947-70E740481C1C}">
                  <a14:useLocalDpi xmlns:a14="http://schemas.microsoft.com/office/drawing/2010/main" val="0"/>
                </a:ext>
              </a:extLst>
            </a:blip>
            <a:stretch>
              <a:fillRect/>
            </a:stretch>
          </p:blipFill>
          <p:spPr>
            <a:xfrm>
              <a:off x="7690604" y="5847823"/>
              <a:ext cx="304762" cy="173714"/>
            </a:xfrm>
            <a:prstGeom prst="rect">
              <a:avLst/>
            </a:prstGeom>
          </p:spPr>
        </p:pic>
        <p:pic>
          <p:nvPicPr>
            <p:cNvPr id="62" name="Picture 61" descr="\documentclass{article}&#10;\usepackage{amsmath}&#10;\usepackage{bm}&#10;\pagestyle{empty}&#10;\begin{document}&#10;&#10;$$&#10;5.0&#10;$$&#10;&#10;&#10;\end{document}" title="IguanaTex Bitmap Display">
              <a:extLst>
                <a:ext uri="{FF2B5EF4-FFF2-40B4-BE49-F238E27FC236}">
                  <a16:creationId xmlns:a16="http://schemas.microsoft.com/office/drawing/2014/main" id="{852FF46F-F4C6-A6E3-3E1F-66D6009948FF}"/>
                </a:ext>
              </a:extLst>
            </p:cNvPr>
            <p:cNvPicPr>
              <a:picLocks noChangeAspect="1"/>
            </p:cNvPicPr>
            <p:nvPr>
              <p:custDataLst>
                <p:tags r:id="rId9"/>
              </p:custDataLst>
            </p:nvPr>
          </p:nvPicPr>
          <p:blipFill>
            <a:blip r:embed="rId26">
              <a:extLst>
                <a:ext uri="{28A0092B-C50C-407E-A947-70E740481C1C}">
                  <a14:useLocalDpi xmlns:a14="http://schemas.microsoft.com/office/drawing/2010/main" val="0"/>
                </a:ext>
              </a:extLst>
            </a:blip>
            <a:stretch>
              <a:fillRect/>
            </a:stretch>
          </p:blipFill>
          <p:spPr>
            <a:xfrm>
              <a:off x="7690605" y="6151420"/>
              <a:ext cx="301714" cy="175238"/>
            </a:xfrm>
            <a:prstGeom prst="rect">
              <a:avLst/>
            </a:prstGeom>
          </p:spPr>
        </p:pic>
        <p:pic>
          <p:nvPicPr>
            <p:cNvPr id="63" name="Picture 62" descr="\documentclass{article}&#10;\usepackage{amsmath}&#10;\usepackage{bm}&#10;\pagestyle{empty}&#10;\begin{document}&#10;&#10;$$&#10;10.0&#10;$$&#10;&#10;&#10;\end{document}" title="IguanaTex Bitmap Display">
              <a:extLst>
                <a:ext uri="{FF2B5EF4-FFF2-40B4-BE49-F238E27FC236}">
                  <a16:creationId xmlns:a16="http://schemas.microsoft.com/office/drawing/2014/main" id="{C9449E32-576F-6F80-3E5B-F797A8B6BCC6}"/>
                </a:ext>
              </a:extLst>
            </p:cNvPr>
            <p:cNvPicPr>
              <a:picLocks noChangeAspect="1"/>
            </p:cNvPicPr>
            <p:nvPr>
              <p:custDataLst>
                <p:tags r:id="rId10"/>
              </p:custDataLst>
            </p:nvPr>
          </p:nvPicPr>
          <p:blipFill>
            <a:blip r:embed="rId27">
              <a:extLst>
                <a:ext uri="{28A0092B-C50C-407E-A947-70E740481C1C}">
                  <a14:useLocalDpi xmlns:a14="http://schemas.microsoft.com/office/drawing/2010/main" val="0"/>
                </a:ext>
              </a:extLst>
            </a:blip>
            <a:stretch>
              <a:fillRect/>
            </a:stretch>
          </p:blipFill>
          <p:spPr>
            <a:xfrm>
              <a:off x="7630457" y="6451215"/>
              <a:ext cx="419047" cy="173714"/>
            </a:xfrm>
            <a:prstGeom prst="rect">
              <a:avLst/>
            </a:prstGeom>
          </p:spPr>
        </p:pic>
        <p:pic>
          <p:nvPicPr>
            <p:cNvPr id="64" name="Picture 63" descr="\documentclass{article}&#10;\usepackage{amsmath}&#10;\usepackage{bm}&#10;\pagestyle{empty}&#10;\begin{document}&#10;&#10;transition occurs&#10;&#10;&#10;\end{document}" title="IguanaTex Bitmap Display">
              <a:extLst>
                <a:ext uri="{FF2B5EF4-FFF2-40B4-BE49-F238E27FC236}">
                  <a16:creationId xmlns:a16="http://schemas.microsoft.com/office/drawing/2014/main" id="{FF1D024C-E979-B86C-88E8-B5EAA387CCBF}"/>
                </a:ext>
              </a:extLst>
            </p:cNvPr>
            <p:cNvPicPr>
              <a:picLocks noChangeAspect="1"/>
            </p:cNvPicPr>
            <p:nvPr>
              <p:custDataLst>
                <p:tags r:id="rId11"/>
              </p:custDataLst>
            </p:nvPr>
          </p:nvPicPr>
          <p:blipFill>
            <a:blip r:embed="rId28">
              <a:extLst>
                <a:ext uri="{28A0092B-C50C-407E-A947-70E740481C1C}">
                  <a14:useLocalDpi xmlns:a14="http://schemas.microsoft.com/office/drawing/2010/main" val="0"/>
                </a:ext>
              </a:extLst>
            </a:blip>
            <a:stretch>
              <a:fillRect/>
            </a:stretch>
          </p:blipFill>
          <p:spPr>
            <a:xfrm>
              <a:off x="8720102" y="5256070"/>
              <a:ext cx="1839238" cy="172190"/>
            </a:xfrm>
            <a:prstGeom prst="rect">
              <a:avLst/>
            </a:prstGeom>
          </p:spPr>
        </p:pic>
        <p:pic>
          <p:nvPicPr>
            <p:cNvPr id="65" name="Picture 64" descr="\documentclass{article}&#10;\usepackage{amsmath}&#10;\usepackage{bm}&#10;\pagestyle{empty}&#10;\begin{document}&#10;&#10;transition occurs&#10;&#10;&#10;\end{document}" title="IguanaTex Bitmap Display">
              <a:extLst>
                <a:ext uri="{FF2B5EF4-FFF2-40B4-BE49-F238E27FC236}">
                  <a16:creationId xmlns:a16="http://schemas.microsoft.com/office/drawing/2014/main" id="{B403BC8A-25CC-19CD-76C9-41EBB1ECF6DA}"/>
                </a:ext>
              </a:extLst>
            </p:cNvPr>
            <p:cNvPicPr>
              <a:picLocks noChangeAspect="1"/>
            </p:cNvPicPr>
            <p:nvPr>
              <p:custDataLst>
                <p:tags r:id="rId12"/>
              </p:custDataLst>
            </p:nvPr>
          </p:nvPicPr>
          <p:blipFill>
            <a:blip r:embed="rId28">
              <a:extLst>
                <a:ext uri="{28A0092B-C50C-407E-A947-70E740481C1C}">
                  <a14:useLocalDpi xmlns:a14="http://schemas.microsoft.com/office/drawing/2010/main" val="0"/>
                </a:ext>
              </a:extLst>
            </a:blip>
            <a:stretch>
              <a:fillRect/>
            </a:stretch>
          </p:blipFill>
          <p:spPr>
            <a:xfrm>
              <a:off x="8720102" y="5538168"/>
              <a:ext cx="1839238" cy="172190"/>
            </a:xfrm>
            <a:prstGeom prst="rect">
              <a:avLst/>
            </a:prstGeom>
          </p:spPr>
        </p:pic>
        <p:pic>
          <p:nvPicPr>
            <p:cNvPr id="66" name="Picture 65" descr="\documentclass{article}&#10;\usepackage{amsmath}&#10;\usepackage{bm}&#10;\pagestyle{empty}&#10;\begin{document}&#10;&#10;intermediate acceleration&#10;&#10;&#10;\end{document}" title="IguanaTex Bitmap Display">
              <a:extLst>
                <a:ext uri="{FF2B5EF4-FFF2-40B4-BE49-F238E27FC236}">
                  <a16:creationId xmlns:a16="http://schemas.microsoft.com/office/drawing/2014/main" id="{71B5DA08-406B-7E78-A682-0A3647F4DE1B}"/>
                </a:ext>
              </a:extLst>
            </p:cNvPr>
            <p:cNvPicPr>
              <a:picLocks noChangeAspect="1"/>
            </p:cNvPicPr>
            <p:nvPr>
              <p:custDataLst>
                <p:tags r:id="rId13"/>
              </p:custDataLst>
            </p:nvPr>
          </p:nvPicPr>
          <p:blipFill>
            <a:blip r:embed="rId29">
              <a:extLst>
                <a:ext uri="{28A0092B-C50C-407E-A947-70E740481C1C}">
                  <a14:useLocalDpi xmlns:a14="http://schemas.microsoft.com/office/drawing/2010/main" val="0"/>
                </a:ext>
              </a:extLst>
            </a:blip>
            <a:stretch>
              <a:fillRect/>
            </a:stretch>
          </p:blipFill>
          <p:spPr>
            <a:xfrm>
              <a:off x="8720102" y="5820266"/>
              <a:ext cx="2765714" cy="178285"/>
            </a:xfrm>
            <a:prstGeom prst="rect">
              <a:avLst/>
            </a:prstGeom>
          </p:spPr>
        </p:pic>
        <p:pic>
          <p:nvPicPr>
            <p:cNvPr id="67" name="Picture 66" descr="\documentclass{article}&#10;\usepackage{amsmath}&#10;\usepackage{bm}&#10;\pagestyle{empty}&#10;\begin{document}&#10;&#10;quasi-steady&#10;&#10;&#10;\end{document}" title="IguanaTex Bitmap Display">
              <a:extLst>
                <a:ext uri="{FF2B5EF4-FFF2-40B4-BE49-F238E27FC236}">
                  <a16:creationId xmlns:a16="http://schemas.microsoft.com/office/drawing/2014/main" id="{93152C77-4374-B29F-1CF5-6ACB65FEB9BE}"/>
                </a:ext>
              </a:extLst>
            </p:cNvPr>
            <p:cNvPicPr>
              <a:picLocks noChangeAspect="1"/>
            </p:cNvPicPr>
            <p:nvPr>
              <p:custDataLst>
                <p:tags r:id="rId14"/>
              </p:custDataLst>
            </p:nvPr>
          </p:nvPicPr>
          <p:blipFill>
            <a:blip r:embed="rId30">
              <a:extLst>
                <a:ext uri="{28A0092B-C50C-407E-A947-70E740481C1C}">
                  <a14:useLocalDpi xmlns:a14="http://schemas.microsoft.com/office/drawing/2010/main" val="0"/>
                </a:ext>
              </a:extLst>
            </a:blip>
            <a:stretch>
              <a:fillRect/>
            </a:stretch>
          </p:blipFill>
          <p:spPr>
            <a:xfrm>
              <a:off x="8720102" y="6129233"/>
              <a:ext cx="1353143" cy="227047"/>
            </a:xfrm>
            <a:prstGeom prst="rect">
              <a:avLst/>
            </a:prstGeom>
          </p:spPr>
        </p:pic>
        <p:pic>
          <p:nvPicPr>
            <p:cNvPr id="68" name="Picture 67" descr="\documentclass{article}&#10;\usepackage{amsmath}&#10;\usepackage{bm}&#10;\pagestyle{empty}&#10;\begin{document}&#10;&#10;quasi-steady&#10;&#10;&#10;\end{document}" title="IguanaTex Bitmap Display">
              <a:extLst>
                <a:ext uri="{FF2B5EF4-FFF2-40B4-BE49-F238E27FC236}">
                  <a16:creationId xmlns:a16="http://schemas.microsoft.com/office/drawing/2014/main" id="{4D305F32-84B4-2797-2950-8A74111E964D}"/>
                </a:ext>
              </a:extLst>
            </p:cNvPr>
            <p:cNvPicPr>
              <a:picLocks noChangeAspect="1"/>
            </p:cNvPicPr>
            <p:nvPr>
              <p:custDataLst>
                <p:tags r:id="rId15"/>
              </p:custDataLst>
            </p:nvPr>
          </p:nvPicPr>
          <p:blipFill>
            <a:blip r:embed="rId30">
              <a:extLst>
                <a:ext uri="{28A0092B-C50C-407E-A947-70E740481C1C}">
                  <a14:useLocalDpi xmlns:a14="http://schemas.microsoft.com/office/drawing/2010/main" val="0"/>
                </a:ext>
              </a:extLst>
            </a:blip>
            <a:stretch>
              <a:fillRect/>
            </a:stretch>
          </p:blipFill>
          <p:spPr>
            <a:xfrm>
              <a:off x="8725459" y="6438200"/>
              <a:ext cx="1353143" cy="227047"/>
            </a:xfrm>
            <a:prstGeom prst="rect">
              <a:avLst/>
            </a:prstGeom>
          </p:spPr>
        </p:pic>
      </p:grpSp>
      <p:sp>
        <p:nvSpPr>
          <p:cNvPr id="69" name="Rectangle 68">
            <a:extLst>
              <a:ext uri="{FF2B5EF4-FFF2-40B4-BE49-F238E27FC236}">
                <a16:creationId xmlns:a16="http://schemas.microsoft.com/office/drawing/2014/main" id="{1EF49252-0D04-0243-DBA6-E16FA516A7CA}"/>
              </a:ext>
            </a:extLst>
          </p:cNvPr>
          <p:cNvSpPr/>
          <p:nvPr/>
        </p:nvSpPr>
        <p:spPr>
          <a:xfrm>
            <a:off x="1409043" y="4552481"/>
            <a:ext cx="431320" cy="39094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5990FB2C-55E7-84F8-CD5E-B855A9B8ED7C}"/>
              </a:ext>
            </a:extLst>
          </p:cNvPr>
          <p:cNvSpPr txBox="1"/>
          <p:nvPr/>
        </p:nvSpPr>
        <p:spPr>
          <a:xfrm>
            <a:off x="649643" y="4205753"/>
            <a:ext cx="5094664" cy="369332"/>
          </a:xfrm>
          <a:prstGeom prst="rect">
            <a:avLst/>
          </a:prstGeom>
          <a:noFill/>
        </p:spPr>
        <p:txBody>
          <a:bodyPr wrap="none" rtlCol="0">
            <a:spAutoFit/>
          </a:bodyPr>
          <a:lstStyle/>
          <a:p>
            <a:r>
              <a:rPr lang="en-US">
                <a:solidFill>
                  <a:srgbClr val="FF0000"/>
                </a:solidFill>
              </a:rPr>
              <a:t>Non-equilibrium parameter: “acceleration/ramp rate”</a:t>
            </a:r>
          </a:p>
        </p:txBody>
      </p:sp>
      <p:pic>
        <p:nvPicPr>
          <p:cNvPr id="71" name="Picture 70" descr="\documentclass{article}&#10;\usepackage{amsmath}&#10;\usepackage{bm}&#10;\pagestyle{empty}&#10;\begin{document}&#10;&#10;$$&#10;Re_{\tau,i} = 180&#10;$$&#10;&#10;&#10;\end{document}" title="IguanaTex Bitmap Display">
            <a:extLst>
              <a:ext uri="{FF2B5EF4-FFF2-40B4-BE49-F238E27FC236}">
                <a16:creationId xmlns:a16="http://schemas.microsoft.com/office/drawing/2014/main" id="{706C7BE5-0D14-07E8-909C-235630EF08F9}"/>
              </a:ext>
            </a:extLst>
          </p:cNvPr>
          <p:cNvPicPr>
            <a:picLocks noChangeAspect="1"/>
          </p:cNvPicPr>
          <p:nvPr>
            <p:custDataLst>
              <p:tags r:id="rId2"/>
            </p:custDataLst>
          </p:nvPr>
        </p:nvPicPr>
        <p:blipFill>
          <a:blip r:embed="rId31">
            <a:extLst>
              <a:ext uri="{28A0092B-C50C-407E-A947-70E740481C1C}">
                <a14:useLocalDpi xmlns:a14="http://schemas.microsoft.com/office/drawing/2010/main" val="0"/>
              </a:ext>
            </a:extLst>
          </a:blip>
          <a:stretch>
            <a:fillRect/>
          </a:stretch>
        </p:blipFill>
        <p:spPr>
          <a:xfrm>
            <a:off x="3264539" y="2836613"/>
            <a:ext cx="1257143" cy="245333"/>
          </a:xfrm>
          <a:prstGeom prst="rect">
            <a:avLst/>
          </a:prstGeom>
        </p:spPr>
      </p:pic>
      <p:pic>
        <p:nvPicPr>
          <p:cNvPr id="72" name="Picture 71" descr="\documentclass{article}&#10;\usepackage{amsmath}&#10;\usepackage{bm}&#10;\pagestyle{empty}&#10;\begin{document}&#10;&#10;$$&#10;Re_{\tau,f} = 395&#10;$$&#10;&#10;&#10;\end{document}" title="IguanaTex Bitmap Display">
            <a:extLst>
              <a:ext uri="{FF2B5EF4-FFF2-40B4-BE49-F238E27FC236}">
                <a16:creationId xmlns:a16="http://schemas.microsoft.com/office/drawing/2014/main" id="{D26446F4-CC9B-8259-E8C6-16D79639DF52}"/>
              </a:ext>
            </a:extLst>
          </p:cNvPr>
          <p:cNvPicPr>
            <a:picLocks noChangeAspect="1"/>
          </p:cNvPicPr>
          <p:nvPr>
            <p:custDataLst>
              <p:tags r:id="rId3"/>
            </p:custDataLst>
          </p:nvPr>
        </p:nvPicPr>
        <p:blipFill>
          <a:blip r:embed="rId32">
            <a:extLst>
              <a:ext uri="{28A0092B-C50C-407E-A947-70E740481C1C}">
                <a14:useLocalDpi xmlns:a14="http://schemas.microsoft.com/office/drawing/2010/main" val="0"/>
              </a:ext>
            </a:extLst>
          </a:blip>
          <a:stretch>
            <a:fillRect/>
          </a:stretch>
        </p:blipFill>
        <p:spPr>
          <a:xfrm>
            <a:off x="3264539" y="3240995"/>
            <a:ext cx="1301333" cy="246857"/>
          </a:xfrm>
          <a:prstGeom prst="rect">
            <a:avLst/>
          </a:prstGeom>
        </p:spPr>
      </p:pic>
      <p:sp>
        <p:nvSpPr>
          <p:cNvPr id="73" name="Rectangle 72">
            <a:extLst>
              <a:ext uri="{FF2B5EF4-FFF2-40B4-BE49-F238E27FC236}">
                <a16:creationId xmlns:a16="http://schemas.microsoft.com/office/drawing/2014/main" id="{19372F6C-B9CA-6486-5885-EF7B955143F5}"/>
              </a:ext>
            </a:extLst>
          </p:cNvPr>
          <p:cNvSpPr/>
          <p:nvPr/>
        </p:nvSpPr>
        <p:spPr>
          <a:xfrm>
            <a:off x="1840363" y="5010118"/>
            <a:ext cx="3248873" cy="32419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Left Brace 74">
            <a:extLst>
              <a:ext uri="{FF2B5EF4-FFF2-40B4-BE49-F238E27FC236}">
                <a16:creationId xmlns:a16="http://schemas.microsoft.com/office/drawing/2014/main" id="{FDFB07B5-E09D-C581-229F-BA5B07376DD6}"/>
              </a:ext>
            </a:extLst>
          </p:cNvPr>
          <p:cNvSpPr/>
          <p:nvPr/>
        </p:nvSpPr>
        <p:spPr>
          <a:xfrm>
            <a:off x="6799253" y="1306941"/>
            <a:ext cx="403726" cy="4965933"/>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EB67D9E7-393D-631C-4FDE-A811F631EE44}"/>
              </a:ext>
            </a:extLst>
          </p:cNvPr>
          <p:cNvCxnSpPr>
            <a:stCxn id="73" idx="3"/>
            <a:endCxn id="75" idx="1"/>
          </p:cNvCxnSpPr>
          <p:nvPr/>
        </p:nvCxnSpPr>
        <p:spPr>
          <a:xfrm flipV="1">
            <a:off x="5089236" y="3789908"/>
            <a:ext cx="1710017" cy="1382306"/>
          </a:xfrm>
          <a:prstGeom prst="line">
            <a:avLst/>
          </a:prstGeom>
          <a:ln w="28575"/>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C1CC8085-92AF-9380-966A-61D17DC71C04}"/>
              </a:ext>
            </a:extLst>
          </p:cNvPr>
          <p:cNvCxnSpPr/>
          <p:nvPr/>
        </p:nvCxnSpPr>
        <p:spPr>
          <a:xfrm>
            <a:off x="7513163" y="1621410"/>
            <a:ext cx="0" cy="44517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2CEE5316-47CE-5D76-980E-463F9998DCCC}"/>
              </a:ext>
            </a:extLst>
          </p:cNvPr>
          <p:cNvSpPr txBox="1"/>
          <p:nvPr/>
        </p:nvSpPr>
        <p:spPr>
          <a:xfrm rot="16200000">
            <a:off x="6964678" y="3733641"/>
            <a:ext cx="595035" cy="369332"/>
          </a:xfrm>
          <a:prstGeom prst="rect">
            <a:avLst/>
          </a:prstGeom>
          <a:noFill/>
        </p:spPr>
        <p:txBody>
          <a:bodyPr wrap="none" rtlCol="0">
            <a:spAutoFit/>
          </a:bodyPr>
          <a:lstStyle/>
          <a:p>
            <a:r>
              <a:rPr lang="en-US"/>
              <a:t>time</a:t>
            </a:r>
          </a:p>
        </p:txBody>
      </p:sp>
      <p:sp>
        <p:nvSpPr>
          <p:cNvPr id="9" name="TextBox 8">
            <a:extLst>
              <a:ext uri="{FF2B5EF4-FFF2-40B4-BE49-F238E27FC236}">
                <a16:creationId xmlns:a16="http://schemas.microsoft.com/office/drawing/2014/main" id="{3F8D9182-DCC3-24D2-4DBB-FA01C823E675}"/>
              </a:ext>
            </a:extLst>
          </p:cNvPr>
          <p:cNvSpPr txBox="1"/>
          <p:nvPr/>
        </p:nvSpPr>
        <p:spPr>
          <a:xfrm>
            <a:off x="4726570" y="2732214"/>
            <a:ext cx="2249334" cy="369332"/>
          </a:xfrm>
          <a:prstGeom prst="rect">
            <a:avLst/>
          </a:prstGeom>
          <a:noFill/>
        </p:spPr>
        <p:txBody>
          <a:bodyPr wrap="none" rtlCol="0">
            <a:spAutoFit/>
          </a:bodyPr>
          <a:lstStyle/>
          <a:p>
            <a:r>
              <a:rPr lang="en-US"/>
              <a:t>(initial turbulent state)</a:t>
            </a:r>
          </a:p>
        </p:txBody>
      </p:sp>
      <p:sp>
        <p:nvSpPr>
          <p:cNvPr id="10" name="TextBox 9">
            <a:extLst>
              <a:ext uri="{FF2B5EF4-FFF2-40B4-BE49-F238E27FC236}">
                <a16:creationId xmlns:a16="http://schemas.microsoft.com/office/drawing/2014/main" id="{7B45EC4E-EB13-57AB-86DD-3B04C04A9ABF}"/>
              </a:ext>
            </a:extLst>
          </p:cNvPr>
          <p:cNvSpPr txBox="1"/>
          <p:nvPr/>
        </p:nvSpPr>
        <p:spPr>
          <a:xfrm>
            <a:off x="4696317" y="3138817"/>
            <a:ext cx="2133918" cy="369332"/>
          </a:xfrm>
          <a:prstGeom prst="rect">
            <a:avLst/>
          </a:prstGeom>
          <a:noFill/>
        </p:spPr>
        <p:txBody>
          <a:bodyPr wrap="none" rtlCol="0">
            <a:spAutoFit/>
          </a:bodyPr>
          <a:lstStyle/>
          <a:p>
            <a:r>
              <a:rPr lang="en-US"/>
              <a:t>(final turbulent state)</a:t>
            </a:r>
          </a:p>
        </p:txBody>
      </p:sp>
    </p:spTree>
    <p:extLst>
      <p:ext uri="{BB962C8B-B14F-4D97-AF65-F5344CB8AC3E}">
        <p14:creationId xmlns:p14="http://schemas.microsoft.com/office/powerpoint/2010/main" val="203111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69" grpId="0" animBg="1"/>
      <p:bldP spid="70" grpId="0"/>
      <p:bldP spid="73" grpId="0" animBg="1"/>
      <p:bldP spid="75" grpId="0" animBg="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9A0A7-792D-44AB-8B91-1A8D664CCEAD}"/>
              </a:ext>
            </a:extLst>
          </p:cNvPr>
          <p:cNvSpPr>
            <a:spLocks noGrp="1"/>
          </p:cNvSpPr>
          <p:nvPr>
            <p:ph type="title"/>
          </p:nvPr>
        </p:nvSpPr>
        <p:spPr/>
        <p:txBody>
          <a:bodyPr/>
          <a:lstStyle/>
          <a:p>
            <a:r>
              <a:rPr lang="en-US"/>
              <a:t>Linearly accelerating channel flow</a:t>
            </a:r>
          </a:p>
        </p:txBody>
      </p:sp>
      <p:sp>
        <p:nvSpPr>
          <p:cNvPr id="4" name="Slide Number Placeholder 3">
            <a:extLst>
              <a:ext uri="{FF2B5EF4-FFF2-40B4-BE49-F238E27FC236}">
                <a16:creationId xmlns:a16="http://schemas.microsoft.com/office/drawing/2014/main" id="{7E343777-6680-43E1-90AA-DA0020BAAE4A}"/>
              </a:ext>
            </a:extLst>
          </p:cNvPr>
          <p:cNvSpPr>
            <a:spLocks noGrp="1"/>
          </p:cNvSpPr>
          <p:nvPr>
            <p:ph type="sldNum" sz="quarter" idx="12"/>
          </p:nvPr>
        </p:nvSpPr>
        <p:spPr/>
        <p:txBody>
          <a:bodyPr/>
          <a:lstStyle/>
          <a:p>
            <a:fld id="{75DBE060-CF68-41CF-9ABE-0462A8BD26DF}" type="slidenum">
              <a:rPr lang="en-US" smtClean="0"/>
              <a:pPr/>
              <a:t>37</a:t>
            </a:fld>
            <a:endParaRPr lang="en-US" dirty="0"/>
          </a:p>
        </p:txBody>
      </p:sp>
      <p:grpSp>
        <p:nvGrpSpPr>
          <p:cNvPr id="18" name="Group 17">
            <a:extLst>
              <a:ext uri="{FF2B5EF4-FFF2-40B4-BE49-F238E27FC236}">
                <a16:creationId xmlns:a16="http://schemas.microsoft.com/office/drawing/2014/main" id="{1783DFA8-9EE0-DFA8-A54E-75D305C00B51}"/>
              </a:ext>
            </a:extLst>
          </p:cNvPr>
          <p:cNvGrpSpPr/>
          <p:nvPr/>
        </p:nvGrpSpPr>
        <p:grpSpPr>
          <a:xfrm>
            <a:off x="10186489" y="3058134"/>
            <a:ext cx="1872092" cy="1088666"/>
            <a:chOff x="10241353" y="3058134"/>
            <a:chExt cx="1872092" cy="1088666"/>
          </a:xfrm>
        </p:grpSpPr>
        <p:cxnSp>
          <p:nvCxnSpPr>
            <p:cNvPr id="35" name="Straight Connector 34">
              <a:extLst>
                <a:ext uri="{FF2B5EF4-FFF2-40B4-BE49-F238E27FC236}">
                  <a16:creationId xmlns:a16="http://schemas.microsoft.com/office/drawing/2014/main" id="{3CC4B0ED-1AC9-484B-90CC-0C277FE95EB6}"/>
                </a:ext>
              </a:extLst>
            </p:cNvPr>
            <p:cNvCxnSpPr>
              <a:cxnSpLocks/>
            </p:cNvCxnSpPr>
            <p:nvPr/>
          </p:nvCxnSpPr>
          <p:spPr>
            <a:xfrm>
              <a:off x="10421782" y="3269660"/>
              <a:ext cx="553916" cy="0"/>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1DF28F36-BC40-49F8-A561-3E34EB6F2F6F}"/>
                </a:ext>
              </a:extLst>
            </p:cNvPr>
            <p:cNvSpPr txBox="1"/>
            <p:nvPr/>
          </p:nvSpPr>
          <p:spPr>
            <a:xfrm>
              <a:off x="11028787" y="3076202"/>
              <a:ext cx="756537" cy="369332"/>
            </a:xfrm>
            <a:prstGeom prst="rect">
              <a:avLst/>
            </a:prstGeom>
            <a:noFill/>
          </p:spPr>
          <p:txBody>
            <a:bodyPr wrap="square" rtlCol="0">
              <a:spAutoFit/>
            </a:bodyPr>
            <a:lstStyle/>
            <a:p>
              <a:r>
                <a:rPr lang="en-US"/>
                <a:t>DNS</a:t>
              </a:r>
            </a:p>
          </p:txBody>
        </p:sp>
        <p:cxnSp>
          <p:nvCxnSpPr>
            <p:cNvPr id="37" name="Straight Connector 36">
              <a:extLst>
                <a:ext uri="{FF2B5EF4-FFF2-40B4-BE49-F238E27FC236}">
                  <a16:creationId xmlns:a16="http://schemas.microsoft.com/office/drawing/2014/main" id="{DF279E19-B0DE-4F8D-97FA-A6444C96EA48}"/>
                </a:ext>
              </a:extLst>
            </p:cNvPr>
            <p:cNvCxnSpPr>
              <a:cxnSpLocks/>
            </p:cNvCxnSpPr>
            <p:nvPr/>
          </p:nvCxnSpPr>
          <p:spPr>
            <a:xfrm>
              <a:off x="10424092" y="3597934"/>
              <a:ext cx="553916" cy="0"/>
            </a:xfrm>
            <a:prstGeom prst="line">
              <a:avLst/>
            </a:prstGeom>
            <a:ln w="28575">
              <a:prstDash val="solid"/>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06379E1D-FBAF-4F9E-8814-D6E89834E9AA}"/>
                </a:ext>
              </a:extLst>
            </p:cNvPr>
            <p:cNvSpPr txBox="1"/>
            <p:nvPr/>
          </p:nvSpPr>
          <p:spPr>
            <a:xfrm>
              <a:off x="11031097" y="3404476"/>
              <a:ext cx="1082348" cy="369332"/>
            </a:xfrm>
            <a:prstGeom prst="rect">
              <a:avLst/>
            </a:prstGeom>
            <a:noFill/>
          </p:spPr>
          <p:txBody>
            <a:bodyPr wrap="square" rtlCol="0">
              <a:spAutoFit/>
            </a:bodyPr>
            <a:lstStyle/>
            <a:p>
              <a:r>
                <a:rPr lang="en-US"/>
                <a:t>MTSWM</a:t>
              </a:r>
            </a:p>
          </p:txBody>
        </p:sp>
        <p:cxnSp>
          <p:nvCxnSpPr>
            <p:cNvPr id="39" name="Straight Connector 38">
              <a:extLst>
                <a:ext uri="{FF2B5EF4-FFF2-40B4-BE49-F238E27FC236}">
                  <a16:creationId xmlns:a16="http://schemas.microsoft.com/office/drawing/2014/main" id="{2E32C64E-6FFD-41B6-BBFC-EFCE6D939329}"/>
                </a:ext>
              </a:extLst>
            </p:cNvPr>
            <p:cNvCxnSpPr>
              <a:cxnSpLocks/>
            </p:cNvCxnSpPr>
            <p:nvPr/>
          </p:nvCxnSpPr>
          <p:spPr>
            <a:xfrm>
              <a:off x="10421782" y="3967266"/>
              <a:ext cx="553916" cy="0"/>
            </a:xfrm>
            <a:prstGeom prst="line">
              <a:avLst/>
            </a:prstGeom>
            <a:ln w="28575">
              <a:solidFill>
                <a:schemeClr val="bg1">
                  <a:lumMod val="50000"/>
                </a:schemeClr>
              </a:solidFill>
              <a:prstDash val="lgDashDot"/>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CD838908-F78B-4FD4-9A3E-4C9A9B51873B}"/>
                </a:ext>
              </a:extLst>
            </p:cNvPr>
            <p:cNvSpPr txBox="1"/>
            <p:nvPr/>
          </p:nvSpPr>
          <p:spPr>
            <a:xfrm>
              <a:off x="11028786" y="3773808"/>
              <a:ext cx="1012569" cy="369332"/>
            </a:xfrm>
            <a:prstGeom prst="rect">
              <a:avLst/>
            </a:prstGeom>
            <a:noFill/>
          </p:spPr>
          <p:txBody>
            <a:bodyPr wrap="square" rtlCol="0">
              <a:spAutoFit/>
            </a:bodyPr>
            <a:lstStyle/>
            <a:p>
              <a:r>
                <a:rPr lang="en-US"/>
                <a:t>EQWM</a:t>
              </a:r>
            </a:p>
          </p:txBody>
        </p:sp>
        <p:sp>
          <p:nvSpPr>
            <p:cNvPr id="41" name="Rectangle 40">
              <a:extLst>
                <a:ext uri="{FF2B5EF4-FFF2-40B4-BE49-F238E27FC236}">
                  <a16:creationId xmlns:a16="http://schemas.microsoft.com/office/drawing/2014/main" id="{F36D0FF5-EC58-4EEA-8D28-5FB2203FF7CE}"/>
                </a:ext>
              </a:extLst>
            </p:cNvPr>
            <p:cNvSpPr/>
            <p:nvPr/>
          </p:nvSpPr>
          <p:spPr>
            <a:xfrm>
              <a:off x="10241353" y="3058134"/>
              <a:ext cx="1872092" cy="1088666"/>
            </a:xfrm>
            <a:prstGeom prst="rect">
              <a:avLst/>
            </a:pr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34B59DBD-42EA-DFD1-F441-414AE07A3B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1155" y="1487091"/>
            <a:ext cx="5954254" cy="4470795"/>
          </a:xfrm>
          <a:prstGeom prst="rect">
            <a:avLst/>
          </a:prstGeom>
        </p:spPr>
      </p:pic>
      <p:pic>
        <p:nvPicPr>
          <p:cNvPr id="12" name="Picture 11">
            <a:extLst>
              <a:ext uri="{FF2B5EF4-FFF2-40B4-BE49-F238E27FC236}">
                <a16:creationId xmlns:a16="http://schemas.microsoft.com/office/drawing/2014/main" id="{02475DB9-3999-6390-1C97-DBF55D4B98A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41721" y="1487090"/>
            <a:ext cx="5954254" cy="4470795"/>
          </a:xfrm>
          <a:prstGeom prst="rect">
            <a:avLst/>
          </a:prstGeom>
        </p:spPr>
      </p:pic>
      <p:sp>
        <p:nvSpPr>
          <p:cNvPr id="19" name="TextBox 18">
            <a:extLst>
              <a:ext uri="{FF2B5EF4-FFF2-40B4-BE49-F238E27FC236}">
                <a16:creationId xmlns:a16="http://schemas.microsoft.com/office/drawing/2014/main" id="{8424F031-27C6-B6C6-3880-6D743E874B9C}"/>
              </a:ext>
            </a:extLst>
          </p:cNvPr>
          <p:cNvSpPr txBox="1"/>
          <p:nvPr/>
        </p:nvSpPr>
        <p:spPr>
          <a:xfrm>
            <a:off x="3094898" y="4660178"/>
            <a:ext cx="1768433" cy="369332"/>
          </a:xfrm>
          <a:prstGeom prst="rect">
            <a:avLst/>
          </a:prstGeom>
          <a:noFill/>
        </p:spPr>
        <p:txBody>
          <a:bodyPr wrap="none" rtlCol="0">
            <a:spAutoFit/>
          </a:bodyPr>
          <a:lstStyle/>
          <a:p>
            <a:r>
              <a:rPr lang="en-US"/>
              <a:t>Laminar solution</a:t>
            </a:r>
          </a:p>
        </p:txBody>
      </p:sp>
      <p:sp>
        <p:nvSpPr>
          <p:cNvPr id="3" name="Rectangle 2">
            <a:extLst>
              <a:ext uri="{FF2B5EF4-FFF2-40B4-BE49-F238E27FC236}">
                <a16:creationId xmlns:a16="http://schemas.microsoft.com/office/drawing/2014/main" id="{A5AF7685-20D0-9325-69E7-F32DDBB9FE9B}"/>
              </a:ext>
            </a:extLst>
          </p:cNvPr>
          <p:cNvSpPr/>
          <p:nvPr/>
        </p:nvSpPr>
        <p:spPr>
          <a:xfrm>
            <a:off x="1901228" y="1946496"/>
            <a:ext cx="280657" cy="3177766"/>
          </a:xfrm>
          <a:prstGeom prst="rect">
            <a:avLst/>
          </a:prstGeom>
          <a:solidFill>
            <a:srgbClr val="FF0A0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BB93DA-D2F7-3057-69AD-9EF6A7AACF5B}"/>
              </a:ext>
            </a:extLst>
          </p:cNvPr>
          <p:cNvSpPr txBox="1"/>
          <p:nvPr/>
        </p:nvSpPr>
        <p:spPr>
          <a:xfrm rot="16200000">
            <a:off x="913909" y="2839578"/>
            <a:ext cx="1499128" cy="369332"/>
          </a:xfrm>
          <a:prstGeom prst="rect">
            <a:avLst/>
          </a:prstGeom>
          <a:noFill/>
        </p:spPr>
        <p:txBody>
          <a:bodyPr wrap="none" rtlCol="0">
            <a:spAutoFit/>
          </a:bodyPr>
          <a:lstStyle/>
          <a:p>
            <a:r>
              <a:rPr lang="en-US">
                <a:solidFill>
                  <a:srgbClr val="FF1D1D"/>
                </a:solidFill>
              </a:rPr>
              <a:t>Laminar stage</a:t>
            </a:r>
          </a:p>
        </p:txBody>
      </p:sp>
      <p:sp>
        <p:nvSpPr>
          <p:cNvPr id="6" name="Rectangle 5">
            <a:extLst>
              <a:ext uri="{FF2B5EF4-FFF2-40B4-BE49-F238E27FC236}">
                <a16:creationId xmlns:a16="http://schemas.microsoft.com/office/drawing/2014/main" id="{890D163C-F627-1299-0A3B-C6E19A28ED36}"/>
              </a:ext>
            </a:extLst>
          </p:cNvPr>
          <p:cNvSpPr/>
          <p:nvPr/>
        </p:nvSpPr>
        <p:spPr>
          <a:xfrm>
            <a:off x="2181885" y="1946496"/>
            <a:ext cx="840923" cy="3177766"/>
          </a:xfrm>
          <a:prstGeom prst="rect">
            <a:avLst/>
          </a:prstGeom>
          <a:solidFill>
            <a:srgbClr val="54823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2CD340-79C8-42CB-CD00-B8770599CC9C}"/>
              </a:ext>
            </a:extLst>
          </p:cNvPr>
          <p:cNvSpPr txBox="1"/>
          <p:nvPr/>
        </p:nvSpPr>
        <p:spPr>
          <a:xfrm rot="16200000">
            <a:off x="1684460" y="2839578"/>
            <a:ext cx="1657698" cy="369332"/>
          </a:xfrm>
          <a:prstGeom prst="rect">
            <a:avLst/>
          </a:prstGeom>
          <a:noFill/>
        </p:spPr>
        <p:txBody>
          <a:bodyPr wrap="none" rtlCol="0">
            <a:spAutoFit/>
          </a:bodyPr>
          <a:lstStyle/>
          <a:p>
            <a:r>
              <a:rPr lang="en-US">
                <a:solidFill>
                  <a:srgbClr val="548235"/>
                </a:solidFill>
              </a:rPr>
              <a:t>Transition stage</a:t>
            </a:r>
          </a:p>
        </p:txBody>
      </p:sp>
      <p:sp>
        <p:nvSpPr>
          <p:cNvPr id="8" name="Rectangle 7">
            <a:extLst>
              <a:ext uri="{FF2B5EF4-FFF2-40B4-BE49-F238E27FC236}">
                <a16:creationId xmlns:a16="http://schemas.microsoft.com/office/drawing/2014/main" id="{2279D10E-1784-84E3-AA30-9F8980599315}"/>
              </a:ext>
            </a:extLst>
          </p:cNvPr>
          <p:cNvSpPr/>
          <p:nvPr/>
        </p:nvSpPr>
        <p:spPr>
          <a:xfrm>
            <a:off x="3022808" y="1946496"/>
            <a:ext cx="2161934" cy="3177766"/>
          </a:xfrm>
          <a:prstGeom prst="rect">
            <a:avLst/>
          </a:prstGeom>
          <a:solidFill>
            <a:srgbClr val="1A1A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ADEDCDC-2DFB-BAE3-5D0F-7B08DC86A5A0}"/>
              </a:ext>
            </a:extLst>
          </p:cNvPr>
          <p:cNvSpPr txBox="1"/>
          <p:nvPr/>
        </p:nvSpPr>
        <p:spPr>
          <a:xfrm>
            <a:off x="3391269" y="3249365"/>
            <a:ext cx="1622312" cy="646331"/>
          </a:xfrm>
          <a:prstGeom prst="rect">
            <a:avLst/>
          </a:prstGeom>
          <a:noFill/>
        </p:spPr>
        <p:txBody>
          <a:bodyPr wrap="square" rtlCol="0">
            <a:spAutoFit/>
          </a:bodyPr>
          <a:lstStyle/>
          <a:p>
            <a:pPr algn="ctr"/>
            <a:r>
              <a:rPr lang="en-US">
                <a:solidFill>
                  <a:srgbClr val="1A1AFF"/>
                </a:solidFill>
              </a:rPr>
              <a:t>Final turbulent state</a:t>
            </a:r>
          </a:p>
        </p:txBody>
      </p:sp>
      <p:sp>
        <p:nvSpPr>
          <p:cNvPr id="11" name="Footer Placeholder 1">
            <a:extLst>
              <a:ext uri="{FF2B5EF4-FFF2-40B4-BE49-F238E27FC236}">
                <a16:creationId xmlns:a16="http://schemas.microsoft.com/office/drawing/2014/main" id="{D220B66A-24A3-5462-71A8-1B00C84EDCB0}"/>
              </a:ext>
            </a:extLst>
          </p:cNvPr>
          <p:cNvSpPr>
            <a:spLocks noGrp="1"/>
          </p:cNvSpPr>
          <p:nvPr>
            <p:ph type="ftr" sz="quarter" idx="11"/>
          </p:nvPr>
        </p:nvSpPr>
        <p:spPr>
          <a:xfrm>
            <a:off x="885473" y="6563840"/>
            <a:ext cx="10421054" cy="206734"/>
          </a:xfrm>
        </p:spPr>
        <p:txBody>
          <a:bodyPr/>
          <a:lstStyle/>
          <a:p>
            <a:r>
              <a:rPr lang="en-US"/>
              <a:t>Chapter 6 – </a:t>
            </a:r>
            <a:r>
              <a:rPr lang="en-US" sz="1400"/>
              <a:t>The MTSWM applied to horizontally homogeneous flows</a:t>
            </a:r>
            <a:endParaRPr lang="en-US"/>
          </a:p>
        </p:txBody>
      </p:sp>
    </p:spTree>
    <p:extLst>
      <p:ext uri="{BB962C8B-B14F-4D97-AF65-F5344CB8AC3E}">
        <p14:creationId xmlns:p14="http://schemas.microsoft.com/office/powerpoint/2010/main" val="131975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P spid="8" grpId="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2475DB9-3999-6390-1C97-DBF55D4B98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41721" y="1487090"/>
            <a:ext cx="5954254" cy="4470794"/>
          </a:xfrm>
          <a:prstGeom prst="rect">
            <a:avLst/>
          </a:prstGeom>
        </p:spPr>
      </p:pic>
      <p:sp>
        <p:nvSpPr>
          <p:cNvPr id="2" name="Title 1">
            <a:extLst>
              <a:ext uri="{FF2B5EF4-FFF2-40B4-BE49-F238E27FC236}">
                <a16:creationId xmlns:a16="http://schemas.microsoft.com/office/drawing/2014/main" id="{2279A0A7-792D-44AB-8B91-1A8D664CCEAD}"/>
              </a:ext>
            </a:extLst>
          </p:cNvPr>
          <p:cNvSpPr>
            <a:spLocks noGrp="1"/>
          </p:cNvSpPr>
          <p:nvPr>
            <p:ph type="title"/>
          </p:nvPr>
        </p:nvSpPr>
        <p:spPr/>
        <p:txBody>
          <a:bodyPr/>
          <a:lstStyle/>
          <a:p>
            <a:r>
              <a:rPr lang="en-US"/>
              <a:t>Linearly accelerating channel flow</a:t>
            </a:r>
          </a:p>
        </p:txBody>
      </p:sp>
      <p:sp>
        <p:nvSpPr>
          <p:cNvPr id="4" name="Slide Number Placeholder 3">
            <a:extLst>
              <a:ext uri="{FF2B5EF4-FFF2-40B4-BE49-F238E27FC236}">
                <a16:creationId xmlns:a16="http://schemas.microsoft.com/office/drawing/2014/main" id="{7E343777-6680-43E1-90AA-DA0020BAAE4A}"/>
              </a:ext>
            </a:extLst>
          </p:cNvPr>
          <p:cNvSpPr>
            <a:spLocks noGrp="1"/>
          </p:cNvSpPr>
          <p:nvPr>
            <p:ph type="sldNum" sz="quarter" idx="12"/>
          </p:nvPr>
        </p:nvSpPr>
        <p:spPr/>
        <p:txBody>
          <a:bodyPr/>
          <a:lstStyle/>
          <a:p>
            <a:fld id="{75DBE060-CF68-41CF-9ABE-0462A8BD26DF}" type="slidenum">
              <a:rPr lang="en-US" smtClean="0"/>
              <a:pPr/>
              <a:t>38</a:t>
            </a:fld>
            <a:endParaRPr lang="en-US" dirty="0"/>
          </a:p>
        </p:txBody>
      </p:sp>
      <p:cxnSp>
        <p:nvCxnSpPr>
          <p:cNvPr id="35" name="Straight Connector 34">
            <a:extLst>
              <a:ext uri="{FF2B5EF4-FFF2-40B4-BE49-F238E27FC236}">
                <a16:creationId xmlns:a16="http://schemas.microsoft.com/office/drawing/2014/main" id="{3CC4B0ED-1AC9-484B-90CC-0C277FE95EB6}"/>
              </a:ext>
            </a:extLst>
          </p:cNvPr>
          <p:cNvCxnSpPr>
            <a:cxnSpLocks/>
          </p:cNvCxnSpPr>
          <p:nvPr/>
        </p:nvCxnSpPr>
        <p:spPr>
          <a:xfrm>
            <a:off x="10366918" y="3269660"/>
            <a:ext cx="553916" cy="0"/>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1DF28F36-BC40-49F8-A561-3E34EB6F2F6F}"/>
              </a:ext>
            </a:extLst>
          </p:cNvPr>
          <p:cNvSpPr txBox="1"/>
          <p:nvPr/>
        </p:nvSpPr>
        <p:spPr>
          <a:xfrm>
            <a:off x="10973923" y="3076202"/>
            <a:ext cx="756537" cy="369332"/>
          </a:xfrm>
          <a:prstGeom prst="rect">
            <a:avLst/>
          </a:prstGeom>
          <a:noFill/>
        </p:spPr>
        <p:txBody>
          <a:bodyPr wrap="square" rtlCol="0">
            <a:spAutoFit/>
          </a:bodyPr>
          <a:lstStyle/>
          <a:p>
            <a:r>
              <a:rPr lang="en-US"/>
              <a:t>DNS</a:t>
            </a:r>
          </a:p>
        </p:txBody>
      </p:sp>
      <p:cxnSp>
        <p:nvCxnSpPr>
          <p:cNvPr id="37" name="Straight Connector 36">
            <a:extLst>
              <a:ext uri="{FF2B5EF4-FFF2-40B4-BE49-F238E27FC236}">
                <a16:creationId xmlns:a16="http://schemas.microsoft.com/office/drawing/2014/main" id="{DF279E19-B0DE-4F8D-97FA-A6444C96EA48}"/>
              </a:ext>
            </a:extLst>
          </p:cNvPr>
          <p:cNvCxnSpPr>
            <a:cxnSpLocks/>
          </p:cNvCxnSpPr>
          <p:nvPr/>
        </p:nvCxnSpPr>
        <p:spPr>
          <a:xfrm>
            <a:off x="10369228" y="3597934"/>
            <a:ext cx="553916" cy="0"/>
          </a:xfrm>
          <a:prstGeom prst="line">
            <a:avLst/>
          </a:prstGeom>
          <a:ln w="28575">
            <a:prstDash val="solid"/>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06379E1D-FBAF-4F9E-8814-D6E89834E9AA}"/>
              </a:ext>
            </a:extLst>
          </p:cNvPr>
          <p:cNvSpPr txBox="1"/>
          <p:nvPr/>
        </p:nvSpPr>
        <p:spPr>
          <a:xfrm>
            <a:off x="10976233" y="3404476"/>
            <a:ext cx="1082348" cy="369332"/>
          </a:xfrm>
          <a:prstGeom prst="rect">
            <a:avLst/>
          </a:prstGeom>
          <a:noFill/>
        </p:spPr>
        <p:txBody>
          <a:bodyPr wrap="square" rtlCol="0">
            <a:spAutoFit/>
          </a:bodyPr>
          <a:lstStyle/>
          <a:p>
            <a:r>
              <a:rPr lang="en-US"/>
              <a:t>MTSWM</a:t>
            </a:r>
          </a:p>
        </p:txBody>
      </p:sp>
      <p:sp>
        <p:nvSpPr>
          <p:cNvPr id="41" name="Rectangle 40">
            <a:extLst>
              <a:ext uri="{FF2B5EF4-FFF2-40B4-BE49-F238E27FC236}">
                <a16:creationId xmlns:a16="http://schemas.microsoft.com/office/drawing/2014/main" id="{F36D0FF5-EC58-4EEA-8D28-5FB2203FF7CE}"/>
              </a:ext>
            </a:extLst>
          </p:cNvPr>
          <p:cNvSpPr/>
          <p:nvPr/>
        </p:nvSpPr>
        <p:spPr>
          <a:xfrm>
            <a:off x="10186489" y="3058134"/>
            <a:ext cx="1872092" cy="1971066"/>
          </a:xfrm>
          <a:prstGeom prst="rect">
            <a:avLst/>
          </a:pr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4B59DBD-42EA-DFD1-F441-414AE07A3B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1155" y="1487091"/>
            <a:ext cx="5954254" cy="4470794"/>
          </a:xfrm>
          <a:prstGeom prst="rect">
            <a:avLst/>
          </a:prstGeom>
        </p:spPr>
      </p:pic>
      <p:cxnSp>
        <p:nvCxnSpPr>
          <p:cNvPr id="3" name="Straight Connector 2">
            <a:extLst>
              <a:ext uri="{FF2B5EF4-FFF2-40B4-BE49-F238E27FC236}">
                <a16:creationId xmlns:a16="http://schemas.microsoft.com/office/drawing/2014/main" id="{8ABE373C-B590-669C-6C39-67B254A59790}"/>
              </a:ext>
            </a:extLst>
          </p:cNvPr>
          <p:cNvCxnSpPr>
            <a:cxnSpLocks/>
          </p:cNvCxnSpPr>
          <p:nvPr/>
        </p:nvCxnSpPr>
        <p:spPr>
          <a:xfrm>
            <a:off x="10367740" y="3957021"/>
            <a:ext cx="553916" cy="0"/>
          </a:xfrm>
          <a:prstGeom prst="line">
            <a:avLst/>
          </a:prstGeom>
          <a:ln w="28575">
            <a:solidFill>
              <a:srgbClr val="0000FF"/>
            </a:solidFill>
            <a:prstDash val="solid"/>
          </a:ln>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9CDFA82A-38D0-9969-0B42-4C45193E9441}"/>
              </a:ext>
            </a:extLst>
          </p:cNvPr>
          <p:cNvCxnSpPr>
            <a:cxnSpLocks/>
          </p:cNvCxnSpPr>
          <p:nvPr/>
        </p:nvCxnSpPr>
        <p:spPr>
          <a:xfrm>
            <a:off x="10367740" y="4347546"/>
            <a:ext cx="553916" cy="0"/>
          </a:xfrm>
          <a:prstGeom prst="line">
            <a:avLst/>
          </a:prstGeom>
          <a:ln w="28575">
            <a:solidFill>
              <a:srgbClr val="FF1D1D"/>
            </a:solidFill>
            <a:prstDash val="solid"/>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5AE19B90-2927-53C8-F156-BA0B6BBF01D1}"/>
              </a:ext>
            </a:extLst>
          </p:cNvPr>
          <p:cNvCxnSpPr>
            <a:cxnSpLocks/>
          </p:cNvCxnSpPr>
          <p:nvPr/>
        </p:nvCxnSpPr>
        <p:spPr>
          <a:xfrm>
            <a:off x="10367740" y="4719021"/>
            <a:ext cx="553916" cy="0"/>
          </a:xfrm>
          <a:prstGeom prst="line">
            <a:avLst/>
          </a:prstGeom>
          <a:ln w="28575">
            <a:solidFill>
              <a:srgbClr val="78FF78"/>
            </a:solidFill>
            <a:prstDash val="solid"/>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01D472CF-76C4-87B8-E53A-87B0384FEBD4}"/>
              </a:ext>
            </a:extLst>
          </p:cNvPr>
          <p:cNvSpPr txBox="1"/>
          <p:nvPr/>
        </p:nvSpPr>
        <p:spPr>
          <a:xfrm>
            <a:off x="10973923" y="3773808"/>
            <a:ext cx="850489" cy="369332"/>
          </a:xfrm>
          <a:prstGeom prst="rect">
            <a:avLst/>
          </a:prstGeom>
          <a:noFill/>
        </p:spPr>
        <p:txBody>
          <a:bodyPr wrap="none" rtlCol="0">
            <a:spAutoFit/>
          </a:bodyPr>
          <a:lstStyle/>
          <a:p>
            <a:r>
              <a:rPr lang="en-US"/>
              <a:t>LaRTE</a:t>
            </a:r>
          </a:p>
        </p:txBody>
      </p:sp>
      <p:sp>
        <p:nvSpPr>
          <p:cNvPr id="13" name="TextBox 12">
            <a:extLst>
              <a:ext uri="{FF2B5EF4-FFF2-40B4-BE49-F238E27FC236}">
                <a16:creationId xmlns:a16="http://schemas.microsoft.com/office/drawing/2014/main" id="{26CAF175-F9A4-6090-0FB9-EE10D03C7C82}"/>
              </a:ext>
            </a:extLst>
          </p:cNvPr>
          <p:cNvSpPr txBox="1"/>
          <p:nvPr/>
        </p:nvSpPr>
        <p:spPr>
          <a:xfrm>
            <a:off x="10973923" y="4553699"/>
            <a:ext cx="1031051" cy="369332"/>
          </a:xfrm>
          <a:prstGeom prst="rect">
            <a:avLst/>
          </a:prstGeom>
          <a:noFill/>
        </p:spPr>
        <p:txBody>
          <a:bodyPr wrap="none" rtlCol="0">
            <a:spAutoFit/>
          </a:bodyPr>
          <a:lstStyle/>
          <a:p>
            <a:r>
              <a:rPr lang="en-US"/>
              <a:t>turbNEQ</a:t>
            </a:r>
          </a:p>
        </p:txBody>
      </p:sp>
      <p:sp>
        <p:nvSpPr>
          <p:cNvPr id="14" name="TextBox 13">
            <a:extLst>
              <a:ext uri="{FF2B5EF4-FFF2-40B4-BE49-F238E27FC236}">
                <a16:creationId xmlns:a16="http://schemas.microsoft.com/office/drawing/2014/main" id="{15400EA0-85E5-6EA8-551A-A7F2983C35B6}"/>
              </a:ext>
            </a:extLst>
          </p:cNvPr>
          <p:cNvSpPr txBox="1"/>
          <p:nvPr/>
        </p:nvSpPr>
        <p:spPr>
          <a:xfrm>
            <a:off x="10973923" y="4166144"/>
            <a:ext cx="1005403" cy="369332"/>
          </a:xfrm>
          <a:prstGeom prst="rect">
            <a:avLst/>
          </a:prstGeom>
          <a:noFill/>
        </p:spPr>
        <p:txBody>
          <a:bodyPr wrap="none" rtlCol="0">
            <a:spAutoFit/>
          </a:bodyPr>
          <a:lstStyle/>
          <a:p>
            <a:r>
              <a:rPr lang="en-US"/>
              <a:t>lamNEQ</a:t>
            </a:r>
          </a:p>
        </p:txBody>
      </p:sp>
      <p:sp>
        <p:nvSpPr>
          <p:cNvPr id="15" name="TextBox 14">
            <a:extLst>
              <a:ext uri="{FF2B5EF4-FFF2-40B4-BE49-F238E27FC236}">
                <a16:creationId xmlns:a16="http://schemas.microsoft.com/office/drawing/2014/main" id="{DB5DD1CD-CC30-634E-0D1B-48079042B0B4}"/>
              </a:ext>
            </a:extLst>
          </p:cNvPr>
          <p:cNvSpPr txBox="1"/>
          <p:nvPr/>
        </p:nvSpPr>
        <p:spPr>
          <a:xfrm>
            <a:off x="3602505" y="3327313"/>
            <a:ext cx="850489" cy="369332"/>
          </a:xfrm>
          <a:prstGeom prst="rect">
            <a:avLst/>
          </a:prstGeom>
          <a:noFill/>
        </p:spPr>
        <p:txBody>
          <a:bodyPr wrap="none" rtlCol="0">
            <a:spAutoFit/>
          </a:bodyPr>
          <a:lstStyle/>
          <a:p>
            <a:r>
              <a:rPr lang="en-US">
                <a:solidFill>
                  <a:srgbClr val="0000FF"/>
                </a:solidFill>
              </a:rPr>
              <a:t>LaRTE</a:t>
            </a:r>
            <a:endParaRPr lang="en-US" dirty="0">
              <a:solidFill>
                <a:srgbClr val="0000FF"/>
              </a:solidFill>
            </a:endParaRPr>
          </a:p>
        </p:txBody>
      </p:sp>
      <p:sp>
        <p:nvSpPr>
          <p:cNvPr id="16" name="TextBox 15">
            <a:extLst>
              <a:ext uri="{FF2B5EF4-FFF2-40B4-BE49-F238E27FC236}">
                <a16:creationId xmlns:a16="http://schemas.microsoft.com/office/drawing/2014/main" id="{C6303ED3-B01D-38DA-DBDD-42A47D87A5FB}"/>
              </a:ext>
            </a:extLst>
          </p:cNvPr>
          <p:cNvSpPr txBox="1"/>
          <p:nvPr/>
        </p:nvSpPr>
        <p:spPr>
          <a:xfrm rot="16200000" flipH="1">
            <a:off x="1166315" y="3431617"/>
            <a:ext cx="1032377" cy="369332"/>
          </a:xfrm>
          <a:prstGeom prst="rect">
            <a:avLst/>
          </a:prstGeom>
          <a:noFill/>
        </p:spPr>
        <p:txBody>
          <a:bodyPr wrap="square" rtlCol="0">
            <a:spAutoFit/>
          </a:bodyPr>
          <a:lstStyle/>
          <a:p>
            <a:r>
              <a:rPr lang="en-US">
                <a:solidFill>
                  <a:srgbClr val="FF0000"/>
                </a:solidFill>
              </a:rPr>
              <a:t>lamNEQ</a:t>
            </a:r>
            <a:endParaRPr lang="en-US" dirty="0">
              <a:solidFill>
                <a:srgbClr val="FF0000"/>
              </a:solidFill>
            </a:endParaRPr>
          </a:p>
        </p:txBody>
      </p:sp>
      <p:sp>
        <p:nvSpPr>
          <p:cNvPr id="17" name="TextBox 16">
            <a:extLst>
              <a:ext uri="{FF2B5EF4-FFF2-40B4-BE49-F238E27FC236}">
                <a16:creationId xmlns:a16="http://schemas.microsoft.com/office/drawing/2014/main" id="{42EC57B3-33FD-FB8C-120E-FF9E265B769A}"/>
              </a:ext>
            </a:extLst>
          </p:cNvPr>
          <p:cNvSpPr txBox="1"/>
          <p:nvPr/>
        </p:nvSpPr>
        <p:spPr>
          <a:xfrm>
            <a:off x="2704403" y="4043667"/>
            <a:ext cx="1031051" cy="369332"/>
          </a:xfrm>
          <a:prstGeom prst="rect">
            <a:avLst/>
          </a:prstGeom>
          <a:noFill/>
        </p:spPr>
        <p:txBody>
          <a:bodyPr wrap="none" rtlCol="0">
            <a:spAutoFit/>
          </a:bodyPr>
          <a:lstStyle/>
          <a:p>
            <a:r>
              <a:rPr lang="en-US">
                <a:solidFill>
                  <a:srgbClr val="548235"/>
                </a:solidFill>
              </a:rPr>
              <a:t>turbNEQ</a:t>
            </a:r>
            <a:endParaRPr lang="en-US" dirty="0">
              <a:solidFill>
                <a:srgbClr val="548235"/>
              </a:solidFill>
            </a:endParaRPr>
          </a:p>
        </p:txBody>
      </p:sp>
      <p:sp>
        <p:nvSpPr>
          <p:cNvPr id="6" name="Footer Placeholder 1">
            <a:extLst>
              <a:ext uri="{FF2B5EF4-FFF2-40B4-BE49-F238E27FC236}">
                <a16:creationId xmlns:a16="http://schemas.microsoft.com/office/drawing/2014/main" id="{855C7BD2-A7A3-708C-F1C8-4720F35F35CF}"/>
              </a:ext>
            </a:extLst>
          </p:cNvPr>
          <p:cNvSpPr>
            <a:spLocks noGrp="1"/>
          </p:cNvSpPr>
          <p:nvPr>
            <p:ph type="ftr" sz="quarter" idx="11"/>
          </p:nvPr>
        </p:nvSpPr>
        <p:spPr>
          <a:xfrm>
            <a:off x="885473" y="6563840"/>
            <a:ext cx="10421054" cy="206734"/>
          </a:xfrm>
        </p:spPr>
        <p:txBody>
          <a:bodyPr/>
          <a:lstStyle/>
          <a:p>
            <a:r>
              <a:rPr lang="en-US"/>
              <a:t>Chapter 6 – </a:t>
            </a:r>
            <a:r>
              <a:rPr lang="en-US" sz="1400"/>
              <a:t>The MTSWM applied to horizontally homogeneous flows</a:t>
            </a:r>
            <a:endParaRPr lang="en-US"/>
          </a:p>
        </p:txBody>
      </p:sp>
    </p:spTree>
    <p:extLst>
      <p:ext uri="{BB962C8B-B14F-4D97-AF65-F5344CB8AC3E}">
        <p14:creationId xmlns:p14="http://schemas.microsoft.com/office/powerpoint/2010/main" val="438968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9244-A261-581D-DBCA-C80567C14DA8}"/>
              </a:ext>
            </a:extLst>
          </p:cNvPr>
          <p:cNvSpPr>
            <a:spLocks noGrp="1"/>
          </p:cNvSpPr>
          <p:nvPr>
            <p:ph type="title"/>
          </p:nvPr>
        </p:nvSpPr>
        <p:spPr/>
        <p:txBody>
          <a:bodyPr/>
          <a:lstStyle/>
          <a:p>
            <a:r>
              <a:rPr lang="en-US"/>
              <a:t>Chapter 7 – </a:t>
            </a:r>
            <a:r>
              <a:rPr lang="en-US" sz="4400"/>
              <a:t>The MTSWM applied to streamwise developing flows</a:t>
            </a:r>
            <a:endParaRPr lang="en-US"/>
          </a:p>
        </p:txBody>
      </p:sp>
      <p:sp>
        <p:nvSpPr>
          <p:cNvPr id="3" name="Slide Number Placeholder 2">
            <a:extLst>
              <a:ext uri="{FF2B5EF4-FFF2-40B4-BE49-F238E27FC236}">
                <a16:creationId xmlns:a16="http://schemas.microsoft.com/office/drawing/2014/main" id="{CAE2F0CB-8F50-D50D-DFF7-599D72D1F5B9}"/>
              </a:ext>
            </a:extLst>
          </p:cNvPr>
          <p:cNvSpPr>
            <a:spLocks noGrp="1"/>
          </p:cNvSpPr>
          <p:nvPr>
            <p:ph type="sldNum" sz="quarter" idx="12"/>
          </p:nvPr>
        </p:nvSpPr>
        <p:spPr/>
        <p:txBody>
          <a:bodyPr/>
          <a:lstStyle/>
          <a:p>
            <a:fld id="{75DBE060-CF68-41CF-9ABE-0462A8BD26DF}" type="slidenum">
              <a:rPr lang="en-US" smtClean="0"/>
              <a:pPr/>
              <a:t>39</a:t>
            </a:fld>
            <a:endParaRPr lang="en-US" dirty="0"/>
          </a:p>
        </p:txBody>
      </p:sp>
    </p:spTree>
    <p:extLst>
      <p:ext uri="{BB962C8B-B14F-4D97-AF65-F5344CB8AC3E}">
        <p14:creationId xmlns:p14="http://schemas.microsoft.com/office/powerpoint/2010/main" val="2633186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text&#10;&#10;Description automatically generated">
            <a:extLst>
              <a:ext uri="{FF2B5EF4-FFF2-40B4-BE49-F238E27FC236}">
                <a16:creationId xmlns:a16="http://schemas.microsoft.com/office/drawing/2014/main" id="{A2BC9C9B-164A-4F83-3509-4BCC5707D459}"/>
              </a:ext>
            </a:extLst>
          </p:cNvPr>
          <p:cNvPicPr>
            <a:picLocks noChangeAspect="1"/>
          </p:cNvPicPr>
          <p:nvPr/>
        </p:nvPicPr>
        <p:blipFill rotWithShape="1">
          <a:blip r:embed="rId3"/>
          <a:srcRect b="12307"/>
          <a:stretch/>
        </p:blipFill>
        <p:spPr>
          <a:xfrm>
            <a:off x="-906257" y="1301268"/>
            <a:ext cx="6288145" cy="3304578"/>
          </a:xfrm>
          <a:prstGeom prst="rect">
            <a:avLst/>
          </a:prstGeom>
        </p:spPr>
      </p:pic>
      <p:sp>
        <p:nvSpPr>
          <p:cNvPr id="2" name="Footer Placeholder 1">
            <a:extLst>
              <a:ext uri="{FF2B5EF4-FFF2-40B4-BE49-F238E27FC236}">
                <a16:creationId xmlns:a16="http://schemas.microsoft.com/office/drawing/2014/main" id="{2843A1CB-1E26-5F9D-6FEA-3AE5E6435697}"/>
              </a:ext>
            </a:extLst>
          </p:cNvPr>
          <p:cNvSpPr>
            <a:spLocks noGrp="1"/>
          </p:cNvSpPr>
          <p:nvPr>
            <p:ph type="ftr" sz="quarter" idx="11"/>
          </p:nvPr>
        </p:nvSpPr>
        <p:spPr/>
        <p:txBody>
          <a:bodyPr/>
          <a:lstStyle/>
          <a:p>
            <a:r>
              <a:rPr lang="en-US"/>
              <a:t>Chapter 1 - Introduction</a:t>
            </a:r>
          </a:p>
        </p:txBody>
      </p:sp>
      <p:sp>
        <p:nvSpPr>
          <p:cNvPr id="3" name="Title 2">
            <a:extLst>
              <a:ext uri="{FF2B5EF4-FFF2-40B4-BE49-F238E27FC236}">
                <a16:creationId xmlns:a16="http://schemas.microsoft.com/office/drawing/2014/main" id="{C3684B1F-3D35-E056-4BC4-0C6B4F8261B9}"/>
              </a:ext>
            </a:extLst>
          </p:cNvPr>
          <p:cNvSpPr>
            <a:spLocks noGrp="1"/>
          </p:cNvSpPr>
          <p:nvPr>
            <p:ph type="title"/>
          </p:nvPr>
        </p:nvSpPr>
        <p:spPr/>
        <p:txBody>
          <a:bodyPr>
            <a:noAutofit/>
          </a:bodyPr>
          <a:lstStyle/>
          <a:p>
            <a:r>
              <a:rPr lang="en-US" sz="3200"/>
              <a:t>Large Eddy Simulation (LES):</a:t>
            </a:r>
            <a:br>
              <a:rPr lang="en-US" sz="3200"/>
            </a:br>
            <a:r>
              <a:rPr lang="en-US" sz="3200"/>
              <a:t>a high fidelity tool for engineering applications</a:t>
            </a:r>
          </a:p>
        </p:txBody>
      </p:sp>
      <p:sp>
        <p:nvSpPr>
          <p:cNvPr id="5" name="Slide Number Placeholder 4">
            <a:extLst>
              <a:ext uri="{FF2B5EF4-FFF2-40B4-BE49-F238E27FC236}">
                <a16:creationId xmlns:a16="http://schemas.microsoft.com/office/drawing/2014/main" id="{9668527C-3E6D-AA7A-7D2E-94FE29949EFE}"/>
              </a:ext>
            </a:extLst>
          </p:cNvPr>
          <p:cNvSpPr>
            <a:spLocks noGrp="1"/>
          </p:cNvSpPr>
          <p:nvPr>
            <p:ph type="sldNum" sz="quarter" idx="12"/>
          </p:nvPr>
        </p:nvSpPr>
        <p:spPr/>
        <p:txBody>
          <a:bodyPr/>
          <a:lstStyle/>
          <a:p>
            <a:fld id="{75DBE060-CF68-41CF-9ABE-0462A8BD26DF}" type="slidenum">
              <a:rPr lang="en-US" smtClean="0"/>
              <a:pPr/>
              <a:t>4</a:t>
            </a:fld>
            <a:endParaRPr lang="en-US" dirty="0"/>
          </a:p>
        </p:txBody>
      </p:sp>
      <p:pic>
        <p:nvPicPr>
          <p:cNvPr id="1026" name="Picture 2">
            <a:extLst>
              <a:ext uri="{FF2B5EF4-FFF2-40B4-BE49-F238E27FC236}">
                <a16:creationId xmlns:a16="http://schemas.microsoft.com/office/drawing/2014/main" id="{EA751529-306D-2BE7-D523-1D5AD8D1F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4918" y="3228530"/>
            <a:ext cx="3423853" cy="19744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6D34C35-6864-28B4-2447-981305A4CE8A}"/>
              </a:ext>
            </a:extLst>
          </p:cNvPr>
          <p:cNvPicPr>
            <a:picLocks noChangeAspect="1"/>
          </p:cNvPicPr>
          <p:nvPr/>
        </p:nvPicPr>
        <p:blipFill>
          <a:blip r:embed="rId5"/>
          <a:stretch>
            <a:fillRect/>
          </a:stretch>
        </p:blipFill>
        <p:spPr>
          <a:xfrm>
            <a:off x="7340966" y="1878054"/>
            <a:ext cx="3671163" cy="3304578"/>
          </a:xfrm>
          <a:prstGeom prst="rect">
            <a:avLst/>
          </a:prstGeom>
        </p:spPr>
      </p:pic>
      <p:sp>
        <p:nvSpPr>
          <p:cNvPr id="24" name="TextBox 23">
            <a:extLst>
              <a:ext uri="{FF2B5EF4-FFF2-40B4-BE49-F238E27FC236}">
                <a16:creationId xmlns:a16="http://schemas.microsoft.com/office/drawing/2014/main" id="{01CE1483-B631-58D6-8BF3-4D7B5A239EF6}"/>
              </a:ext>
            </a:extLst>
          </p:cNvPr>
          <p:cNvSpPr txBox="1"/>
          <p:nvPr/>
        </p:nvSpPr>
        <p:spPr>
          <a:xfrm>
            <a:off x="6810113" y="1120620"/>
            <a:ext cx="4679807" cy="400110"/>
          </a:xfrm>
          <a:prstGeom prst="rect">
            <a:avLst/>
          </a:prstGeom>
          <a:noFill/>
        </p:spPr>
        <p:txBody>
          <a:bodyPr wrap="none" rtlCol="0">
            <a:spAutoFit/>
          </a:bodyPr>
          <a:lstStyle/>
          <a:p>
            <a:r>
              <a:rPr lang="en-US" sz="2000" u="sng"/>
              <a:t>Wall resolved LES of a 6:1 prolate spheroid</a:t>
            </a:r>
          </a:p>
        </p:txBody>
      </p:sp>
      <p:sp>
        <p:nvSpPr>
          <p:cNvPr id="25" name="TextBox 24">
            <a:extLst>
              <a:ext uri="{FF2B5EF4-FFF2-40B4-BE49-F238E27FC236}">
                <a16:creationId xmlns:a16="http://schemas.microsoft.com/office/drawing/2014/main" id="{5F8C6151-4B7F-E011-3809-CDF805A9C483}"/>
              </a:ext>
            </a:extLst>
          </p:cNvPr>
          <p:cNvSpPr txBox="1"/>
          <p:nvPr/>
        </p:nvSpPr>
        <p:spPr>
          <a:xfrm>
            <a:off x="7415095" y="5818674"/>
            <a:ext cx="4215000" cy="369332"/>
          </a:xfrm>
          <a:prstGeom prst="rect">
            <a:avLst/>
          </a:prstGeom>
          <a:noFill/>
        </p:spPr>
        <p:txBody>
          <a:bodyPr wrap="none" rtlCol="0">
            <a:spAutoFit/>
          </a:bodyPr>
          <a:lstStyle/>
          <a:p>
            <a:r>
              <a:rPr lang="en-US"/>
              <a:t>Plasseraud, Kumar, &amp; Mahesh (2023, JFM)</a:t>
            </a:r>
          </a:p>
        </p:txBody>
      </p:sp>
      <p:sp>
        <p:nvSpPr>
          <p:cNvPr id="26" name="TextBox 25">
            <a:extLst>
              <a:ext uri="{FF2B5EF4-FFF2-40B4-BE49-F238E27FC236}">
                <a16:creationId xmlns:a16="http://schemas.microsoft.com/office/drawing/2014/main" id="{5874C925-0F19-D4A6-D512-D5D66CBE9480}"/>
              </a:ext>
            </a:extLst>
          </p:cNvPr>
          <p:cNvSpPr txBox="1"/>
          <p:nvPr/>
        </p:nvSpPr>
        <p:spPr>
          <a:xfrm>
            <a:off x="1307231" y="5182632"/>
            <a:ext cx="4528804" cy="307777"/>
          </a:xfrm>
          <a:prstGeom prst="rect">
            <a:avLst/>
          </a:prstGeom>
          <a:noFill/>
        </p:spPr>
        <p:txBody>
          <a:bodyPr wrap="none" rtlCol="0">
            <a:spAutoFit/>
          </a:bodyPr>
          <a:lstStyle/>
          <a:p>
            <a:r>
              <a:rPr lang="en-US" sz="1400"/>
              <a:t>Isosurfaces of Q-criterion colored by the velocity magnitude</a:t>
            </a:r>
          </a:p>
        </p:txBody>
      </p:sp>
      <p:sp>
        <p:nvSpPr>
          <p:cNvPr id="27" name="TextBox 26">
            <a:extLst>
              <a:ext uri="{FF2B5EF4-FFF2-40B4-BE49-F238E27FC236}">
                <a16:creationId xmlns:a16="http://schemas.microsoft.com/office/drawing/2014/main" id="{1622F575-361F-8CE5-B68B-0DDD05C7FABC}"/>
              </a:ext>
            </a:extLst>
          </p:cNvPr>
          <p:cNvSpPr txBox="1"/>
          <p:nvPr/>
        </p:nvSpPr>
        <p:spPr>
          <a:xfrm>
            <a:off x="1708433" y="1123640"/>
            <a:ext cx="3512821" cy="400110"/>
          </a:xfrm>
          <a:prstGeom prst="rect">
            <a:avLst/>
          </a:prstGeom>
          <a:noFill/>
        </p:spPr>
        <p:txBody>
          <a:bodyPr wrap="none" rtlCol="0">
            <a:spAutoFit/>
          </a:bodyPr>
          <a:lstStyle/>
          <a:p>
            <a:r>
              <a:rPr lang="en-US" sz="2000" u="sng"/>
              <a:t>Wall modeled LES of an aircraft</a:t>
            </a:r>
          </a:p>
        </p:txBody>
      </p:sp>
      <p:sp>
        <p:nvSpPr>
          <p:cNvPr id="28" name="TextBox 27">
            <a:extLst>
              <a:ext uri="{FF2B5EF4-FFF2-40B4-BE49-F238E27FC236}">
                <a16:creationId xmlns:a16="http://schemas.microsoft.com/office/drawing/2014/main" id="{EF6BE125-4EB3-ABB8-A357-4C10C1EE7FA9}"/>
              </a:ext>
            </a:extLst>
          </p:cNvPr>
          <p:cNvSpPr txBox="1"/>
          <p:nvPr/>
        </p:nvSpPr>
        <p:spPr>
          <a:xfrm>
            <a:off x="7248767" y="5182632"/>
            <a:ext cx="4381328" cy="523220"/>
          </a:xfrm>
          <a:prstGeom prst="rect">
            <a:avLst/>
          </a:prstGeom>
          <a:noFill/>
        </p:spPr>
        <p:txBody>
          <a:bodyPr wrap="none" rtlCol="0">
            <a:spAutoFit/>
          </a:bodyPr>
          <a:lstStyle/>
          <a:p>
            <a:pPr algn="ctr"/>
            <a:r>
              <a:rPr lang="en-US" sz="1400"/>
              <a:t>Skin friction (gray contours on surface)</a:t>
            </a:r>
          </a:p>
          <a:p>
            <a:pPr algn="ctr"/>
            <a:r>
              <a:rPr lang="en-US" sz="1400"/>
              <a:t>And axial velocity (colored contours on transverse planes)</a:t>
            </a:r>
          </a:p>
        </p:txBody>
      </p:sp>
      <p:sp>
        <p:nvSpPr>
          <p:cNvPr id="29" name="TextBox 28">
            <a:extLst>
              <a:ext uri="{FF2B5EF4-FFF2-40B4-BE49-F238E27FC236}">
                <a16:creationId xmlns:a16="http://schemas.microsoft.com/office/drawing/2014/main" id="{B52A6EF6-DC8D-E984-8B5F-C8F49239A5E0}"/>
              </a:ext>
            </a:extLst>
          </p:cNvPr>
          <p:cNvSpPr txBox="1"/>
          <p:nvPr/>
        </p:nvSpPr>
        <p:spPr>
          <a:xfrm>
            <a:off x="1242048" y="6024334"/>
            <a:ext cx="5500224" cy="369332"/>
          </a:xfrm>
          <a:prstGeom prst="rect">
            <a:avLst/>
          </a:prstGeom>
          <a:noFill/>
        </p:spPr>
        <p:txBody>
          <a:bodyPr wrap="none" rtlCol="0">
            <a:spAutoFit/>
          </a:bodyPr>
          <a:lstStyle/>
          <a:p>
            <a:r>
              <a:rPr lang="en-US"/>
              <a:t>Right: Goc, Lehmkuhl, Park, Bose, &amp; Moin (2021, Flow)</a:t>
            </a:r>
          </a:p>
        </p:txBody>
      </p:sp>
      <p:sp>
        <p:nvSpPr>
          <p:cNvPr id="31" name="TextBox 30">
            <a:extLst>
              <a:ext uri="{FF2B5EF4-FFF2-40B4-BE49-F238E27FC236}">
                <a16:creationId xmlns:a16="http://schemas.microsoft.com/office/drawing/2014/main" id="{ACC4D205-F397-4CC4-13F0-AAC5A3E5444E}"/>
              </a:ext>
            </a:extLst>
          </p:cNvPr>
          <p:cNvSpPr txBox="1"/>
          <p:nvPr/>
        </p:nvSpPr>
        <p:spPr>
          <a:xfrm>
            <a:off x="1242048" y="5659189"/>
            <a:ext cx="4820615" cy="369332"/>
          </a:xfrm>
          <a:prstGeom prst="rect">
            <a:avLst/>
          </a:prstGeom>
          <a:noFill/>
        </p:spPr>
        <p:txBody>
          <a:bodyPr wrap="none" rtlCol="0">
            <a:spAutoFit/>
          </a:bodyPr>
          <a:lstStyle/>
          <a:p>
            <a:r>
              <a:rPr lang="en-US"/>
              <a:t>Left: </a:t>
            </a:r>
            <a:r>
              <a:rPr lang="en-US" sz="1800"/>
              <a:t>Lozano-Durán, Bose, &amp; Moin (2022, AIAA)</a:t>
            </a:r>
          </a:p>
        </p:txBody>
      </p:sp>
    </p:spTree>
    <p:extLst>
      <p:ext uri="{BB962C8B-B14F-4D97-AF65-F5344CB8AC3E}">
        <p14:creationId xmlns:p14="http://schemas.microsoft.com/office/powerpoint/2010/main" val="24691067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EBC49C8-FCB9-A9E6-32CD-16743DA73D93}"/>
              </a:ext>
            </a:extLst>
          </p:cNvPr>
          <p:cNvSpPr>
            <a:spLocks noGrp="1"/>
          </p:cNvSpPr>
          <p:nvPr>
            <p:ph type="ftr" sz="quarter" idx="11"/>
          </p:nvPr>
        </p:nvSpPr>
        <p:spPr/>
        <p:txBody>
          <a:bodyPr/>
          <a:lstStyle/>
          <a:p>
            <a:r>
              <a:rPr lang="en-US"/>
              <a:t>Chapter 7 – </a:t>
            </a:r>
            <a:r>
              <a:rPr lang="en-US" sz="1400"/>
              <a:t>The MTSWM applied to streamwise developing flows</a:t>
            </a:r>
            <a:endParaRPr lang="en-US"/>
          </a:p>
        </p:txBody>
      </p:sp>
      <p:sp>
        <p:nvSpPr>
          <p:cNvPr id="3" name="Title 2">
            <a:extLst>
              <a:ext uri="{FF2B5EF4-FFF2-40B4-BE49-F238E27FC236}">
                <a16:creationId xmlns:a16="http://schemas.microsoft.com/office/drawing/2014/main" id="{DE8ECF27-BDF6-992E-7F34-132636A1B1E5}"/>
              </a:ext>
            </a:extLst>
          </p:cNvPr>
          <p:cNvSpPr>
            <a:spLocks noGrp="1"/>
          </p:cNvSpPr>
          <p:nvPr>
            <p:ph type="title"/>
          </p:nvPr>
        </p:nvSpPr>
        <p:spPr/>
        <p:txBody>
          <a:bodyPr/>
          <a:lstStyle/>
          <a:p>
            <a:r>
              <a:rPr lang="en-US"/>
              <a:t>LESGO code development</a:t>
            </a:r>
          </a:p>
        </p:txBody>
      </p:sp>
      <p:sp>
        <p:nvSpPr>
          <p:cNvPr id="5" name="Slide Number Placeholder 4">
            <a:extLst>
              <a:ext uri="{FF2B5EF4-FFF2-40B4-BE49-F238E27FC236}">
                <a16:creationId xmlns:a16="http://schemas.microsoft.com/office/drawing/2014/main" id="{19119CC5-65E4-681D-573A-D391728A0C3F}"/>
              </a:ext>
            </a:extLst>
          </p:cNvPr>
          <p:cNvSpPr>
            <a:spLocks noGrp="1"/>
          </p:cNvSpPr>
          <p:nvPr>
            <p:ph type="sldNum" sz="quarter" idx="12"/>
          </p:nvPr>
        </p:nvSpPr>
        <p:spPr/>
        <p:txBody>
          <a:bodyPr/>
          <a:lstStyle/>
          <a:p>
            <a:fld id="{75DBE060-CF68-41CF-9ABE-0462A8BD26DF}" type="slidenum">
              <a:rPr lang="en-US" smtClean="0"/>
              <a:pPr/>
              <a:t>40</a:t>
            </a:fld>
            <a:endParaRPr lang="en-US" dirty="0"/>
          </a:p>
        </p:txBody>
      </p:sp>
      <p:pic>
        <p:nvPicPr>
          <p:cNvPr id="7" name="Graphic 6">
            <a:extLst>
              <a:ext uri="{FF2B5EF4-FFF2-40B4-BE49-F238E27FC236}">
                <a16:creationId xmlns:a16="http://schemas.microsoft.com/office/drawing/2014/main" id="{343D3AB6-3D9E-D36E-E582-FE18F4D54E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393" y="1599703"/>
            <a:ext cx="8927431" cy="4249337"/>
          </a:xfrm>
          <a:prstGeom prst="rect">
            <a:avLst/>
          </a:prstGeom>
        </p:spPr>
      </p:pic>
      <p:pic>
        <p:nvPicPr>
          <p:cNvPr id="11" name="Picture 10" descr="\documentclass{article}&#10;\usepackage{amsmath}&#10;\usepackage{bm}&#10;\pagestyle{empty}&#10;\begin{document}&#10;&#10;$$&#10;\bm{f}(\bm{x},t) = \frac{\beta(x)}{T_f} \left( \bm{u}^t - \bm{u}^n \right)&#10;$$&#10;&#10;&#10;\end{document}" title="IguanaTex Bitmap Display">
            <a:extLst>
              <a:ext uri="{FF2B5EF4-FFF2-40B4-BE49-F238E27FC236}">
                <a16:creationId xmlns:a16="http://schemas.microsoft.com/office/drawing/2014/main" id="{120C0ED3-6620-B909-DD1D-5DD066033FDA}"/>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8986401" y="3989539"/>
            <a:ext cx="2735238" cy="609524"/>
          </a:xfrm>
          <a:prstGeom prst="rect">
            <a:avLst/>
          </a:prstGeom>
        </p:spPr>
      </p:pic>
      <p:sp>
        <p:nvSpPr>
          <p:cNvPr id="12" name="TextBox 11">
            <a:extLst>
              <a:ext uri="{FF2B5EF4-FFF2-40B4-BE49-F238E27FC236}">
                <a16:creationId xmlns:a16="http://schemas.microsoft.com/office/drawing/2014/main" id="{DAE2AB66-DD18-F554-B59E-D68FD736D3C6}"/>
              </a:ext>
            </a:extLst>
          </p:cNvPr>
          <p:cNvSpPr txBox="1"/>
          <p:nvPr/>
        </p:nvSpPr>
        <p:spPr>
          <a:xfrm>
            <a:off x="9389653" y="3469967"/>
            <a:ext cx="1928733" cy="369332"/>
          </a:xfrm>
          <a:prstGeom prst="rect">
            <a:avLst/>
          </a:prstGeom>
          <a:noFill/>
        </p:spPr>
        <p:txBody>
          <a:bodyPr wrap="none" rtlCol="0">
            <a:spAutoFit/>
          </a:bodyPr>
          <a:lstStyle/>
          <a:p>
            <a:r>
              <a:rPr lang="en-US" u="sng"/>
              <a:t>Fringe Body Force</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D73FD0C-C399-A4D6-B8C6-2F1464969D9E}"/>
                  </a:ext>
                </a:extLst>
              </p:cNvPr>
              <p:cNvSpPr txBox="1"/>
              <p:nvPr/>
            </p:nvSpPr>
            <p:spPr>
              <a:xfrm>
                <a:off x="8903491" y="4999123"/>
                <a:ext cx="2901058" cy="923330"/>
              </a:xfrm>
              <a:prstGeom prst="rect">
                <a:avLst/>
              </a:prstGeom>
              <a:noFill/>
            </p:spPr>
            <p:txBody>
              <a:bodyPr wrap="square" rtlCol="0">
                <a:spAutoFit/>
              </a:bodyPr>
              <a:lstStyle/>
              <a:p>
                <a14:m>
                  <m:oMath xmlns:m="http://schemas.openxmlformats.org/officeDocument/2006/math">
                    <m:sSup>
                      <m:sSupPr>
                        <m:ctrlPr>
                          <a:rPr lang="en-US" b="0" i="1" smtClean="0">
                            <a:latin typeface="Cambria Math" panose="02040503050406030204" pitchFamily="18" charset="0"/>
                          </a:rPr>
                        </m:ctrlPr>
                      </m:sSupPr>
                      <m:e>
                        <m:r>
                          <a:rPr lang="en-US" b="1" i="1" smtClean="0">
                            <a:latin typeface="Cambria Math" panose="02040503050406030204" pitchFamily="18" charset="0"/>
                          </a:rPr>
                          <m:t>𝒖</m:t>
                        </m:r>
                      </m:e>
                      <m:sup>
                        <m:r>
                          <a:rPr lang="en-US" b="0" i="1" smtClean="0">
                            <a:latin typeface="Cambria Math" panose="02040503050406030204" pitchFamily="18" charset="0"/>
                          </a:rPr>
                          <m:t>𝑡</m:t>
                        </m:r>
                      </m:sup>
                    </m:sSup>
                  </m:oMath>
                </a14:m>
                <a:r>
                  <a:rPr lang="en-US"/>
                  <a:t> computed using modified rescale-recycle method based on Lund et al. (1998)</a:t>
                </a:r>
              </a:p>
            </p:txBody>
          </p:sp>
        </mc:Choice>
        <mc:Fallback xmlns="">
          <p:sp>
            <p:nvSpPr>
              <p:cNvPr id="13" name="TextBox 12">
                <a:extLst>
                  <a:ext uri="{FF2B5EF4-FFF2-40B4-BE49-F238E27FC236}">
                    <a16:creationId xmlns:a16="http://schemas.microsoft.com/office/drawing/2014/main" id="{DD73FD0C-C399-A4D6-B8C6-2F1464969D9E}"/>
                  </a:ext>
                </a:extLst>
              </p:cNvPr>
              <p:cNvSpPr txBox="1">
                <a:spLocks noRot="1" noChangeAspect="1" noMove="1" noResize="1" noEditPoints="1" noAdjustHandles="1" noChangeArrowheads="1" noChangeShapeType="1" noTextEdit="1"/>
              </p:cNvSpPr>
              <p:nvPr/>
            </p:nvSpPr>
            <p:spPr>
              <a:xfrm>
                <a:off x="8903491" y="4999123"/>
                <a:ext cx="2901058" cy="923330"/>
              </a:xfrm>
              <a:prstGeom prst="rect">
                <a:avLst/>
              </a:prstGeom>
              <a:blipFill>
                <a:blip r:embed="rId6"/>
                <a:stretch>
                  <a:fillRect l="-1895" t="-3289" r="-2947" b="-9211"/>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19F33470-E72B-E1F5-129A-61C9BE433036}"/>
              </a:ext>
            </a:extLst>
          </p:cNvPr>
          <p:cNvSpPr/>
          <p:nvPr/>
        </p:nvSpPr>
        <p:spPr>
          <a:xfrm>
            <a:off x="8804634" y="3403678"/>
            <a:ext cx="3082826" cy="264059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7262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8ECF27-BDF6-992E-7F34-132636A1B1E5}"/>
              </a:ext>
            </a:extLst>
          </p:cNvPr>
          <p:cNvSpPr>
            <a:spLocks noGrp="1"/>
          </p:cNvSpPr>
          <p:nvPr>
            <p:ph type="title"/>
          </p:nvPr>
        </p:nvSpPr>
        <p:spPr/>
        <p:txBody>
          <a:bodyPr>
            <a:noAutofit/>
          </a:bodyPr>
          <a:lstStyle/>
          <a:p>
            <a:pPr algn="ctr"/>
            <a:r>
              <a:rPr lang="en-US" sz="3200"/>
              <a:t>Zero pressure gradient (ZPG) turbulent boundary layers over a wide range of Reynolds numbers</a:t>
            </a:r>
          </a:p>
        </p:txBody>
      </p:sp>
      <p:sp>
        <p:nvSpPr>
          <p:cNvPr id="5" name="Slide Number Placeholder 4">
            <a:extLst>
              <a:ext uri="{FF2B5EF4-FFF2-40B4-BE49-F238E27FC236}">
                <a16:creationId xmlns:a16="http://schemas.microsoft.com/office/drawing/2014/main" id="{19119CC5-65E4-681D-573A-D391728A0C3F}"/>
              </a:ext>
            </a:extLst>
          </p:cNvPr>
          <p:cNvSpPr>
            <a:spLocks noGrp="1"/>
          </p:cNvSpPr>
          <p:nvPr>
            <p:ph type="sldNum" sz="quarter" idx="12"/>
          </p:nvPr>
        </p:nvSpPr>
        <p:spPr/>
        <p:txBody>
          <a:bodyPr/>
          <a:lstStyle/>
          <a:p>
            <a:fld id="{75DBE060-CF68-41CF-9ABE-0462A8BD26DF}" type="slidenum">
              <a:rPr lang="en-US" smtClean="0"/>
              <a:pPr/>
              <a:t>41</a:t>
            </a:fld>
            <a:endParaRPr lang="en-US" dirty="0"/>
          </a:p>
        </p:txBody>
      </p:sp>
      <p:sp>
        <p:nvSpPr>
          <p:cNvPr id="11" name="TextBox 10">
            <a:extLst>
              <a:ext uri="{FF2B5EF4-FFF2-40B4-BE49-F238E27FC236}">
                <a16:creationId xmlns:a16="http://schemas.microsoft.com/office/drawing/2014/main" id="{FD810AB9-D023-4161-0D4A-68AB736ADA73}"/>
              </a:ext>
            </a:extLst>
          </p:cNvPr>
          <p:cNvSpPr txBox="1"/>
          <p:nvPr/>
        </p:nvSpPr>
        <p:spPr>
          <a:xfrm>
            <a:off x="3127589" y="5045890"/>
            <a:ext cx="3480120" cy="307777"/>
          </a:xfrm>
          <a:prstGeom prst="rect">
            <a:avLst/>
          </a:prstGeom>
          <a:noFill/>
        </p:spPr>
        <p:txBody>
          <a:bodyPr wrap="none" rtlCol="0">
            <a:spAutoFit/>
          </a:bodyPr>
          <a:lstStyle/>
          <a:p>
            <a:r>
              <a:rPr lang="en-US" sz="1400"/>
              <a:t>Based on WMLES of Inoue and Pullin (2011)</a:t>
            </a:r>
          </a:p>
        </p:txBody>
      </p:sp>
      <p:pic>
        <p:nvPicPr>
          <p:cNvPr id="31" name="Picture 30" descr="\documentclass{article}&#10;\usepackage{amsmath}&#10;\usepackage{bm}&#10;\pagestyle{empty}&#10;\begin{document}&#10;&#10;\noindent $Re_{\theta_0} =$ $8\times 10^2$, $2\times 10^2$, $8\times 10^3$, $2\times 10^4$, $2.5\times 10^4$, $8\times 10^4$, $1.25\times 10^5$, $5\times 10^5$,&#10;&#10;&#10;\end{document}" title="IguanaTex Bitmap Display">
            <a:extLst>
              <a:ext uri="{FF2B5EF4-FFF2-40B4-BE49-F238E27FC236}">
                <a16:creationId xmlns:a16="http://schemas.microsoft.com/office/drawing/2014/main" id="{909D7627-F8A2-EBB0-9DD7-C838063BC7C2}"/>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64929" y="4321291"/>
            <a:ext cx="8699427" cy="275810"/>
          </a:xfrm>
          <a:prstGeom prst="rect">
            <a:avLst/>
          </a:prstGeom>
        </p:spPr>
      </p:pic>
      <p:pic>
        <p:nvPicPr>
          <p:cNvPr id="33" name="Picture 32" descr="\documentclass{article}&#10;\usepackage{amsmath}&#10;\usepackage{bm}&#10;\pagestyle{empty}&#10;\begin{document}&#10;&#10;$1.25\times 10^6$, $5\times 10^6$, $1.25\times 10^7$, $5\times 10^7$, $1.25\times 10^8$, $5\times 10^9$&#10;&#10;&#10;\end{document}" title="IguanaTex Bitmap Display">
            <a:extLst>
              <a:ext uri="{FF2B5EF4-FFF2-40B4-BE49-F238E27FC236}">
                <a16:creationId xmlns:a16="http://schemas.microsoft.com/office/drawing/2014/main" id="{6CDDA097-A40F-4F80-9A8C-2281C0D82E76}"/>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271905" y="4691210"/>
            <a:ext cx="6511238" cy="260571"/>
          </a:xfrm>
          <a:prstGeom prst="rect">
            <a:avLst/>
          </a:prstGeom>
        </p:spPr>
      </p:pic>
      <p:grpSp>
        <p:nvGrpSpPr>
          <p:cNvPr id="35" name="Group 34">
            <a:extLst>
              <a:ext uri="{FF2B5EF4-FFF2-40B4-BE49-F238E27FC236}">
                <a16:creationId xmlns:a16="http://schemas.microsoft.com/office/drawing/2014/main" id="{3454CED4-2563-6A28-8E5B-F20BCF5D8113}"/>
              </a:ext>
            </a:extLst>
          </p:cNvPr>
          <p:cNvGrpSpPr/>
          <p:nvPr/>
        </p:nvGrpSpPr>
        <p:grpSpPr>
          <a:xfrm>
            <a:off x="2186109" y="1324615"/>
            <a:ext cx="5306518" cy="2769234"/>
            <a:chOff x="3232485" y="1849801"/>
            <a:chExt cx="5306518" cy="2769234"/>
          </a:xfrm>
        </p:grpSpPr>
        <p:pic>
          <p:nvPicPr>
            <p:cNvPr id="8" name="Picture 7" descr="A graph showing a flame&#10;&#10;Description automatically generated with medium confidence">
              <a:extLst>
                <a:ext uri="{FF2B5EF4-FFF2-40B4-BE49-F238E27FC236}">
                  <a16:creationId xmlns:a16="http://schemas.microsoft.com/office/drawing/2014/main" id="{17BCB763-DD8A-0306-20EC-530B17BEFB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2485" y="1849801"/>
              <a:ext cx="5306518" cy="2769234"/>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93A584D1-A6A4-6E61-CBB3-4EDA0BAD38A2}"/>
                    </a:ext>
                  </a:extLst>
                </p:cNvPr>
                <p:cNvSpPr txBox="1"/>
                <p:nvPr/>
              </p:nvSpPr>
              <p:spPr>
                <a:xfrm>
                  <a:off x="4656841" y="3429000"/>
                  <a:ext cx="87735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𝛿</m:t>
                            </m:r>
                          </m:e>
                          <m:sub>
                            <m:r>
                              <a:rPr lang="en-US" b="0" i="1" smtClean="0">
                                <a:solidFill>
                                  <a:schemeClr val="bg1"/>
                                </a:solidFill>
                                <a:latin typeface="Cambria Math" panose="02040503050406030204" pitchFamily="18" charset="0"/>
                              </a:rPr>
                              <m:t>99</m:t>
                            </m:r>
                          </m:sub>
                        </m:sSub>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𝑥</m:t>
                        </m:r>
                        <m:r>
                          <a:rPr lang="en-US" b="0" i="1" smtClean="0">
                            <a:solidFill>
                              <a:schemeClr val="bg1"/>
                            </a:solidFill>
                            <a:latin typeface="Cambria Math" panose="02040503050406030204" pitchFamily="18" charset="0"/>
                          </a:rPr>
                          <m:t>)</m:t>
                        </m:r>
                      </m:oMath>
                    </m:oMathPara>
                  </a14:m>
                  <a:endParaRPr lang="en-US" b="0">
                    <a:solidFill>
                      <a:schemeClr val="bg1"/>
                    </a:solidFill>
                  </a:endParaRPr>
                </a:p>
              </p:txBody>
            </p:sp>
          </mc:Choice>
          <mc:Fallback xmlns="">
            <p:sp>
              <p:nvSpPr>
                <p:cNvPr id="34" name="TextBox 33">
                  <a:extLst>
                    <a:ext uri="{FF2B5EF4-FFF2-40B4-BE49-F238E27FC236}">
                      <a16:creationId xmlns:a16="http://schemas.microsoft.com/office/drawing/2014/main" id="{93A584D1-A6A4-6E61-CBB3-4EDA0BAD38A2}"/>
                    </a:ext>
                  </a:extLst>
                </p:cNvPr>
                <p:cNvSpPr txBox="1">
                  <a:spLocks noRot="1" noChangeAspect="1" noMove="1" noResize="1" noEditPoints="1" noAdjustHandles="1" noChangeArrowheads="1" noChangeShapeType="1" noTextEdit="1"/>
                </p:cNvSpPr>
                <p:nvPr/>
              </p:nvSpPr>
              <p:spPr>
                <a:xfrm>
                  <a:off x="4656841" y="3429000"/>
                  <a:ext cx="877356" cy="369332"/>
                </a:xfrm>
                <a:prstGeom prst="rect">
                  <a:avLst/>
                </a:prstGeom>
                <a:blipFill>
                  <a:blip r:embed="rId7"/>
                  <a:stretch>
                    <a:fillRect b="-14754"/>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435EB00F-983D-7FBE-D89E-7E7023502272}"/>
                  </a:ext>
                </a:extLst>
              </p:cNvPr>
              <p:cNvSpPr txBox="1"/>
              <p:nvPr/>
            </p:nvSpPr>
            <p:spPr>
              <a:xfrm>
                <a:off x="2328421" y="5863835"/>
                <a:ext cx="5304337" cy="394660"/>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𝑅</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0</m:t>
                            </m:r>
                          </m:sub>
                        </m:sSub>
                      </m:sub>
                    </m:sSub>
                  </m:oMath>
                </a14:m>
                <a:r>
                  <a:rPr lang="en-US"/>
                  <a:t> prescribed using modified rescale-recycle method</a:t>
                </a:r>
              </a:p>
            </p:txBody>
          </p:sp>
        </mc:Choice>
        <mc:Fallback xmlns="">
          <p:sp>
            <p:nvSpPr>
              <p:cNvPr id="36" name="TextBox 35">
                <a:extLst>
                  <a:ext uri="{FF2B5EF4-FFF2-40B4-BE49-F238E27FC236}">
                    <a16:creationId xmlns:a16="http://schemas.microsoft.com/office/drawing/2014/main" id="{435EB00F-983D-7FBE-D89E-7E7023502272}"/>
                  </a:ext>
                </a:extLst>
              </p:cNvPr>
              <p:cNvSpPr txBox="1">
                <a:spLocks noRot="1" noChangeAspect="1" noMove="1" noResize="1" noEditPoints="1" noAdjustHandles="1" noChangeArrowheads="1" noChangeShapeType="1" noTextEdit="1"/>
              </p:cNvSpPr>
              <p:nvPr/>
            </p:nvSpPr>
            <p:spPr>
              <a:xfrm>
                <a:off x="2328421" y="5863835"/>
                <a:ext cx="5304337" cy="394660"/>
              </a:xfrm>
              <a:prstGeom prst="rect">
                <a:avLst/>
              </a:prstGeom>
              <a:blipFill>
                <a:blip r:embed="rId8"/>
                <a:stretch>
                  <a:fillRect t="-9231" b="-16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D7744C6-4795-1E15-F547-1E283BDB6924}"/>
                  </a:ext>
                </a:extLst>
              </p:cNvPr>
              <p:cNvSpPr txBox="1"/>
              <p:nvPr/>
            </p:nvSpPr>
            <p:spPr>
              <a:xfrm>
                <a:off x="8604724" y="1417674"/>
                <a:ext cx="3263883" cy="2078646"/>
              </a:xfrm>
              <a:prstGeom prst="rect">
                <a:avLst/>
              </a:prstGeom>
              <a:noFill/>
              <a:ln>
                <a:solidFill>
                  <a:schemeClr val="tx1"/>
                </a:solidFill>
              </a:ln>
            </p:spPr>
            <p:txBody>
              <a:bodyPr wrap="square" rtlCol="0">
                <a:spAutoFit/>
              </a:bodyPr>
              <a:lstStyle/>
              <a:p>
                <a:r>
                  <a:rPr lang="en-US"/>
                  <a:t>Code: LESGO</a:t>
                </a:r>
              </a:p>
              <a:p>
                <a:pPr marL="285750" indent="-285750">
                  <a:buFont typeface="Arial" panose="020B0604020202020204" pitchFamily="34" charset="0"/>
                  <a:buChar char="•"/>
                </a:pPr>
                <a14:m>
                  <m:oMath xmlns:m="http://schemas.openxmlformats.org/officeDocument/2006/math">
                    <m:r>
                      <a:rPr lang="pl-PL">
                        <a:latin typeface="Cambria Math" panose="02040503050406030204" pitchFamily="18" charset="0"/>
                      </a:rPr>
                      <m:t>(</m:t>
                    </m:r>
                    <m:sSub>
                      <m:sSubPr>
                        <m:ctrlPr>
                          <a:rPr lang="pl-PL" i="1">
                            <a:latin typeface="Cambria Math" panose="02040503050406030204" pitchFamily="18" charset="0"/>
                          </a:rPr>
                        </m:ctrlPr>
                      </m:sSubPr>
                      <m:e>
                        <m:r>
                          <a:rPr lang="pl-PL">
                            <a:latin typeface="Cambria Math" panose="02040503050406030204" pitchFamily="18" charset="0"/>
                          </a:rPr>
                          <m:t>𝐿</m:t>
                        </m:r>
                      </m:e>
                      <m:sub>
                        <m:r>
                          <a:rPr lang="pl-PL">
                            <a:latin typeface="Cambria Math" panose="02040503050406030204" pitchFamily="18" charset="0"/>
                          </a:rPr>
                          <m:t>𝑥</m:t>
                        </m:r>
                      </m:sub>
                    </m:sSub>
                    <m:r>
                      <a:rPr lang="pl-PL">
                        <a:latin typeface="Cambria Math" panose="02040503050406030204" pitchFamily="18" charset="0"/>
                      </a:rPr>
                      <m:t>,</m:t>
                    </m:r>
                    <m:sSub>
                      <m:sSubPr>
                        <m:ctrlPr>
                          <a:rPr lang="pl-PL" i="1">
                            <a:latin typeface="Cambria Math" panose="02040503050406030204" pitchFamily="18" charset="0"/>
                          </a:rPr>
                        </m:ctrlPr>
                      </m:sSubPr>
                      <m:e>
                        <m:r>
                          <a:rPr lang="pl-PL">
                            <a:latin typeface="Cambria Math" panose="02040503050406030204" pitchFamily="18" charset="0"/>
                          </a:rPr>
                          <m:t>𝐿</m:t>
                        </m:r>
                      </m:e>
                      <m:sub>
                        <m:r>
                          <a:rPr lang="pl-PL">
                            <a:latin typeface="Cambria Math" panose="02040503050406030204" pitchFamily="18" charset="0"/>
                          </a:rPr>
                          <m:t>𝑦</m:t>
                        </m:r>
                      </m:sub>
                    </m:sSub>
                    <m:r>
                      <a:rPr lang="pl-PL">
                        <a:latin typeface="Cambria Math" panose="02040503050406030204" pitchFamily="18" charset="0"/>
                      </a:rPr>
                      <m:t>,</m:t>
                    </m:r>
                    <m:sSub>
                      <m:sSubPr>
                        <m:ctrlPr>
                          <a:rPr lang="pl-PL" i="1">
                            <a:latin typeface="Cambria Math" panose="02040503050406030204" pitchFamily="18" charset="0"/>
                          </a:rPr>
                        </m:ctrlPr>
                      </m:sSubPr>
                      <m:e>
                        <m:r>
                          <a:rPr lang="pl-PL">
                            <a:latin typeface="Cambria Math" panose="02040503050406030204" pitchFamily="18" charset="0"/>
                          </a:rPr>
                          <m:t>𝐿</m:t>
                        </m:r>
                      </m:e>
                      <m:sub>
                        <m:r>
                          <a:rPr lang="pl-PL">
                            <a:latin typeface="Cambria Math" panose="02040503050406030204" pitchFamily="18" charset="0"/>
                          </a:rPr>
                          <m:t>𝑧</m:t>
                        </m:r>
                      </m:sub>
                    </m:sSub>
                    <m:r>
                      <a:rPr lang="pl-PL">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h</m:t>
                    </m:r>
                    <m:r>
                      <a:rPr lang="pl-PL">
                        <a:latin typeface="Cambria Math" panose="02040503050406030204" pitchFamily="18" charset="0"/>
                      </a:rPr>
                      <m:t> = (8</m:t>
                    </m:r>
                    <m:r>
                      <a:rPr lang="pl-PL">
                        <a:latin typeface="Cambria Math" panose="02040503050406030204" pitchFamily="18" charset="0"/>
                      </a:rPr>
                      <m:t>𝜋</m:t>
                    </m:r>
                    <m:r>
                      <a:rPr lang="pl-PL">
                        <a:latin typeface="Cambria Math" panose="02040503050406030204" pitchFamily="18" charset="0"/>
                      </a:rPr>
                      <m:t>,2,3</m:t>
                    </m:r>
                    <m:r>
                      <a:rPr lang="pl-PL">
                        <a:latin typeface="Cambria Math" panose="02040503050406030204" pitchFamily="18" charset="0"/>
                      </a:rPr>
                      <m:t>𝜋</m:t>
                    </m:r>
                    <m:r>
                      <a:rPr lang="pl-PL">
                        <a:latin typeface="Cambria Math" panose="02040503050406030204" pitchFamily="18" charset="0"/>
                      </a:rPr>
                      <m:t>)</m:t>
                    </m:r>
                  </m:oMath>
                </a14:m>
                <a:endParaRPr lang="en-US"/>
              </a:p>
              <a:p>
                <a:pPr marL="285750" indent="-285750">
                  <a:buFont typeface="Arial" panose="020B0604020202020204" pitchFamily="34" charset="0"/>
                  <a:buChar char="•"/>
                </a:pPr>
                <a14:m>
                  <m:oMath xmlns:m="http://schemas.openxmlformats.org/officeDocument/2006/math">
                    <m:r>
                      <a:rPr lang="pt-BR" i="1">
                        <a:latin typeface="Cambria Math" panose="02040503050406030204" pitchFamily="18" charset="0"/>
                      </a:rPr>
                      <m:t>(</m:t>
                    </m:r>
                    <m:sSub>
                      <m:sSubPr>
                        <m:ctrlPr>
                          <a:rPr lang="pt-BR" i="1">
                            <a:latin typeface="Cambria Math" panose="02040503050406030204" pitchFamily="18" charset="0"/>
                          </a:rPr>
                        </m:ctrlPr>
                      </m:sSubPr>
                      <m:e>
                        <m:r>
                          <a:rPr lang="pt-BR" i="1">
                            <a:latin typeface="Cambria Math" panose="02040503050406030204" pitchFamily="18" charset="0"/>
                          </a:rPr>
                          <m:t>𝑁</m:t>
                        </m:r>
                      </m:e>
                      <m:sub>
                        <m:r>
                          <a:rPr lang="pt-BR" i="1">
                            <a:latin typeface="Cambria Math" panose="02040503050406030204" pitchFamily="18" charset="0"/>
                          </a:rPr>
                          <m:t>𝑥</m:t>
                        </m:r>
                      </m:sub>
                    </m:sSub>
                    <m:r>
                      <a:rPr lang="pt-BR" i="1">
                        <a:latin typeface="Cambria Math" panose="02040503050406030204" pitchFamily="18" charset="0"/>
                      </a:rPr>
                      <m:t>,</m:t>
                    </m:r>
                    <m:sSub>
                      <m:sSubPr>
                        <m:ctrlPr>
                          <a:rPr lang="pt-BR" i="1">
                            <a:latin typeface="Cambria Math" panose="02040503050406030204" pitchFamily="18" charset="0"/>
                          </a:rPr>
                        </m:ctrlPr>
                      </m:sSubPr>
                      <m:e>
                        <m:r>
                          <a:rPr lang="pt-BR" i="1">
                            <a:latin typeface="Cambria Math" panose="02040503050406030204" pitchFamily="18" charset="0"/>
                          </a:rPr>
                          <m:t>𝑁</m:t>
                        </m:r>
                      </m:e>
                      <m:sub>
                        <m:r>
                          <a:rPr lang="pt-BR" i="1">
                            <a:latin typeface="Cambria Math" panose="02040503050406030204" pitchFamily="18" charset="0"/>
                          </a:rPr>
                          <m:t>𝑦</m:t>
                        </m:r>
                      </m:sub>
                    </m:sSub>
                    <m:r>
                      <a:rPr lang="pt-BR" i="1">
                        <a:latin typeface="Cambria Math" panose="02040503050406030204" pitchFamily="18" charset="0"/>
                      </a:rPr>
                      <m:t>,</m:t>
                    </m:r>
                    <m:sSub>
                      <m:sSubPr>
                        <m:ctrlPr>
                          <a:rPr lang="pt-BR" i="1">
                            <a:latin typeface="Cambria Math" panose="02040503050406030204" pitchFamily="18" charset="0"/>
                          </a:rPr>
                        </m:ctrlPr>
                      </m:sSubPr>
                      <m:e>
                        <m:r>
                          <a:rPr lang="pt-BR" i="1">
                            <a:latin typeface="Cambria Math" panose="02040503050406030204" pitchFamily="18" charset="0"/>
                          </a:rPr>
                          <m:t>𝑁</m:t>
                        </m:r>
                      </m:e>
                      <m:sub>
                        <m:r>
                          <a:rPr lang="pt-BR" i="1">
                            <a:latin typeface="Cambria Math" panose="02040503050406030204" pitchFamily="18" charset="0"/>
                          </a:rPr>
                          <m:t>𝑧</m:t>
                        </m:r>
                      </m:sub>
                    </m:sSub>
                    <m:r>
                      <a:rPr lang="pt-BR" i="1">
                        <a:latin typeface="Cambria Math" panose="02040503050406030204" pitchFamily="18" charset="0"/>
                      </a:rPr>
                      <m:t>) = (128,30,48)</m:t>
                    </m:r>
                  </m:oMath>
                </a14:m>
                <a:endParaRPr lang="en-US"/>
              </a:p>
              <a:p>
                <a:pPr marL="285750" indent="-285750">
                  <a:buFont typeface="Arial" panose="020B0604020202020204" pitchFamily="34" charset="0"/>
                  <a:buChar char="•"/>
                </a:pPr>
                <a:r>
                  <a:rPr lang="en-US" sz="1800"/>
                  <a:t>Lagrangian scale dependent SGS model</a:t>
                </a:r>
              </a:p>
              <a:p>
                <a:pPr marL="285750" indent="-285750">
                  <a:buFont typeface="Arial" panose="020B0604020202020204" pitchFamily="34" charset="0"/>
                  <a:buChar char="•"/>
                </a:pPr>
                <a:r>
                  <a:rPr lang="en-US"/>
                  <a:t>1</a:t>
                </a:r>
                <a:r>
                  <a:rPr lang="en-US" baseline="30000"/>
                  <a:t>st</a:t>
                </a:r>
                <a:r>
                  <a:rPr lang="en-US"/>
                  <a:t> grid point used for wall model height</a:t>
                </a:r>
                <a:endParaRPr lang="en-US" sz="1800"/>
              </a:p>
            </p:txBody>
          </p:sp>
        </mc:Choice>
        <mc:Fallback xmlns="">
          <p:sp>
            <p:nvSpPr>
              <p:cNvPr id="37" name="TextBox 36">
                <a:extLst>
                  <a:ext uri="{FF2B5EF4-FFF2-40B4-BE49-F238E27FC236}">
                    <a16:creationId xmlns:a16="http://schemas.microsoft.com/office/drawing/2014/main" id="{4D7744C6-4795-1E15-F547-1E283BDB6924}"/>
                  </a:ext>
                </a:extLst>
              </p:cNvPr>
              <p:cNvSpPr txBox="1">
                <a:spLocks noRot="1" noChangeAspect="1" noMove="1" noResize="1" noEditPoints="1" noAdjustHandles="1" noChangeArrowheads="1" noChangeShapeType="1" noTextEdit="1"/>
              </p:cNvSpPr>
              <p:nvPr/>
            </p:nvSpPr>
            <p:spPr>
              <a:xfrm>
                <a:off x="8604724" y="1417674"/>
                <a:ext cx="3263883" cy="2078646"/>
              </a:xfrm>
              <a:prstGeom prst="rect">
                <a:avLst/>
              </a:prstGeom>
              <a:blipFill>
                <a:blip r:embed="rId9"/>
                <a:stretch>
                  <a:fillRect l="-1490" t="-1458" b="-3499"/>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4061319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FB9D21DC-24EC-C3CD-C3D5-1B287000FC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2547" y="1744783"/>
            <a:ext cx="5824094" cy="4365308"/>
          </a:xfrm>
          <a:prstGeom prst="rect">
            <a:avLst/>
          </a:prstGeom>
        </p:spPr>
      </p:pic>
      <p:sp>
        <p:nvSpPr>
          <p:cNvPr id="3" name="Title 2">
            <a:extLst>
              <a:ext uri="{FF2B5EF4-FFF2-40B4-BE49-F238E27FC236}">
                <a16:creationId xmlns:a16="http://schemas.microsoft.com/office/drawing/2014/main" id="{DE8ECF27-BDF6-992E-7F34-132636A1B1E5}"/>
              </a:ext>
            </a:extLst>
          </p:cNvPr>
          <p:cNvSpPr>
            <a:spLocks noGrp="1"/>
          </p:cNvSpPr>
          <p:nvPr>
            <p:ph type="title"/>
          </p:nvPr>
        </p:nvSpPr>
        <p:spPr/>
        <p:txBody>
          <a:bodyPr/>
          <a:lstStyle/>
          <a:p>
            <a:r>
              <a:rPr lang="en-US"/>
              <a:t>ZPG statistics over a wide range of Re</a:t>
            </a:r>
          </a:p>
        </p:txBody>
      </p:sp>
      <p:sp>
        <p:nvSpPr>
          <p:cNvPr id="5" name="Slide Number Placeholder 4">
            <a:extLst>
              <a:ext uri="{FF2B5EF4-FFF2-40B4-BE49-F238E27FC236}">
                <a16:creationId xmlns:a16="http://schemas.microsoft.com/office/drawing/2014/main" id="{19119CC5-65E4-681D-573A-D391728A0C3F}"/>
              </a:ext>
            </a:extLst>
          </p:cNvPr>
          <p:cNvSpPr>
            <a:spLocks noGrp="1"/>
          </p:cNvSpPr>
          <p:nvPr>
            <p:ph type="sldNum" sz="quarter" idx="12"/>
          </p:nvPr>
        </p:nvSpPr>
        <p:spPr/>
        <p:txBody>
          <a:bodyPr/>
          <a:lstStyle/>
          <a:p>
            <a:fld id="{75DBE060-CF68-41CF-9ABE-0462A8BD26DF}" type="slidenum">
              <a:rPr lang="en-US" smtClean="0"/>
              <a:pPr/>
              <a:t>42</a:t>
            </a:fld>
            <a:endParaRPr lang="en-US" dirty="0"/>
          </a:p>
        </p:txBody>
      </p:sp>
      <p:grpSp>
        <p:nvGrpSpPr>
          <p:cNvPr id="10" name="Group 9">
            <a:extLst>
              <a:ext uri="{FF2B5EF4-FFF2-40B4-BE49-F238E27FC236}">
                <a16:creationId xmlns:a16="http://schemas.microsoft.com/office/drawing/2014/main" id="{76146624-C025-E6E4-4B13-01BA11A607EE}"/>
              </a:ext>
            </a:extLst>
          </p:cNvPr>
          <p:cNvGrpSpPr/>
          <p:nvPr/>
        </p:nvGrpSpPr>
        <p:grpSpPr>
          <a:xfrm>
            <a:off x="3084649" y="4071929"/>
            <a:ext cx="2686232" cy="1088666"/>
            <a:chOff x="10241353" y="3058134"/>
            <a:chExt cx="1872092" cy="1088666"/>
          </a:xfrm>
        </p:grpSpPr>
        <p:cxnSp>
          <p:nvCxnSpPr>
            <p:cNvPr id="11" name="Straight Connector 10">
              <a:extLst>
                <a:ext uri="{FF2B5EF4-FFF2-40B4-BE49-F238E27FC236}">
                  <a16:creationId xmlns:a16="http://schemas.microsoft.com/office/drawing/2014/main" id="{8F7BD580-E101-9479-59E1-CAD90C0DA6F6}"/>
                </a:ext>
              </a:extLst>
            </p:cNvPr>
            <p:cNvCxnSpPr>
              <a:cxnSpLocks/>
            </p:cNvCxnSpPr>
            <p:nvPr/>
          </p:nvCxnSpPr>
          <p:spPr>
            <a:xfrm>
              <a:off x="10421782" y="3269660"/>
              <a:ext cx="553916" cy="0"/>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474BF219-47F6-7A92-0836-1D646C77D2B7}"/>
                </a:ext>
              </a:extLst>
            </p:cNvPr>
            <p:cNvSpPr txBox="1"/>
            <p:nvPr/>
          </p:nvSpPr>
          <p:spPr>
            <a:xfrm>
              <a:off x="11028787" y="3076202"/>
              <a:ext cx="976639" cy="369332"/>
            </a:xfrm>
            <a:prstGeom prst="rect">
              <a:avLst/>
            </a:prstGeom>
            <a:noFill/>
          </p:spPr>
          <p:txBody>
            <a:bodyPr wrap="square" rtlCol="0">
              <a:spAutoFit/>
            </a:bodyPr>
            <a:lstStyle/>
            <a:p>
              <a:r>
                <a:rPr lang="en-US"/>
                <a:t>Empirical Fit</a:t>
              </a:r>
            </a:p>
          </p:txBody>
        </p:sp>
        <p:cxnSp>
          <p:nvCxnSpPr>
            <p:cNvPr id="13" name="Straight Connector 12">
              <a:extLst>
                <a:ext uri="{FF2B5EF4-FFF2-40B4-BE49-F238E27FC236}">
                  <a16:creationId xmlns:a16="http://schemas.microsoft.com/office/drawing/2014/main" id="{3CC9E836-6D22-DBD7-A4A9-060A340B14CA}"/>
                </a:ext>
              </a:extLst>
            </p:cNvPr>
            <p:cNvCxnSpPr>
              <a:cxnSpLocks/>
            </p:cNvCxnSpPr>
            <p:nvPr/>
          </p:nvCxnSpPr>
          <p:spPr>
            <a:xfrm>
              <a:off x="10424092" y="3597934"/>
              <a:ext cx="553916" cy="0"/>
            </a:xfrm>
            <a:prstGeom prst="line">
              <a:avLst/>
            </a:prstGeom>
            <a:ln w="28575">
              <a:prstDash val="solid"/>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02B95041-93C0-B36D-F393-5B876292F6CD}"/>
                </a:ext>
              </a:extLst>
            </p:cNvPr>
            <p:cNvSpPr txBox="1"/>
            <p:nvPr/>
          </p:nvSpPr>
          <p:spPr>
            <a:xfrm>
              <a:off x="11031097" y="3404476"/>
              <a:ext cx="1082348" cy="369332"/>
            </a:xfrm>
            <a:prstGeom prst="rect">
              <a:avLst/>
            </a:prstGeom>
            <a:noFill/>
          </p:spPr>
          <p:txBody>
            <a:bodyPr wrap="square" rtlCol="0">
              <a:spAutoFit/>
            </a:bodyPr>
            <a:lstStyle/>
            <a:p>
              <a:r>
                <a:rPr lang="en-US"/>
                <a:t>MTSWM</a:t>
              </a:r>
            </a:p>
          </p:txBody>
        </p:sp>
        <p:cxnSp>
          <p:nvCxnSpPr>
            <p:cNvPr id="15" name="Straight Connector 14">
              <a:extLst>
                <a:ext uri="{FF2B5EF4-FFF2-40B4-BE49-F238E27FC236}">
                  <a16:creationId xmlns:a16="http://schemas.microsoft.com/office/drawing/2014/main" id="{54570D85-0FE9-76F3-7206-28062564D3FC}"/>
                </a:ext>
              </a:extLst>
            </p:cNvPr>
            <p:cNvCxnSpPr>
              <a:cxnSpLocks/>
            </p:cNvCxnSpPr>
            <p:nvPr/>
          </p:nvCxnSpPr>
          <p:spPr>
            <a:xfrm>
              <a:off x="10421782" y="3967266"/>
              <a:ext cx="553916" cy="0"/>
            </a:xfrm>
            <a:prstGeom prst="line">
              <a:avLst/>
            </a:prstGeom>
            <a:ln w="28575">
              <a:solidFill>
                <a:schemeClr val="bg1">
                  <a:lumMod val="50000"/>
                </a:schemeClr>
              </a:solidFill>
              <a:prstDash val="lgDashDot"/>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87F13854-C5B2-E298-AB0C-C5DECC6C77F8}"/>
                </a:ext>
              </a:extLst>
            </p:cNvPr>
            <p:cNvSpPr txBox="1"/>
            <p:nvPr/>
          </p:nvSpPr>
          <p:spPr>
            <a:xfrm>
              <a:off x="11028786" y="3773808"/>
              <a:ext cx="1012569" cy="369332"/>
            </a:xfrm>
            <a:prstGeom prst="rect">
              <a:avLst/>
            </a:prstGeom>
            <a:noFill/>
          </p:spPr>
          <p:txBody>
            <a:bodyPr wrap="square" rtlCol="0">
              <a:spAutoFit/>
            </a:bodyPr>
            <a:lstStyle/>
            <a:p>
              <a:r>
                <a:rPr lang="en-US"/>
                <a:t>EQWM</a:t>
              </a:r>
            </a:p>
          </p:txBody>
        </p:sp>
        <p:sp>
          <p:nvSpPr>
            <p:cNvPr id="17" name="Rectangle 16">
              <a:extLst>
                <a:ext uri="{FF2B5EF4-FFF2-40B4-BE49-F238E27FC236}">
                  <a16:creationId xmlns:a16="http://schemas.microsoft.com/office/drawing/2014/main" id="{EBC2EE07-3778-F100-7626-E4D1FC51F712}"/>
                </a:ext>
              </a:extLst>
            </p:cNvPr>
            <p:cNvSpPr/>
            <p:nvPr/>
          </p:nvSpPr>
          <p:spPr>
            <a:xfrm>
              <a:off x="10241353" y="3058134"/>
              <a:ext cx="1872092" cy="1088666"/>
            </a:xfrm>
            <a:prstGeom prst="rect">
              <a:avLst/>
            </a:pr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Graphic 20">
            <a:extLst>
              <a:ext uri="{FF2B5EF4-FFF2-40B4-BE49-F238E27FC236}">
                <a16:creationId xmlns:a16="http://schemas.microsoft.com/office/drawing/2014/main" id="{6B8E90B9-AFC0-E114-7AD8-B77A631FD1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97501" y="1744784"/>
            <a:ext cx="4842659" cy="4229316"/>
          </a:xfrm>
          <a:prstGeom prst="rect">
            <a:avLst/>
          </a:prstGeom>
        </p:spPr>
      </p:pic>
      <p:cxnSp>
        <p:nvCxnSpPr>
          <p:cNvPr id="25" name="Straight Connector 24">
            <a:extLst>
              <a:ext uri="{FF2B5EF4-FFF2-40B4-BE49-F238E27FC236}">
                <a16:creationId xmlns:a16="http://schemas.microsoft.com/office/drawing/2014/main" id="{D1D4358A-7645-F54B-2E6C-496724B46A20}"/>
              </a:ext>
            </a:extLst>
          </p:cNvPr>
          <p:cNvCxnSpPr>
            <a:cxnSpLocks/>
          </p:cNvCxnSpPr>
          <p:nvPr/>
        </p:nvCxnSpPr>
        <p:spPr>
          <a:xfrm>
            <a:off x="9016137" y="2442153"/>
            <a:ext cx="794804" cy="0"/>
          </a:xfrm>
          <a:prstGeom prst="line">
            <a:avLst/>
          </a:prstGeom>
          <a:ln w="28575">
            <a:prstDash val="solid"/>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1B46E169-E5F7-103C-71B4-2E66976E6FC2}"/>
              </a:ext>
            </a:extLst>
          </p:cNvPr>
          <p:cNvSpPr txBox="1"/>
          <p:nvPr/>
        </p:nvSpPr>
        <p:spPr>
          <a:xfrm>
            <a:off x="9887118" y="2212496"/>
            <a:ext cx="1553042" cy="438440"/>
          </a:xfrm>
          <a:prstGeom prst="rect">
            <a:avLst/>
          </a:prstGeom>
          <a:noFill/>
        </p:spPr>
        <p:txBody>
          <a:bodyPr wrap="square" rtlCol="0">
            <a:spAutoFit/>
          </a:bodyPr>
          <a:lstStyle/>
          <a:p>
            <a:r>
              <a:rPr lang="en-US"/>
              <a:t>MTSWM</a:t>
            </a:r>
          </a:p>
        </p:txBody>
      </p:sp>
      <p:cxnSp>
        <p:nvCxnSpPr>
          <p:cNvPr id="27" name="Straight Connector 26">
            <a:extLst>
              <a:ext uri="{FF2B5EF4-FFF2-40B4-BE49-F238E27FC236}">
                <a16:creationId xmlns:a16="http://schemas.microsoft.com/office/drawing/2014/main" id="{7BA1E2D2-0D10-9CA5-3FEF-C2F0778A2CB3}"/>
              </a:ext>
            </a:extLst>
          </p:cNvPr>
          <p:cNvCxnSpPr>
            <a:cxnSpLocks/>
          </p:cNvCxnSpPr>
          <p:nvPr/>
        </p:nvCxnSpPr>
        <p:spPr>
          <a:xfrm>
            <a:off x="9012822" y="2880592"/>
            <a:ext cx="794804" cy="0"/>
          </a:xfrm>
          <a:prstGeom prst="line">
            <a:avLst/>
          </a:prstGeom>
          <a:ln w="28575">
            <a:solidFill>
              <a:schemeClr val="tx1"/>
            </a:solidFill>
            <a:prstDash val="lgDashDot"/>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DB0815F7-92AD-76BE-9D5F-D5C243D79B1D}"/>
              </a:ext>
            </a:extLst>
          </p:cNvPr>
          <p:cNvSpPr txBox="1"/>
          <p:nvPr/>
        </p:nvSpPr>
        <p:spPr>
          <a:xfrm>
            <a:off x="9883802" y="2650936"/>
            <a:ext cx="1452918" cy="438440"/>
          </a:xfrm>
          <a:prstGeom prst="rect">
            <a:avLst/>
          </a:prstGeom>
          <a:noFill/>
        </p:spPr>
        <p:txBody>
          <a:bodyPr wrap="square" rtlCol="0">
            <a:spAutoFit/>
          </a:bodyPr>
          <a:lstStyle/>
          <a:p>
            <a:r>
              <a:rPr lang="en-US"/>
              <a:t>EQWM</a:t>
            </a:r>
          </a:p>
        </p:txBody>
      </p:sp>
      <p:sp>
        <p:nvSpPr>
          <p:cNvPr id="29" name="Rectangle 28">
            <a:extLst>
              <a:ext uri="{FF2B5EF4-FFF2-40B4-BE49-F238E27FC236}">
                <a16:creationId xmlns:a16="http://schemas.microsoft.com/office/drawing/2014/main" id="{4D5C5E84-7ACD-DBCF-0970-E8DAD0F311E2}"/>
              </a:ext>
            </a:extLst>
          </p:cNvPr>
          <p:cNvSpPr/>
          <p:nvPr/>
        </p:nvSpPr>
        <p:spPr>
          <a:xfrm>
            <a:off x="8753928" y="2113280"/>
            <a:ext cx="2239191" cy="980440"/>
          </a:xfrm>
          <a:prstGeom prst="rect">
            <a:avLst/>
          </a:prstGeom>
          <a:no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822CAF2-A1EC-09ED-C9E2-76D2D7151ABD}"/>
                  </a:ext>
                </a:extLst>
              </p:cNvPr>
              <p:cNvSpPr txBox="1"/>
              <p:nvPr/>
            </p:nvSpPr>
            <p:spPr>
              <a:xfrm>
                <a:off x="8753928" y="3837764"/>
                <a:ext cx="71461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′2</m:t>
                          </m:r>
                        </m:sup>
                      </m:sSup>
                      <m:r>
                        <a:rPr lang="en-US" b="0" i="1" smtClean="0">
                          <a:latin typeface="Cambria Math" panose="02040503050406030204" pitchFamily="18" charset="0"/>
                        </a:rPr>
                        <m:t>⟩</m:t>
                      </m:r>
                    </m:oMath>
                  </m:oMathPara>
                </a14:m>
                <a:endParaRPr lang="en-US"/>
              </a:p>
            </p:txBody>
          </p:sp>
        </mc:Choice>
        <mc:Fallback xmlns="">
          <p:sp>
            <p:nvSpPr>
              <p:cNvPr id="30" name="TextBox 29">
                <a:extLst>
                  <a:ext uri="{FF2B5EF4-FFF2-40B4-BE49-F238E27FC236}">
                    <a16:creationId xmlns:a16="http://schemas.microsoft.com/office/drawing/2014/main" id="{5822CAF2-A1EC-09ED-C9E2-76D2D7151ABD}"/>
                  </a:ext>
                </a:extLst>
              </p:cNvPr>
              <p:cNvSpPr txBox="1">
                <a:spLocks noRot="1" noChangeAspect="1" noMove="1" noResize="1" noEditPoints="1" noAdjustHandles="1" noChangeArrowheads="1" noChangeShapeType="1" noTextEdit="1"/>
              </p:cNvSpPr>
              <p:nvPr/>
            </p:nvSpPr>
            <p:spPr>
              <a:xfrm>
                <a:off x="8753928" y="3837764"/>
                <a:ext cx="714618" cy="369332"/>
              </a:xfrm>
              <a:prstGeom prst="rect">
                <a:avLst/>
              </a:prstGeom>
              <a:blipFill>
                <a:blip r:embed="rId6"/>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4DEE0A6-F067-C205-64AB-E93BDA500152}"/>
                  </a:ext>
                </a:extLst>
              </p:cNvPr>
              <p:cNvSpPr txBox="1"/>
              <p:nvPr/>
            </p:nvSpPr>
            <p:spPr>
              <a:xfrm>
                <a:off x="7337636" y="4292286"/>
                <a:ext cx="71423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𝑣</m:t>
                          </m:r>
                        </m:e>
                        <m:sup>
                          <m:r>
                            <a:rPr lang="en-US" b="0" i="1" smtClean="0">
                              <a:solidFill>
                                <a:srgbClr val="FF0000"/>
                              </a:solidFill>
                              <a:latin typeface="Cambria Math" panose="02040503050406030204" pitchFamily="18" charset="0"/>
                            </a:rPr>
                            <m:t>′2</m:t>
                          </m:r>
                        </m:sup>
                      </m:sSup>
                      <m:r>
                        <a:rPr lang="en-US" b="0" i="1" smtClean="0">
                          <a:solidFill>
                            <a:srgbClr val="FF0000"/>
                          </a:solidFill>
                          <a:latin typeface="Cambria Math" panose="02040503050406030204" pitchFamily="18" charset="0"/>
                        </a:rPr>
                        <m:t>⟩</m:t>
                      </m:r>
                    </m:oMath>
                  </m:oMathPara>
                </a14:m>
                <a:endParaRPr lang="en-US">
                  <a:solidFill>
                    <a:srgbClr val="FF0000"/>
                  </a:solidFill>
                </a:endParaRPr>
              </a:p>
            </p:txBody>
          </p:sp>
        </mc:Choice>
        <mc:Fallback xmlns="">
          <p:sp>
            <p:nvSpPr>
              <p:cNvPr id="31" name="TextBox 30">
                <a:extLst>
                  <a:ext uri="{FF2B5EF4-FFF2-40B4-BE49-F238E27FC236}">
                    <a16:creationId xmlns:a16="http://schemas.microsoft.com/office/drawing/2014/main" id="{84DEE0A6-F067-C205-64AB-E93BDA500152}"/>
                  </a:ext>
                </a:extLst>
              </p:cNvPr>
              <p:cNvSpPr txBox="1">
                <a:spLocks noRot="1" noChangeAspect="1" noMove="1" noResize="1" noEditPoints="1" noAdjustHandles="1" noChangeArrowheads="1" noChangeShapeType="1" noTextEdit="1"/>
              </p:cNvSpPr>
              <p:nvPr/>
            </p:nvSpPr>
            <p:spPr>
              <a:xfrm>
                <a:off x="7337636" y="4292286"/>
                <a:ext cx="714234" cy="369332"/>
              </a:xfrm>
              <a:prstGeom prst="rect">
                <a:avLst/>
              </a:prstGeom>
              <a:blipFill>
                <a:blip r:embed="rId7"/>
                <a:stretch>
                  <a:fillRect b="-14754"/>
                </a:stretch>
              </a:blipFill>
            </p:spPr>
            <p:txBody>
              <a:bodyPr/>
              <a:lstStyle/>
              <a:p>
                <a:r>
                  <a:rPr lang="en-US">
                    <a:noFill/>
                  </a:rPr>
                  <a:t> </a:t>
                </a:r>
              </a:p>
            </p:txBody>
          </p:sp>
        </mc:Fallback>
      </mc:AlternateContent>
      <p:sp>
        <p:nvSpPr>
          <p:cNvPr id="33" name="Footer Placeholder 1">
            <a:extLst>
              <a:ext uri="{FF2B5EF4-FFF2-40B4-BE49-F238E27FC236}">
                <a16:creationId xmlns:a16="http://schemas.microsoft.com/office/drawing/2014/main" id="{35D0D216-6693-68D1-3D0F-E6A52A2D5269}"/>
              </a:ext>
            </a:extLst>
          </p:cNvPr>
          <p:cNvSpPr>
            <a:spLocks noGrp="1"/>
          </p:cNvSpPr>
          <p:nvPr>
            <p:ph type="ftr" sz="quarter" idx="11"/>
          </p:nvPr>
        </p:nvSpPr>
        <p:spPr>
          <a:xfrm>
            <a:off x="885473" y="6563840"/>
            <a:ext cx="10421054" cy="206734"/>
          </a:xfrm>
        </p:spPr>
        <p:txBody>
          <a:bodyPr/>
          <a:lstStyle/>
          <a:p>
            <a:r>
              <a:rPr lang="en-US"/>
              <a:t>Chapter 7 – </a:t>
            </a:r>
            <a:r>
              <a:rPr lang="en-US" sz="1400"/>
              <a:t>The MTSWM applied to streamwise developing flows</a:t>
            </a:r>
            <a:endParaRPr lang="en-US"/>
          </a:p>
        </p:txBody>
      </p:sp>
      <p:sp>
        <p:nvSpPr>
          <p:cNvPr id="2" name="TextBox 1">
            <a:extLst>
              <a:ext uri="{FF2B5EF4-FFF2-40B4-BE49-F238E27FC236}">
                <a16:creationId xmlns:a16="http://schemas.microsoft.com/office/drawing/2014/main" id="{2D5F62EC-8EC6-F5FF-C892-D4A85E2CCAFA}"/>
              </a:ext>
            </a:extLst>
          </p:cNvPr>
          <p:cNvSpPr txBox="1"/>
          <p:nvPr/>
        </p:nvSpPr>
        <p:spPr>
          <a:xfrm>
            <a:off x="7694753" y="1315948"/>
            <a:ext cx="3036280" cy="369332"/>
          </a:xfrm>
          <a:prstGeom prst="rect">
            <a:avLst/>
          </a:prstGeom>
          <a:noFill/>
        </p:spPr>
        <p:txBody>
          <a:bodyPr wrap="none" rtlCol="0">
            <a:spAutoFit/>
          </a:bodyPr>
          <a:lstStyle/>
          <a:p>
            <a:r>
              <a:rPr lang="en-US">
                <a:solidFill>
                  <a:srgbClr val="FF0000"/>
                </a:solidFill>
              </a:rPr>
              <a:t>Turbulence intensities collapse</a:t>
            </a:r>
          </a:p>
        </p:txBody>
      </p:sp>
      <p:sp>
        <p:nvSpPr>
          <p:cNvPr id="4" name="TextBox 3">
            <a:extLst>
              <a:ext uri="{FF2B5EF4-FFF2-40B4-BE49-F238E27FC236}">
                <a16:creationId xmlns:a16="http://schemas.microsoft.com/office/drawing/2014/main" id="{2BBA921B-837C-BE79-7E61-C58C39438784}"/>
              </a:ext>
            </a:extLst>
          </p:cNvPr>
          <p:cNvSpPr txBox="1"/>
          <p:nvPr/>
        </p:nvSpPr>
        <p:spPr>
          <a:xfrm>
            <a:off x="1957629" y="1334156"/>
            <a:ext cx="3262432" cy="369332"/>
          </a:xfrm>
          <a:prstGeom prst="rect">
            <a:avLst/>
          </a:prstGeom>
          <a:noFill/>
        </p:spPr>
        <p:txBody>
          <a:bodyPr wrap="none" rtlCol="0">
            <a:spAutoFit/>
          </a:bodyPr>
          <a:lstStyle/>
          <a:p>
            <a:r>
              <a:rPr lang="en-US">
                <a:solidFill>
                  <a:srgbClr val="FF0000"/>
                </a:solidFill>
              </a:rPr>
              <a:t>LES agrees with empirical trends</a:t>
            </a:r>
          </a:p>
        </p:txBody>
      </p:sp>
    </p:spTree>
    <p:extLst>
      <p:ext uri="{BB962C8B-B14F-4D97-AF65-F5344CB8AC3E}">
        <p14:creationId xmlns:p14="http://schemas.microsoft.com/office/powerpoint/2010/main" val="183497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Graphic 220">
            <a:extLst>
              <a:ext uri="{FF2B5EF4-FFF2-40B4-BE49-F238E27FC236}">
                <a16:creationId xmlns:a16="http://schemas.microsoft.com/office/drawing/2014/main" id="{E6A1A095-44D8-36D5-BB61-DF7A839EEB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4752" y="1348426"/>
            <a:ext cx="11668125" cy="4953000"/>
          </a:xfrm>
          <a:prstGeom prst="rect">
            <a:avLst/>
          </a:prstGeom>
        </p:spPr>
      </p:pic>
      <p:sp>
        <p:nvSpPr>
          <p:cNvPr id="209" name="Rectangle 208">
            <a:extLst>
              <a:ext uri="{FF2B5EF4-FFF2-40B4-BE49-F238E27FC236}">
                <a16:creationId xmlns:a16="http://schemas.microsoft.com/office/drawing/2014/main" id="{68AD7F8D-AF8E-4996-7B24-186BF3F9668D}"/>
              </a:ext>
            </a:extLst>
          </p:cNvPr>
          <p:cNvSpPr/>
          <p:nvPr/>
        </p:nvSpPr>
        <p:spPr>
          <a:xfrm>
            <a:off x="2433068" y="1988312"/>
            <a:ext cx="3575747" cy="1088666"/>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E8ECF27-BDF6-992E-7F34-132636A1B1E5}"/>
              </a:ext>
            </a:extLst>
          </p:cNvPr>
          <p:cNvSpPr>
            <a:spLocks noGrp="1"/>
          </p:cNvSpPr>
          <p:nvPr>
            <p:ph type="title"/>
          </p:nvPr>
        </p:nvSpPr>
        <p:spPr/>
        <p:txBody>
          <a:bodyPr/>
          <a:lstStyle/>
          <a:p>
            <a:r>
              <a:rPr lang="en-US"/>
              <a:t>ZPG statistics over a wide range of Re</a:t>
            </a:r>
          </a:p>
        </p:txBody>
      </p:sp>
      <p:sp>
        <p:nvSpPr>
          <p:cNvPr id="5" name="Slide Number Placeholder 4">
            <a:extLst>
              <a:ext uri="{FF2B5EF4-FFF2-40B4-BE49-F238E27FC236}">
                <a16:creationId xmlns:a16="http://schemas.microsoft.com/office/drawing/2014/main" id="{19119CC5-65E4-681D-573A-D391728A0C3F}"/>
              </a:ext>
            </a:extLst>
          </p:cNvPr>
          <p:cNvSpPr>
            <a:spLocks noGrp="1"/>
          </p:cNvSpPr>
          <p:nvPr>
            <p:ph type="sldNum" sz="quarter" idx="12"/>
          </p:nvPr>
        </p:nvSpPr>
        <p:spPr/>
        <p:txBody>
          <a:bodyPr/>
          <a:lstStyle/>
          <a:p>
            <a:fld id="{75DBE060-CF68-41CF-9ABE-0462A8BD26DF}" type="slidenum">
              <a:rPr lang="en-US" smtClean="0"/>
              <a:pPr/>
              <a:t>43</a:t>
            </a:fld>
            <a:endParaRPr lang="en-US" dirty="0"/>
          </a:p>
        </p:txBody>
      </p:sp>
      <p:cxnSp>
        <p:nvCxnSpPr>
          <p:cNvPr id="203" name="Straight Connector 202">
            <a:extLst>
              <a:ext uri="{FF2B5EF4-FFF2-40B4-BE49-F238E27FC236}">
                <a16:creationId xmlns:a16="http://schemas.microsoft.com/office/drawing/2014/main" id="{40356374-D0C9-9BB2-8375-84028F81FFA2}"/>
              </a:ext>
            </a:extLst>
          </p:cNvPr>
          <p:cNvCxnSpPr>
            <a:cxnSpLocks/>
          </p:cNvCxnSpPr>
          <p:nvPr/>
        </p:nvCxnSpPr>
        <p:spPr>
          <a:xfrm>
            <a:off x="2766225" y="2199838"/>
            <a:ext cx="1022791" cy="0"/>
          </a:xfrm>
          <a:prstGeom prst="line">
            <a:avLst/>
          </a:prstGeom>
          <a:ln w="28575">
            <a:prstDash val="sysDot"/>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04" name="TextBox 203">
                <a:extLst>
                  <a:ext uri="{FF2B5EF4-FFF2-40B4-BE49-F238E27FC236}">
                    <a16:creationId xmlns:a16="http://schemas.microsoft.com/office/drawing/2014/main" id="{39969DA3-18A2-17F5-2AE2-79B8F789CF58}"/>
                  </a:ext>
                </a:extLst>
              </p:cNvPr>
              <p:cNvSpPr txBox="1"/>
              <p:nvPr/>
            </p:nvSpPr>
            <p:spPr>
              <a:xfrm>
                <a:off x="3887042" y="2006380"/>
                <a:ext cx="2230760" cy="369332"/>
              </a:xfrm>
              <a:prstGeom prst="rect">
                <a:avLst/>
              </a:prstGeom>
              <a:noFill/>
            </p:spPr>
            <p:txBody>
              <a:bodyPr wrap="square" rtlCol="0">
                <a:spAutoFit/>
              </a:bodyPr>
              <a:lstStyle/>
              <a:p>
                <a:r>
                  <a:rPr lang="en-US"/>
                  <a:t>Empirical Fit </a:t>
                </a:r>
                <a14:m>
                  <m:oMath xmlns:m="http://schemas.openxmlformats.org/officeDocument/2006/math">
                    <m:r>
                      <a:rPr lang="en-US" b="0" i="1" smtClean="0">
                        <a:latin typeface="Cambria Math" panose="02040503050406030204" pitchFamily="18" charset="0"/>
                      </a:rPr>
                      <m:t>±10%</m:t>
                    </m:r>
                  </m:oMath>
                </a14:m>
                <a:endParaRPr lang="en-US"/>
              </a:p>
            </p:txBody>
          </p:sp>
        </mc:Choice>
        <mc:Fallback xmlns="">
          <p:sp>
            <p:nvSpPr>
              <p:cNvPr id="204" name="TextBox 203">
                <a:extLst>
                  <a:ext uri="{FF2B5EF4-FFF2-40B4-BE49-F238E27FC236}">
                    <a16:creationId xmlns:a16="http://schemas.microsoft.com/office/drawing/2014/main" id="{39969DA3-18A2-17F5-2AE2-79B8F789CF58}"/>
                  </a:ext>
                </a:extLst>
              </p:cNvPr>
              <p:cNvSpPr txBox="1">
                <a:spLocks noRot="1" noChangeAspect="1" noMove="1" noResize="1" noEditPoints="1" noAdjustHandles="1" noChangeArrowheads="1" noChangeShapeType="1" noTextEdit="1"/>
              </p:cNvSpPr>
              <p:nvPr/>
            </p:nvSpPr>
            <p:spPr>
              <a:xfrm>
                <a:off x="3887042" y="2006380"/>
                <a:ext cx="2230760" cy="369332"/>
              </a:xfrm>
              <a:prstGeom prst="rect">
                <a:avLst/>
              </a:prstGeom>
              <a:blipFill>
                <a:blip r:embed="rId4"/>
                <a:stretch>
                  <a:fillRect l="-2459" t="-8197" b="-24590"/>
                </a:stretch>
              </a:blipFill>
            </p:spPr>
            <p:txBody>
              <a:bodyPr/>
              <a:lstStyle/>
              <a:p>
                <a:r>
                  <a:rPr lang="en-US">
                    <a:noFill/>
                  </a:rPr>
                  <a:t> </a:t>
                </a:r>
              </a:p>
            </p:txBody>
          </p:sp>
        </mc:Fallback>
      </mc:AlternateContent>
      <p:cxnSp>
        <p:nvCxnSpPr>
          <p:cNvPr id="205" name="Straight Connector 204">
            <a:extLst>
              <a:ext uri="{FF2B5EF4-FFF2-40B4-BE49-F238E27FC236}">
                <a16:creationId xmlns:a16="http://schemas.microsoft.com/office/drawing/2014/main" id="{4C0EE454-C599-F8BC-74E6-0FA4C2B86570}"/>
              </a:ext>
            </a:extLst>
          </p:cNvPr>
          <p:cNvCxnSpPr>
            <a:cxnSpLocks/>
          </p:cNvCxnSpPr>
          <p:nvPr/>
        </p:nvCxnSpPr>
        <p:spPr>
          <a:xfrm>
            <a:off x="2770491" y="2528112"/>
            <a:ext cx="1022791" cy="0"/>
          </a:xfrm>
          <a:prstGeom prst="line">
            <a:avLst/>
          </a:prstGeom>
          <a:ln w="28575">
            <a:prstDash val="solid"/>
          </a:ln>
        </p:spPr>
        <p:style>
          <a:lnRef idx="1">
            <a:schemeClr val="dk1"/>
          </a:lnRef>
          <a:fillRef idx="0">
            <a:schemeClr val="dk1"/>
          </a:fillRef>
          <a:effectRef idx="0">
            <a:schemeClr val="dk1"/>
          </a:effectRef>
          <a:fontRef idx="minor">
            <a:schemeClr val="tx1"/>
          </a:fontRef>
        </p:style>
      </p:cxnSp>
      <p:sp>
        <p:nvSpPr>
          <p:cNvPr id="206" name="TextBox 205">
            <a:extLst>
              <a:ext uri="{FF2B5EF4-FFF2-40B4-BE49-F238E27FC236}">
                <a16:creationId xmlns:a16="http://schemas.microsoft.com/office/drawing/2014/main" id="{9A86267F-A465-DA46-363E-254D9F3487CB}"/>
              </a:ext>
            </a:extLst>
          </p:cNvPr>
          <p:cNvSpPr txBox="1"/>
          <p:nvPr/>
        </p:nvSpPr>
        <p:spPr>
          <a:xfrm>
            <a:off x="3891310" y="2334654"/>
            <a:ext cx="1998527" cy="369332"/>
          </a:xfrm>
          <a:prstGeom prst="rect">
            <a:avLst/>
          </a:prstGeom>
          <a:noFill/>
        </p:spPr>
        <p:txBody>
          <a:bodyPr wrap="square" rtlCol="0">
            <a:spAutoFit/>
          </a:bodyPr>
          <a:lstStyle/>
          <a:p>
            <a:r>
              <a:rPr lang="en-US"/>
              <a:t>MTSWM</a:t>
            </a:r>
          </a:p>
        </p:txBody>
      </p:sp>
      <p:cxnSp>
        <p:nvCxnSpPr>
          <p:cNvPr id="207" name="Straight Connector 206">
            <a:extLst>
              <a:ext uri="{FF2B5EF4-FFF2-40B4-BE49-F238E27FC236}">
                <a16:creationId xmlns:a16="http://schemas.microsoft.com/office/drawing/2014/main" id="{A0F51C22-D22D-B454-803D-DB8183964A25}"/>
              </a:ext>
            </a:extLst>
          </p:cNvPr>
          <p:cNvCxnSpPr>
            <a:cxnSpLocks/>
          </p:cNvCxnSpPr>
          <p:nvPr/>
        </p:nvCxnSpPr>
        <p:spPr>
          <a:xfrm>
            <a:off x="2766225" y="2897444"/>
            <a:ext cx="1022791" cy="0"/>
          </a:xfrm>
          <a:prstGeom prst="line">
            <a:avLst/>
          </a:prstGeom>
          <a:ln w="28575">
            <a:solidFill>
              <a:schemeClr val="bg1">
                <a:lumMod val="50000"/>
              </a:schemeClr>
            </a:solidFill>
            <a:prstDash val="lgDashDot"/>
          </a:ln>
        </p:spPr>
        <p:style>
          <a:lnRef idx="1">
            <a:schemeClr val="dk1"/>
          </a:lnRef>
          <a:fillRef idx="0">
            <a:schemeClr val="dk1"/>
          </a:fillRef>
          <a:effectRef idx="0">
            <a:schemeClr val="dk1"/>
          </a:effectRef>
          <a:fontRef idx="minor">
            <a:schemeClr val="tx1"/>
          </a:fontRef>
        </p:style>
      </p:cxnSp>
      <p:sp>
        <p:nvSpPr>
          <p:cNvPr id="208" name="TextBox 207">
            <a:extLst>
              <a:ext uri="{FF2B5EF4-FFF2-40B4-BE49-F238E27FC236}">
                <a16:creationId xmlns:a16="http://schemas.microsoft.com/office/drawing/2014/main" id="{4FCD6444-08B2-6966-2F52-69C4179A475F}"/>
              </a:ext>
            </a:extLst>
          </p:cNvPr>
          <p:cNvSpPr txBox="1"/>
          <p:nvPr/>
        </p:nvSpPr>
        <p:spPr>
          <a:xfrm>
            <a:off x="3887042" y="2703986"/>
            <a:ext cx="1869682" cy="369332"/>
          </a:xfrm>
          <a:prstGeom prst="rect">
            <a:avLst/>
          </a:prstGeom>
          <a:noFill/>
        </p:spPr>
        <p:txBody>
          <a:bodyPr wrap="square" rtlCol="0">
            <a:spAutoFit/>
          </a:bodyPr>
          <a:lstStyle/>
          <a:p>
            <a:r>
              <a:rPr lang="en-US"/>
              <a:t>EQWM</a:t>
            </a:r>
          </a:p>
        </p:txBody>
      </p:sp>
      <p:cxnSp>
        <p:nvCxnSpPr>
          <p:cNvPr id="217" name="Straight Connector 216">
            <a:extLst>
              <a:ext uri="{FF2B5EF4-FFF2-40B4-BE49-F238E27FC236}">
                <a16:creationId xmlns:a16="http://schemas.microsoft.com/office/drawing/2014/main" id="{2D8B7911-71E5-05C4-E2F5-5D736782375F}"/>
              </a:ext>
            </a:extLst>
          </p:cNvPr>
          <p:cNvCxnSpPr>
            <a:cxnSpLocks/>
          </p:cNvCxnSpPr>
          <p:nvPr/>
        </p:nvCxnSpPr>
        <p:spPr>
          <a:xfrm>
            <a:off x="7425515" y="2211411"/>
            <a:ext cx="671772" cy="0"/>
          </a:xfrm>
          <a:prstGeom prst="line">
            <a:avLst/>
          </a:prstGeom>
          <a:ln w="28575">
            <a:prstDash val="sysDot"/>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8" name="TextBox 217">
                <a:extLst>
                  <a:ext uri="{FF2B5EF4-FFF2-40B4-BE49-F238E27FC236}">
                    <a16:creationId xmlns:a16="http://schemas.microsoft.com/office/drawing/2014/main" id="{FA202E0F-6E94-C7EF-83EF-9E7614DCA560}"/>
                  </a:ext>
                </a:extLst>
              </p:cNvPr>
              <p:cNvSpPr txBox="1"/>
              <p:nvPr/>
            </p:nvSpPr>
            <p:spPr>
              <a:xfrm>
                <a:off x="8195313" y="2017953"/>
                <a:ext cx="2230760" cy="369332"/>
              </a:xfrm>
              <a:prstGeom prst="rect">
                <a:avLst/>
              </a:prstGeom>
              <a:noFill/>
            </p:spPr>
            <p:txBody>
              <a:bodyPr wrap="square" rtlCol="0">
                <a:spAutoFit/>
              </a:bodyPr>
              <a:lstStyle/>
              <a:p>
                <a:r>
                  <a:rPr lang="en-US"/>
                  <a:t>Empirical Fit </a:t>
                </a:r>
                <a14:m>
                  <m:oMath xmlns:m="http://schemas.openxmlformats.org/officeDocument/2006/math">
                    <m:r>
                      <a:rPr lang="en-US" b="0" i="1" smtClean="0">
                        <a:latin typeface="Cambria Math" panose="02040503050406030204" pitchFamily="18" charset="0"/>
                      </a:rPr>
                      <m:t>±5%</m:t>
                    </m:r>
                  </m:oMath>
                </a14:m>
                <a:endParaRPr lang="en-US"/>
              </a:p>
            </p:txBody>
          </p:sp>
        </mc:Choice>
        <mc:Fallback xmlns="">
          <p:sp>
            <p:nvSpPr>
              <p:cNvPr id="218" name="TextBox 217">
                <a:extLst>
                  <a:ext uri="{FF2B5EF4-FFF2-40B4-BE49-F238E27FC236}">
                    <a16:creationId xmlns:a16="http://schemas.microsoft.com/office/drawing/2014/main" id="{FA202E0F-6E94-C7EF-83EF-9E7614DCA560}"/>
                  </a:ext>
                </a:extLst>
              </p:cNvPr>
              <p:cNvSpPr txBox="1">
                <a:spLocks noRot="1" noChangeAspect="1" noMove="1" noResize="1" noEditPoints="1" noAdjustHandles="1" noChangeArrowheads="1" noChangeShapeType="1" noTextEdit="1"/>
              </p:cNvSpPr>
              <p:nvPr/>
            </p:nvSpPr>
            <p:spPr>
              <a:xfrm>
                <a:off x="8195313" y="2017953"/>
                <a:ext cx="2230760" cy="369332"/>
              </a:xfrm>
              <a:prstGeom prst="rect">
                <a:avLst/>
              </a:prstGeom>
              <a:blipFill>
                <a:blip r:embed="rId5"/>
                <a:stretch>
                  <a:fillRect l="-2186" t="-8197" b="-24590"/>
                </a:stretch>
              </a:blipFill>
            </p:spPr>
            <p:txBody>
              <a:bodyPr/>
              <a:lstStyle/>
              <a:p>
                <a:r>
                  <a:rPr lang="en-US">
                    <a:noFill/>
                  </a:rPr>
                  <a:t> </a:t>
                </a:r>
              </a:p>
            </p:txBody>
          </p:sp>
        </mc:Fallback>
      </mc:AlternateContent>
      <p:sp>
        <p:nvSpPr>
          <p:cNvPr id="222" name="Footer Placeholder 1">
            <a:extLst>
              <a:ext uri="{FF2B5EF4-FFF2-40B4-BE49-F238E27FC236}">
                <a16:creationId xmlns:a16="http://schemas.microsoft.com/office/drawing/2014/main" id="{351EA828-71AF-0644-B034-3DCB7E771090}"/>
              </a:ext>
            </a:extLst>
          </p:cNvPr>
          <p:cNvSpPr>
            <a:spLocks noGrp="1"/>
          </p:cNvSpPr>
          <p:nvPr>
            <p:ph type="ftr" sz="quarter" idx="11"/>
          </p:nvPr>
        </p:nvSpPr>
        <p:spPr>
          <a:xfrm>
            <a:off x="885473" y="6563840"/>
            <a:ext cx="10421054" cy="206734"/>
          </a:xfrm>
        </p:spPr>
        <p:txBody>
          <a:bodyPr/>
          <a:lstStyle/>
          <a:p>
            <a:r>
              <a:rPr lang="en-US"/>
              <a:t>Chapter 7 – </a:t>
            </a:r>
            <a:r>
              <a:rPr lang="en-US" sz="1400"/>
              <a:t>The MTSWM applied to streamwise developing flows</a:t>
            </a:r>
            <a:endParaRPr lang="en-US"/>
          </a:p>
        </p:txBody>
      </p:sp>
      <p:sp>
        <p:nvSpPr>
          <p:cNvPr id="2" name="TextBox 1">
            <a:extLst>
              <a:ext uri="{FF2B5EF4-FFF2-40B4-BE49-F238E27FC236}">
                <a16:creationId xmlns:a16="http://schemas.microsoft.com/office/drawing/2014/main" id="{705FED4C-D807-60CD-E236-986D3F8DFDAF}"/>
              </a:ext>
            </a:extLst>
          </p:cNvPr>
          <p:cNvSpPr txBox="1"/>
          <p:nvPr/>
        </p:nvSpPr>
        <p:spPr>
          <a:xfrm>
            <a:off x="3974053" y="5885927"/>
            <a:ext cx="4746812" cy="400110"/>
          </a:xfrm>
          <a:prstGeom prst="rect">
            <a:avLst/>
          </a:prstGeom>
          <a:noFill/>
        </p:spPr>
        <p:txBody>
          <a:bodyPr wrap="none" rtlCol="0">
            <a:spAutoFit/>
          </a:bodyPr>
          <a:lstStyle/>
          <a:p>
            <a:r>
              <a:rPr lang="en-US" sz="2000">
                <a:solidFill>
                  <a:srgbClr val="FF0000"/>
                </a:solidFill>
              </a:rPr>
              <a:t>Skin friction falls within 10% of expectation</a:t>
            </a:r>
          </a:p>
        </p:txBody>
      </p:sp>
    </p:spTree>
    <p:extLst>
      <p:ext uri="{BB962C8B-B14F-4D97-AF65-F5344CB8AC3E}">
        <p14:creationId xmlns:p14="http://schemas.microsoft.com/office/powerpoint/2010/main" val="274391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8ECF27-BDF6-992E-7F34-132636A1B1E5}"/>
              </a:ext>
            </a:extLst>
          </p:cNvPr>
          <p:cNvSpPr>
            <a:spLocks noGrp="1"/>
          </p:cNvSpPr>
          <p:nvPr>
            <p:ph type="title"/>
          </p:nvPr>
        </p:nvSpPr>
        <p:spPr/>
        <p:txBody>
          <a:bodyPr>
            <a:noAutofit/>
          </a:bodyPr>
          <a:lstStyle/>
          <a:p>
            <a:pPr algn="ctr"/>
            <a:r>
              <a:rPr lang="en-US" sz="3200"/>
              <a:t>Separation bubble induced by suction and blowing boundary condition</a:t>
            </a:r>
          </a:p>
        </p:txBody>
      </p:sp>
      <p:sp>
        <p:nvSpPr>
          <p:cNvPr id="5" name="Slide Number Placeholder 4">
            <a:extLst>
              <a:ext uri="{FF2B5EF4-FFF2-40B4-BE49-F238E27FC236}">
                <a16:creationId xmlns:a16="http://schemas.microsoft.com/office/drawing/2014/main" id="{19119CC5-65E4-681D-573A-D391728A0C3F}"/>
              </a:ext>
            </a:extLst>
          </p:cNvPr>
          <p:cNvSpPr>
            <a:spLocks noGrp="1"/>
          </p:cNvSpPr>
          <p:nvPr>
            <p:ph type="sldNum" sz="quarter" idx="12"/>
          </p:nvPr>
        </p:nvSpPr>
        <p:spPr/>
        <p:txBody>
          <a:bodyPr/>
          <a:lstStyle/>
          <a:p>
            <a:fld id="{75DBE060-CF68-41CF-9ABE-0462A8BD26DF}" type="slidenum">
              <a:rPr lang="en-US" smtClean="0"/>
              <a:pPr/>
              <a:t>44</a:t>
            </a:fld>
            <a:endParaRPr lang="en-US" dirty="0"/>
          </a:p>
        </p:txBody>
      </p:sp>
      <p:pic>
        <p:nvPicPr>
          <p:cNvPr id="6" name="Picture 5" descr="A screen shot of a graph&#10;&#10;Description automatically generated">
            <a:extLst>
              <a:ext uri="{FF2B5EF4-FFF2-40B4-BE49-F238E27FC236}">
                <a16:creationId xmlns:a16="http://schemas.microsoft.com/office/drawing/2014/main" id="{CBBDC204-29CC-D534-FCB3-53084A80F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60" y="1862056"/>
            <a:ext cx="9556780" cy="2470461"/>
          </a:xfrm>
          <a:prstGeom prst="rect">
            <a:avLst/>
          </a:prstGeom>
        </p:spPr>
      </p:pic>
      <p:sp>
        <p:nvSpPr>
          <p:cNvPr id="4" name="TextBox 3">
            <a:extLst>
              <a:ext uri="{FF2B5EF4-FFF2-40B4-BE49-F238E27FC236}">
                <a16:creationId xmlns:a16="http://schemas.microsoft.com/office/drawing/2014/main" id="{BEB07E0A-E22D-63FB-8DC4-8AA9B7B0D44E}"/>
              </a:ext>
            </a:extLst>
          </p:cNvPr>
          <p:cNvSpPr txBox="1"/>
          <p:nvPr/>
        </p:nvSpPr>
        <p:spPr>
          <a:xfrm>
            <a:off x="4828263" y="1579585"/>
            <a:ext cx="889987" cy="369332"/>
          </a:xfrm>
          <a:prstGeom prst="rect">
            <a:avLst/>
          </a:prstGeom>
          <a:noFill/>
        </p:spPr>
        <p:txBody>
          <a:bodyPr wrap="none" rtlCol="0">
            <a:spAutoFit/>
          </a:bodyPr>
          <a:lstStyle/>
          <a:p>
            <a:r>
              <a:rPr lang="en-US"/>
              <a:t>Suction</a:t>
            </a:r>
          </a:p>
        </p:txBody>
      </p:sp>
      <p:sp>
        <p:nvSpPr>
          <p:cNvPr id="7" name="TextBox 6">
            <a:extLst>
              <a:ext uri="{FF2B5EF4-FFF2-40B4-BE49-F238E27FC236}">
                <a16:creationId xmlns:a16="http://schemas.microsoft.com/office/drawing/2014/main" id="{874EF247-2CFE-81F3-32CE-5EE5BDB59E06}"/>
              </a:ext>
            </a:extLst>
          </p:cNvPr>
          <p:cNvSpPr txBox="1"/>
          <p:nvPr/>
        </p:nvSpPr>
        <p:spPr>
          <a:xfrm>
            <a:off x="6360285" y="1846014"/>
            <a:ext cx="979755" cy="369332"/>
          </a:xfrm>
          <a:prstGeom prst="rect">
            <a:avLst/>
          </a:prstGeom>
          <a:noFill/>
        </p:spPr>
        <p:txBody>
          <a:bodyPr wrap="none" rtlCol="0">
            <a:spAutoFit/>
          </a:bodyPr>
          <a:lstStyle/>
          <a:p>
            <a:r>
              <a:rPr lang="en-US"/>
              <a:t>Blowing</a:t>
            </a:r>
          </a:p>
        </p:txBody>
      </p:sp>
      <p:sp>
        <p:nvSpPr>
          <p:cNvPr id="10" name="TextBox 9">
            <a:extLst>
              <a:ext uri="{FF2B5EF4-FFF2-40B4-BE49-F238E27FC236}">
                <a16:creationId xmlns:a16="http://schemas.microsoft.com/office/drawing/2014/main" id="{659900E8-172B-9369-9BEF-BE32897C0427}"/>
              </a:ext>
            </a:extLst>
          </p:cNvPr>
          <p:cNvSpPr txBox="1"/>
          <p:nvPr/>
        </p:nvSpPr>
        <p:spPr>
          <a:xfrm>
            <a:off x="4157007" y="1118217"/>
            <a:ext cx="3877985" cy="369332"/>
          </a:xfrm>
          <a:prstGeom prst="rect">
            <a:avLst/>
          </a:prstGeom>
          <a:noFill/>
        </p:spPr>
        <p:txBody>
          <a:bodyPr wrap="none" rtlCol="0">
            <a:spAutoFit/>
          </a:bodyPr>
          <a:lstStyle/>
          <a:p>
            <a:r>
              <a:rPr lang="en-US"/>
              <a:t>Based on DNS of Coleman et al. (2018)</a:t>
            </a:r>
          </a:p>
        </p:txBody>
      </p:sp>
      <p:sp>
        <p:nvSpPr>
          <p:cNvPr id="13" name="TextBox 12">
            <a:extLst>
              <a:ext uri="{FF2B5EF4-FFF2-40B4-BE49-F238E27FC236}">
                <a16:creationId xmlns:a16="http://schemas.microsoft.com/office/drawing/2014/main" id="{36DFE09C-EB78-2CBC-B605-DB74A25AC5A1}"/>
              </a:ext>
            </a:extLst>
          </p:cNvPr>
          <p:cNvSpPr txBox="1"/>
          <p:nvPr/>
        </p:nvSpPr>
        <p:spPr>
          <a:xfrm>
            <a:off x="2893343" y="1763928"/>
            <a:ext cx="736099" cy="369332"/>
          </a:xfrm>
          <a:prstGeom prst="rect">
            <a:avLst/>
          </a:prstGeom>
          <a:noFill/>
        </p:spPr>
        <p:txBody>
          <a:bodyPr wrap="none" rtlCol="0">
            <a:spAutoFit/>
          </a:bodyPr>
          <a:lstStyle/>
          <a:p>
            <a:r>
              <a:rPr lang="en-US"/>
              <a:t>ZPG1</a:t>
            </a:r>
          </a:p>
        </p:txBody>
      </p:sp>
      <p:sp>
        <p:nvSpPr>
          <p:cNvPr id="14" name="TextBox 13">
            <a:extLst>
              <a:ext uri="{FF2B5EF4-FFF2-40B4-BE49-F238E27FC236}">
                <a16:creationId xmlns:a16="http://schemas.microsoft.com/office/drawing/2014/main" id="{99C376E6-D9E1-5348-9252-1F74FBD1636A}"/>
              </a:ext>
            </a:extLst>
          </p:cNvPr>
          <p:cNvSpPr txBox="1"/>
          <p:nvPr/>
        </p:nvSpPr>
        <p:spPr>
          <a:xfrm>
            <a:off x="8562558" y="1763928"/>
            <a:ext cx="736099" cy="369332"/>
          </a:xfrm>
          <a:prstGeom prst="rect">
            <a:avLst/>
          </a:prstGeom>
          <a:noFill/>
        </p:spPr>
        <p:txBody>
          <a:bodyPr wrap="none" rtlCol="0">
            <a:spAutoFit/>
          </a:bodyPr>
          <a:lstStyle/>
          <a:p>
            <a:r>
              <a:rPr lang="en-US"/>
              <a:t>ZPG2</a:t>
            </a:r>
          </a:p>
        </p:txBody>
      </p:sp>
      <p:cxnSp>
        <p:nvCxnSpPr>
          <p:cNvPr id="16" name="Straight Arrow Connector 15">
            <a:extLst>
              <a:ext uri="{FF2B5EF4-FFF2-40B4-BE49-F238E27FC236}">
                <a16:creationId xmlns:a16="http://schemas.microsoft.com/office/drawing/2014/main" id="{AB156607-4301-7D19-C6B6-94E66FADE277}"/>
              </a:ext>
            </a:extLst>
          </p:cNvPr>
          <p:cNvCxnSpPr>
            <a:stCxn id="7" idx="2"/>
          </p:cNvCxnSpPr>
          <p:nvPr/>
        </p:nvCxnSpPr>
        <p:spPr>
          <a:xfrm flipH="1">
            <a:off x="6850162" y="2215346"/>
            <a:ext cx="1" cy="19791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66BE6AA8-409F-381A-D635-2430586DA49C}"/>
              </a:ext>
            </a:extLst>
          </p:cNvPr>
          <p:cNvCxnSpPr>
            <a:cxnSpLocks/>
          </p:cNvCxnSpPr>
          <p:nvPr/>
        </p:nvCxnSpPr>
        <p:spPr>
          <a:xfrm flipH="1" flipV="1">
            <a:off x="5282683" y="2021253"/>
            <a:ext cx="1" cy="19791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9" name="Picture 18" descr="\documentclass{article}&#10;\usepackage{amsmath}&#10;\usepackage{bm}&#10;\pagestyle{empty}&#10;\begin{document}&#10;&#10;$$&#10;V_{top}(x) = -\sqrt{2} V_{max} \left[ \frac{x-x_c}{\sigma} \right] \exp &#10;\left( \frac12 - \left[ \frac{x-x_c}{\sigma} \right] \right) + \phi_{top}&#10;$$&#10;&#10;&#10;\end{document}" title="IguanaTex Bitmap Display">
            <a:extLst>
              <a:ext uri="{FF2B5EF4-FFF2-40B4-BE49-F238E27FC236}">
                <a16:creationId xmlns:a16="http://schemas.microsoft.com/office/drawing/2014/main" id="{AC62B9A0-8B77-7B81-D79A-4C8FF17B6875}"/>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068748" y="5242603"/>
            <a:ext cx="5626028" cy="537476"/>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B2B139C-DF5D-BE66-761D-54803E62F136}"/>
                  </a:ext>
                </a:extLst>
              </p:cNvPr>
              <p:cNvSpPr txBox="1"/>
              <p:nvPr/>
            </p:nvSpPr>
            <p:spPr>
              <a:xfrm>
                <a:off x="5240617" y="4608770"/>
                <a:ext cx="1720920" cy="394210"/>
              </a:xfrm>
              <a:prstGeom prst="rect">
                <a:avLst/>
              </a:prstGeom>
              <a:noFill/>
            </p:spPr>
            <p:txBody>
              <a:bodyPr wrap="none" rtlCol="0">
                <a:spAutoFit/>
              </a:bodyPr>
              <a:lstStyle/>
              <a:p>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𝑽</m:t>
                        </m:r>
                      </m:e>
                      <m:sub>
                        <m:r>
                          <a:rPr lang="en-US" b="1" i="1" smtClean="0">
                            <a:latin typeface="Cambria Math" panose="02040503050406030204" pitchFamily="18" charset="0"/>
                          </a:rPr>
                          <m:t>𝒕𝒐𝒑</m:t>
                        </m:r>
                      </m:sub>
                    </m:sSub>
                  </m:oMath>
                </a14:m>
                <a:r>
                  <a:rPr lang="en-US" b="1"/>
                  <a:t> prescribed</a:t>
                </a:r>
              </a:p>
            </p:txBody>
          </p:sp>
        </mc:Choice>
        <mc:Fallback xmlns="">
          <p:sp>
            <p:nvSpPr>
              <p:cNvPr id="20" name="TextBox 19">
                <a:extLst>
                  <a:ext uri="{FF2B5EF4-FFF2-40B4-BE49-F238E27FC236}">
                    <a16:creationId xmlns:a16="http://schemas.microsoft.com/office/drawing/2014/main" id="{7B2B139C-DF5D-BE66-761D-54803E62F136}"/>
                  </a:ext>
                </a:extLst>
              </p:cNvPr>
              <p:cNvSpPr txBox="1">
                <a:spLocks noRot="1" noChangeAspect="1" noMove="1" noResize="1" noEditPoints="1" noAdjustHandles="1" noChangeArrowheads="1" noChangeShapeType="1" noTextEdit="1"/>
              </p:cNvSpPr>
              <p:nvPr/>
            </p:nvSpPr>
            <p:spPr>
              <a:xfrm>
                <a:off x="5240617" y="4608770"/>
                <a:ext cx="1720920" cy="394210"/>
              </a:xfrm>
              <a:prstGeom prst="rect">
                <a:avLst/>
              </a:prstGeom>
              <a:blipFill>
                <a:blip r:embed="rId5"/>
                <a:stretch>
                  <a:fillRect t="-7692" r="-2837" b="-16923"/>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id="{5E8462EC-29FF-1233-3D45-E31520082A17}"/>
              </a:ext>
            </a:extLst>
          </p:cNvPr>
          <p:cNvSpPr/>
          <p:nvPr/>
        </p:nvSpPr>
        <p:spPr>
          <a:xfrm>
            <a:off x="2893343" y="4608769"/>
            <a:ext cx="5983430" cy="136674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39B88B1-2A74-1343-E89B-173E93514BCB}"/>
                  </a:ext>
                </a:extLst>
              </p:cNvPr>
              <p:cNvSpPr txBox="1"/>
              <p:nvPr/>
            </p:nvSpPr>
            <p:spPr>
              <a:xfrm>
                <a:off x="7340040" y="2302443"/>
                <a:ext cx="951094" cy="3907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𝑡𝑜𝑝</m:t>
                          </m:r>
                        </m:sub>
                      </m:sSub>
                      <m:r>
                        <a:rPr lang="en-US" b="0" i="0" smtClean="0">
                          <a:latin typeface="Cambria Math" panose="02040503050406030204" pitchFamily="18" charset="0"/>
                        </a:rPr>
                        <m:t>(</m:t>
                      </m:r>
                      <m:r>
                        <m:rPr>
                          <m:sty m:val="p"/>
                        </m:rPr>
                        <a:rPr lang="en-US" b="0" i="0" smtClean="0">
                          <a:latin typeface="Cambria Math" panose="02040503050406030204" pitchFamily="18" charset="0"/>
                        </a:rPr>
                        <m:t>x</m:t>
                      </m:r>
                      <m:r>
                        <a:rPr lang="en-US" b="0" i="0" smtClean="0">
                          <a:latin typeface="Cambria Math" panose="02040503050406030204" pitchFamily="18" charset="0"/>
                        </a:rPr>
                        <m:t>)</m:t>
                      </m:r>
                    </m:oMath>
                  </m:oMathPara>
                </a14:m>
                <a:endParaRPr lang="en-US"/>
              </a:p>
            </p:txBody>
          </p:sp>
        </mc:Choice>
        <mc:Fallback xmlns="">
          <p:sp>
            <p:nvSpPr>
              <p:cNvPr id="22" name="TextBox 21">
                <a:extLst>
                  <a:ext uri="{FF2B5EF4-FFF2-40B4-BE49-F238E27FC236}">
                    <a16:creationId xmlns:a16="http://schemas.microsoft.com/office/drawing/2014/main" id="{E39B88B1-2A74-1343-E89B-173E93514BCB}"/>
                  </a:ext>
                </a:extLst>
              </p:cNvPr>
              <p:cNvSpPr txBox="1">
                <a:spLocks noRot="1" noChangeAspect="1" noMove="1" noResize="1" noEditPoints="1" noAdjustHandles="1" noChangeArrowheads="1" noChangeShapeType="1" noTextEdit="1"/>
              </p:cNvSpPr>
              <p:nvPr/>
            </p:nvSpPr>
            <p:spPr>
              <a:xfrm>
                <a:off x="7340040" y="2302443"/>
                <a:ext cx="951094" cy="390748"/>
              </a:xfrm>
              <a:prstGeom prst="rect">
                <a:avLst/>
              </a:prstGeom>
              <a:blipFill>
                <a:blip r:embed="rId7"/>
                <a:stretch>
                  <a:fillRect b="-78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62AC28E-888C-7D88-0961-13244265D913}"/>
                  </a:ext>
                </a:extLst>
              </p:cNvPr>
              <p:cNvSpPr txBox="1"/>
              <p:nvPr/>
            </p:nvSpPr>
            <p:spPr>
              <a:xfrm>
                <a:off x="2780902" y="2950949"/>
                <a:ext cx="87735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𝛿</m:t>
                          </m:r>
                        </m:e>
                        <m:sub>
                          <m:r>
                            <a:rPr lang="en-US" b="0" i="1" smtClean="0">
                              <a:solidFill>
                                <a:schemeClr val="bg1"/>
                              </a:solidFill>
                              <a:latin typeface="Cambria Math" panose="02040503050406030204" pitchFamily="18" charset="0"/>
                            </a:rPr>
                            <m:t>99</m:t>
                          </m:r>
                        </m:sub>
                      </m:sSub>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𝑥</m:t>
                      </m:r>
                      <m:r>
                        <a:rPr lang="en-US" b="0" i="1" smtClean="0">
                          <a:solidFill>
                            <a:schemeClr val="bg1"/>
                          </a:solidFill>
                          <a:latin typeface="Cambria Math" panose="02040503050406030204" pitchFamily="18" charset="0"/>
                        </a:rPr>
                        <m:t>)</m:t>
                      </m:r>
                    </m:oMath>
                  </m:oMathPara>
                </a14:m>
                <a:endParaRPr lang="en-US" b="0">
                  <a:solidFill>
                    <a:schemeClr val="bg1"/>
                  </a:solidFill>
                </a:endParaRPr>
              </a:p>
            </p:txBody>
          </p:sp>
        </mc:Choice>
        <mc:Fallback xmlns="">
          <p:sp>
            <p:nvSpPr>
              <p:cNvPr id="23" name="TextBox 22">
                <a:extLst>
                  <a:ext uri="{FF2B5EF4-FFF2-40B4-BE49-F238E27FC236}">
                    <a16:creationId xmlns:a16="http://schemas.microsoft.com/office/drawing/2014/main" id="{862AC28E-888C-7D88-0961-13244265D913}"/>
                  </a:ext>
                </a:extLst>
              </p:cNvPr>
              <p:cNvSpPr txBox="1">
                <a:spLocks noRot="1" noChangeAspect="1" noMove="1" noResize="1" noEditPoints="1" noAdjustHandles="1" noChangeArrowheads="1" noChangeShapeType="1" noTextEdit="1"/>
              </p:cNvSpPr>
              <p:nvPr/>
            </p:nvSpPr>
            <p:spPr>
              <a:xfrm>
                <a:off x="2780902" y="2950949"/>
                <a:ext cx="877356" cy="369332"/>
              </a:xfrm>
              <a:prstGeom prst="rect">
                <a:avLst/>
              </a:prstGeom>
              <a:blipFill>
                <a:blip r:embed="rId8"/>
                <a:stretch>
                  <a:fillRect b="-14754"/>
                </a:stretch>
              </a:blipFill>
            </p:spPr>
            <p:txBody>
              <a:bodyPr/>
              <a:lstStyle/>
              <a:p>
                <a:r>
                  <a:rPr lang="en-US">
                    <a:noFill/>
                  </a:rPr>
                  <a:t> </a:t>
                </a:r>
              </a:p>
            </p:txBody>
          </p:sp>
        </mc:Fallback>
      </mc:AlternateContent>
      <p:sp>
        <p:nvSpPr>
          <p:cNvPr id="24" name="Footer Placeholder 1">
            <a:extLst>
              <a:ext uri="{FF2B5EF4-FFF2-40B4-BE49-F238E27FC236}">
                <a16:creationId xmlns:a16="http://schemas.microsoft.com/office/drawing/2014/main" id="{3DBDCA73-121B-CE33-C57C-9E447A98D830}"/>
              </a:ext>
            </a:extLst>
          </p:cNvPr>
          <p:cNvSpPr>
            <a:spLocks noGrp="1"/>
          </p:cNvSpPr>
          <p:nvPr>
            <p:ph type="ftr" sz="quarter" idx="11"/>
          </p:nvPr>
        </p:nvSpPr>
        <p:spPr>
          <a:xfrm>
            <a:off x="885473" y="6563840"/>
            <a:ext cx="10421054" cy="206734"/>
          </a:xfrm>
        </p:spPr>
        <p:txBody>
          <a:bodyPr/>
          <a:lstStyle/>
          <a:p>
            <a:r>
              <a:rPr lang="en-US"/>
              <a:t>Chapter 7 – </a:t>
            </a:r>
            <a:r>
              <a:rPr lang="en-US" sz="1400"/>
              <a:t>The MTSWM applied to streamwise developing flows</a:t>
            </a:r>
            <a:endParaRPr lang="en-US"/>
          </a:p>
        </p:txBody>
      </p:sp>
    </p:spTree>
    <p:extLst>
      <p:ext uri="{BB962C8B-B14F-4D97-AF65-F5344CB8AC3E}">
        <p14:creationId xmlns:p14="http://schemas.microsoft.com/office/powerpoint/2010/main" val="3683995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8ECF27-BDF6-992E-7F34-132636A1B1E5}"/>
              </a:ext>
            </a:extLst>
          </p:cNvPr>
          <p:cNvSpPr>
            <a:spLocks noGrp="1"/>
          </p:cNvSpPr>
          <p:nvPr>
            <p:ph type="title"/>
          </p:nvPr>
        </p:nvSpPr>
        <p:spPr/>
        <p:txBody>
          <a:bodyPr/>
          <a:lstStyle/>
          <a:p>
            <a:r>
              <a:rPr lang="en-US"/>
              <a:t>Separated flow simulation results</a:t>
            </a:r>
          </a:p>
        </p:txBody>
      </p:sp>
      <p:sp>
        <p:nvSpPr>
          <p:cNvPr id="5" name="Slide Number Placeholder 4">
            <a:extLst>
              <a:ext uri="{FF2B5EF4-FFF2-40B4-BE49-F238E27FC236}">
                <a16:creationId xmlns:a16="http://schemas.microsoft.com/office/drawing/2014/main" id="{19119CC5-65E4-681D-573A-D391728A0C3F}"/>
              </a:ext>
            </a:extLst>
          </p:cNvPr>
          <p:cNvSpPr>
            <a:spLocks noGrp="1"/>
          </p:cNvSpPr>
          <p:nvPr>
            <p:ph type="sldNum" sz="quarter" idx="12"/>
          </p:nvPr>
        </p:nvSpPr>
        <p:spPr/>
        <p:txBody>
          <a:bodyPr/>
          <a:lstStyle/>
          <a:p>
            <a:fld id="{75DBE060-CF68-41CF-9ABE-0462A8BD26DF}" type="slidenum">
              <a:rPr lang="en-US" smtClean="0"/>
              <a:pPr/>
              <a:t>45</a:t>
            </a:fld>
            <a:endParaRPr lang="en-US" dirty="0"/>
          </a:p>
        </p:txBody>
      </p:sp>
      <p:pic>
        <p:nvPicPr>
          <p:cNvPr id="134" name="Graphic 133">
            <a:extLst>
              <a:ext uri="{FF2B5EF4-FFF2-40B4-BE49-F238E27FC236}">
                <a16:creationId xmlns:a16="http://schemas.microsoft.com/office/drawing/2014/main" id="{011CA4D5-E347-32CD-6587-4F1B3EF5A5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000" y="1089044"/>
            <a:ext cx="11430000" cy="4981575"/>
          </a:xfrm>
          <a:prstGeom prst="rect">
            <a:avLst/>
          </a:prstGeom>
        </p:spPr>
      </p:pic>
      <p:grpSp>
        <p:nvGrpSpPr>
          <p:cNvPr id="135" name="Group 134">
            <a:extLst>
              <a:ext uri="{FF2B5EF4-FFF2-40B4-BE49-F238E27FC236}">
                <a16:creationId xmlns:a16="http://schemas.microsoft.com/office/drawing/2014/main" id="{09B2F8A7-31F4-8048-EFAB-C13D85A74E2E}"/>
              </a:ext>
            </a:extLst>
          </p:cNvPr>
          <p:cNvGrpSpPr/>
          <p:nvPr/>
        </p:nvGrpSpPr>
        <p:grpSpPr>
          <a:xfrm>
            <a:off x="5246083" y="1089044"/>
            <a:ext cx="2686232" cy="1088666"/>
            <a:chOff x="10243231" y="3054474"/>
            <a:chExt cx="1872092" cy="1088666"/>
          </a:xfrm>
        </p:grpSpPr>
        <p:sp>
          <p:nvSpPr>
            <p:cNvPr id="142" name="Rectangle 141">
              <a:extLst>
                <a:ext uri="{FF2B5EF4-FFF2-40B4-BE49-F238E27FC236}">
                  <a16:creationId xmlns:a16="http://schemas.microsoft.com/office/drawing/2014/main" id="{EF166083-E514-7018-39A5-DBDA2367D8AD}"/>
                </a:ext>
              </a:extLst>
            </p:cNvPr>
            <p:cNvSpPr/>
            <p:nvPr/>
          </p:nvSpPr>
          <p:spPr>
            <a:xfrm>
              <a:off x="10243231" y="3054474"/>
              <a:ext cx="1872092" cy="1088666"/>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6" name="Straight Connector 135">
              <a:extLst>
                <a:ext uri="{FF2B5EF4-FFF2-40B4-BE49-F238E27FC236}">
                  <a16:creationId xmlns:a16="http://schemas.microsoft.com/office/drawing/2014/main" id="{B7693A57-1A27-D8AC-879D-3F42DDAEB107}"/>
                </a:ext>
              </a:extLst>
            </p:cNvPr>
            <p:cNvCxnSpPr>
              <a:cxnSpLocks/>
            </p:cNvCxnSpPr>
            <p:nvPr/>
          </p:nvCxnSpPr>
          <p:spPr>
            <a:xfrm>
              <a:off x="10421782" y="3269660"/>
              <a:ext cx="553916" cy="0"/>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137" name="TextBox 136">
              <a:extLst>
                <a:ext uri="{FF2B5EF4-FFF2-40B4-BE49-F238E27FC236}">
                  <a16:creationId xmlns:a16="http://schemas.microsoft.com/office/drawing/2014/main" id="{06C2DD94-D79C-8A3B-F8B1-7AE3F75C6A1B}"/>
                </a:ext>
              </a:extLst>
            </p:cNvPr>
            <p:cNvSpPr txBox="1"/>
            <p:nvPr/>
          </p:nvSpPr>
          <p:spPr>
            <a:xfrm>
              <a:off x="11028787" y="3076202"/>
              <a:ext cx="976639" cy="369332"/>
            </a:xfrm>
            <a:prstGeom prst="rect">
              <a:avLst/>
            </a:prstGeom>
            <a:noFill/>
          </p:spPr>
          <p:txBody>
            <a:bodyPr wrap="square" rtlCol="0">
              <a:spAutoFit/>
            </a:bodyPr>
            <a:lstStyle/>
            <a:p>
              <a:r>
                <a:rPr lang="en-US"/>
                <a:t>DNS</a:t>
              </a:r>
            </a:p>
          </p:txBody>
        </p:sp>
        <p:cxnSp>
          <p:nvCxnSpPr>
            <p:cNvPr id="138" name="Straight Connector 137">
              <a:extLst>
                <a:ext uri="{FF2B5EF4-FFF2-40B4-BE49-F238E27FC236}">
                  <a16:creationId xmlns:a16="http://schemas.microsoft.com/office/drawing/2014/main" id="{693E3D88-5101-40BD-6BB9-D4432B8A8BCF}"/>
                </a:ext>
              </a:extLst>
            </p:cNvPr>
            <p:cNvCxnSpPr>
              <a:cxnSpLocks/>
            </p:cNvCxnSpPr>
            <p:nvPr/>
          </p:nvCxnSpPr>
          <p:spPr>
            <a:xfrm>
              <a:off x="10424092" y="3597934"/>
              <a:ext cx="553916" cy="0"/>
            </a:xfrm>
            <a:prstGeom prst="line">
              <a:avLst/>
            </a:prstGeom>
            <a:ln w="28575">
              <a:prstDash val="solid"/>
            </a:ln>
          </p:spPr>
          <p:style>
            <a:lnRef idx="1">
              <a:schemeClr val="dk1"/>
            </a:lnRef>
            <a:fillRef idx="0">
              <a:schemeClr val="dk1"/>
            </a:fillRef>
            <a:effectRef idx="0">
              <a:schemeClr val="dk1"/>
            </a:effectRef>
            <a:fontRef idx="minor">
              <a:schemeClr val="tx1"/>
            </a:fontRef>
          </p:style>
        </p:cxnSp>
        <p:sp>
          <p:nvSpPr>
            <p:cNvPr id="139" name="TextBox 138">
              <a:extLst>
                <a:ext uri="{FF2B5EF4-FFF2-40B4-BE49-F238E27FC236}">
                  <a16:creationId xmlns:a16="http://schemas.microsoft.com/office/drawing/2014/main" id="{A4304498-782E-1A17-B17A-5468E1E61004}"/>
                </a:ext>
              </a:extLst>
            </p:cNvPr>
            <p:cNvSpPr txBox="1"/>
            <p:nvPr/>
          </p:nvSpPr>
          <p:spPr>
            <a:xfrm>
              <a:off x="11031097" y="3404476"/>
              <a:ext cx="1082348" cy="369332"/>
            </a:xfrm>
            <a:prstGeom prst="rect">
              <a:avLst/>
            </a:prstGeom>
            <a:noFill/>
          </p:spPr>
          <p:txBody>
            <a:bodyPr wrap="square" rtlCol="0">
              <a:spAutoFit/>
            </a:bodyPr>
            <a:lstStyle/>
            <a:p>
              <a:r>
                <a:rPr lang="en-US"/>
                <a:t>MTSWM</a:t>
              </a:r>
            </a:p>
          </p:txBody>
        </p:sp>
        <p:cxnSp>
          <p:nvCxnSpPr>
            <p:cNvPr id="140" name="Straight Connector 139">
              <a:extLst>
                <a:ext uri="{FF2B5EF4-FFF2-40B4-BE49-F238E27FC236}">
                  <a16:creationId xmlns:a16="http://schemas.microsoft.com/office/drawing/2014/main" id="{BA947520-F328-2628-E7BC-FBEF018658BF}"/>
                </a:ext>
              </a:extLst>
            </p:cNvPr>
            <p:cNvCxnSpPr>
              <a:cxnSpLocks/>
            </p:cNvCxnSpPr>
            <p:nvPr/>
          </p:nvCxnSpPr>
          <p:spPr>
            <a:xfrm>
              <a:off x="10421782" y="3967266"/>
              <a:ext cx="553916" cy="0"/>
            </a:xfrm>
            <a:prstGeom prst="line">
              <a:avLst/>
            </a:prstGeom>
            <a:ln w="28575">
              <a:solidFill>
                <a:schemeClr val="bg1">
                  <a:lumMod val="50000"/>
                </a:schemeClr>
              </a:solidFill>
              <a:prstDash val="lgDashDot"/>
            </a:ln>
          </p:spPr>
          <p:style>
            <a:lnRef idx="1">
              <a:schemeClr val="dk1"/>
            </a:lnRef>
            <a:fillRef idx="0">
              <a:schemeClr val="dk1"/>
            </a:fillRef>
            <a:effectRef idx="0">
              <a:schemeClr val="dk1"/>
            </a:effectRef>
            <a:fontRef idx="minor">
              <a:schemeClr val="tx1"/>
            </a:fontRef>
          </p:style>
        </p:cxnSp>
        <p:sp>
          <p:nvSpPr>
            <p:cNvPr id="141" name="TextBox 140">
              <a:extLst>
                <a:ext uri="{FF2B5EF4-FFF2-40B4-BE49-F238E27FC236}">
                  <a16:creationId xmlns:a16="http://schemas.microsoft.com/office/drawing/2014/main" id="{FE558BD4-4C7C-3C38-6F11-219CE24C9C2F}"/>
                </a:ext>
              </a:extLst>
            </p:cNvPr>
            <p:cNvSpPr txBox="1"/>
            <p:nvPr/>
          </p:nvSpPr>
          <p:spPr>
            <a:xfrm>
              <a:off x="11028786" y="3773808"/>
              <a:ext cx="1012569" cy="369332"/>
            </a:xfrm>
            <a:prstGeom prst="rect">
              <a:avLst/>
            </a:prstGeom>
            <a:noFill/>
          </p:spPr>
          <p:txBody>
            <a:bodyPr wrap="square" rtlCol="0">
              <a:spAutoFit/>
            </a:bodyPr>
            <a:lstStyle/>
            <a:p>
              <a:r>
                <a:rPr lang="en-US"/>
                <a:t>EQWM</a:t>
              </a:r>
            </a:p>
          </p:txBody>
        </p:sp>
      </p:grpSp>
      <p:sp>
        <p:nvSpPr>
          <p:cNvPr id="143" name="Footer Placeholder 1">
            <a:extLst>
              <a:ext uri="{FF2B5EF4-FFF2-40B4-BE49-F238E27FC236}">
                <a16:creationId xmlns:a16="http://schemas.microsoft.com/office/drawing/2014/main" id="{FBE55FFB-E9CC-5564-66E6-B4371A17443A}"/>
              </a:ext>
            </a:extLst>
          </p:cNvPr>
          <p:cNvSpPr>
            <a:spLocks noGrp="1"/>
          </p:cNvSpPr>
          <p:nvPr>
            <p:ph type="ftr" sz="quarter" idx="11"/>
          </p:nvPr>
        </p:nvSpPr>
        <p:spPr>
          <a:xfrm>
            <a:off x="885473" y="6563840"/>
            <a:ext cx="10421054" cy="206734"/>
          </a:xfrm>
        </p:spPr>
        <p:txBody>
          <a:bodyPr/>
          <a:lstStyle/>
          <a:p>
            <a:r>
              <a:rPr lang="en-US"/>
              <a:t>Chapter 7 – </a:t>
            </a:r>
            <a:r>
              <a:rPr lang="en-US" sz="1400"/>
              <a:t>The MTSWM applied to streamwise developing flows</a:t>
            </a:r>
            <a:endParaRPr lang="en-US"/>
          </a:p>
        </p:txBody>
      </p:sp>
    </p:spTree>
    <p:extLst>
      <p:ext uri="{BB962C8B-B14F-4D97-AF65-F5344CB8AC3E}">
        <p14:creationId xmlns:p14="http://schemas.microsoft.com/office/powerpoint/2010/main" val="2289266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8ECF27-BDF6-992E-7F34-132636A1B1E5}"/>
              </a:ext>
            </a:extLst>
          </p:cNvPr>
          <p:cNvSpPr>
            <a:spLocks noGrp="1"/>
          </p:cNvSpPr>
          <p:nvPr>
            <p:ph type="title"/>
          </p:nvPr>
        </p:nvSpPr>
        <p:spPr/>
        <p:txBody>
          <a:bodyPr/>
          <a:lstStyle/>
          <a:p>
            <a:r>
              <a:rPr lang="en-US"/>
              <a:t>Separated flow simulation results</a:t>
            </a:r>
          </a:p>
        </p:txBody>
      </p:sp>
      <p:sp>
        <p:nvSpPr>
          <p:cNvPr id="5" name="Slide Number Placeholder 4">
            <a:extLst>
              <a:ext uri="{FF2B5EF4-FFF2-40B4-BE49-F238E27FC236}">
                <a16:creationId xmlns:a16="http://schemas.microsoft.com/office/drawing/2014/main" id="{19119CC5-65E4-681D-573A-D391728A0C3F}"/>
              </a:ext>
            </a:extLst>
          </p:cNvPr>
          <p:cNvSpPr>
            <a:spLocks noGrp="1"/>
          </p:cNvSpPr>
          <p:nvPr>
            <p:ph type="sldNum" sz="quarter" idx="12"/>
          </p:nvPr>
        </p:nvSpPr>
        <p:spPr/>
        <p:txBody>
          <a:bodyPr/>
          <a:lstStyle/>
          <a:p>
            <a:fld id="{75DBE060-CF68-41CF-9ABE-0462A8BD26DF}" type="slidenum">
              <a:rPr lang="en-US" smtClean="0"/>
              <a:pPr/>
              <a:t>46</a:t>
            </a:fld>
            <a:endParaRPr lang="en-US" dirty="0"/>
          </a:p>
        </p:txBody>
      </p:sp>
      <p:sp>
        <p:nvSpPr>
          <p:cNvPr id="7" name="Rectangle 6">
            <a:extLst>
              <a:ext uri="{FF2B5EF4-FFF2-40B4-BE49-F238E27FC236}">
                <a16:creationId xmlns:a16="http://schemas.microsoft.com/office/drawing/2014/main" id="{87729699-D6FB-3A2D-2B10-77298DC3EFB7}"/>
              </a:ext>
            </a:extLst>
          </p:cNvPr>
          <p:cNvSpPr/>
          <p:nvPr/>
        </p:nvSpPr>
        <p:spPr>
          <a:xfrm>
            <a:off x="5983705" y="1315453"/>
            <a:ext cx="529390" cy="786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91089DB3-B7F2-E66B-DBA8-6C1B92FB81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7765" y="938501"/>
            <a:ext cx="7824769" cy="5568777"/>
          </a:xfrm>
          <a:prstGeom prst="rect">
            <a:avLst/>
          </a:prstGeom>
        </p:spPr>
      </p:pic>
      <p:grpSp>
        <p:nvGrpSpPr>
          <p:cNvPr id="8" name="Group 7">
            <a:extLst>
              <a:ext uri="{FF2B5EF4-FFF2-40B4-BE49-F238E27FC236}">
                <a16:creationId xmlns:a16="http://schemas.microsoft.com/office/drawing/2014/main" id="{5A02CB3D-8937-811A-0DA2-999B78594DB5}"/>
              </a:ext>
            </a:extLst>
          </p:cNvPr>
          <p:cNvGrpSpPr/>
          <p:nvPr/>
        </p:nvGrpSpPr>
        <p:grpSpPr>
          <a:xfrm>
            <a:off x="9101646" y="2884667"/>
            <a:ext cx="2686232" cy="1088666"/>
            <a:chOff x="10243231" y="3054474"/>
            <a:chExt cx="1872092" cy="1088666"/>
          </a:xfrm>
        </p:grpSpPr>
        <p:sp>
          <p:nvSpPr>
            <p:cNvPr id="9" name="Rectangle 8">
              <a:extLst>
                <a:ext uri="{FF2B5EF4-FFF2-40B4-BE49-F238E27FC236}">
                  <a16:creationId xmlns:a16="http://schemas.microsoft.com/office/drawing/2014/main" id="{E7F77226-FD69-5A87-FA0B-1B2E6D6DA5BA}"/>
                </a:ext>
              </a:extLst>
            </p:cNvPr>
            <p:cNvSpPr/>
            <p:nvPr/>
          </p:nvSpPr>
          <p:spPr>
            <a:xfrm>
              <a:off x="10243231" y="3054474"/>
              <a:ext cx="1872092" cy="1088666"/>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B4863E91-05AC-1B49-3AB8-CAF614CD04BB}"/>
                </a:ext>
              </a:extLst>
            </p:cNvPr>
            <p:cNvCxnSpPr>
              <a:cxnSpLocks/>
            </p:cNvCxnSpPr>
            <p:nvPr/>
          </p:nvCxnSpPr>
          <p:spPr>
            <a:xfrm>
              <a:off x="10421782" y="3269660"/>
              <a:ext cx="553916" cy="0"/>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08AF5139-E825-73D1-9547-1D5F98340F1A}"/>
                </a:ext>
              </a:extLst>
            </p:cNvPr>
            <p:cNvSpPr txBox="1"/>
            <p:nvPr/>
          </p:nvSpPr>
          <p:spPr>
            <a:xfrm>
              <a:off x="11028787" y="3076202"/>
              <a:ext cx="976639" cy="369332"/>
            </a:xfrm>
            <a:prstGeom prst="rect">
              <a:avLst/>
            </a:prstGeom>
            <a:noFill/>
          </p:spPr>
          <p:txBody>
            <a:bodyPr wrap="square" rtlCol="0">
              <a:spAutoFit/>
            </a:bodyPr>
            <a:lstStyle/>
            <a:p>
              <a:r>
                <a:rPr lang="en-US"/>
                <a:t>DNS</a:t>
              </a:r>
            </a:p>
          </p:txBody>
        </p:sp>
        <p:cxnSp>
          <p:nvCxnSpPr>
            <p:cNvPr id="13" name="Straight Connector 12">
              <a:extLst>
                <a:ext uri="{FF2B5EF4-FFF2-40B4-BE49-F238E27FC236}">
                  <a16:creationId xmlns:a16="http://schemas.microsoft.com/office/drawing/2014/main" id="{BB865146-2C11-6710-D47A-48A369ADA4D5}"/>
                </a:ext>
              </a:extLst>
            </p:cNvPr>
            <p:cNvCxnSpPr>
              <a:cxnSpLocks/>
            </p:cNvCxnSpPr>
            <p:nvPr/>
          </p:nvCxnSpPr>
          <p:spPr>
            <a:xfrm>
              <a:off x="10424092" y="3597934"/>
              <a:ext cx="553916" cy="0"/>
            </a:xfrm>
            <a:prstGeom prst="line">
              <a:avLst/>
            </a:prstGeom>
            <a:ln w="28575">
              <a:prstDash val="solid"/>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E81AD666-A6FB-4936-0370-ADDAF0767B58}"/>
                </a:ext>
              </a:extLst>
            </p:cNvPr>
            <p:cNvSpPr txBox="1"/>
            <p:nvPr/>
          </p:nvSpPr>
          <p:spPr>
            <a:xfrm>
              <a:off x="11031097" y="3404476"/>
              <a:ext cx="1082348" cy="369332"/>
            </a:xfrm>
            <a:prstGeom prst="rect">
              <a:avLst/>
            </a:prstGeom>
            <a:noFill/>
          </p:spPr>
          <p:txBody>
            <a:bodyPr wrap="square" rtlCol="0">
              <a:spAutoFit/>
            </a:bodyPr>
            <a:lstStyle/>
            <a:p>
              <a:r>
                <a:rPr lang="en-US"/>
                <a:t>MTSWM</a:t>
              </a:r>
            </a:p>
          </p:txBody>
        </p:sp>
        <p:cxnSp>
          <p:nvCxnSpPr>
            <p:cNvPr id="15" name="Straight Connector 14">
              <a:extLst>
                <a:ext uri="{FF2B5EF4-FFF2-40B4-BE49-F238E27FC236}">
                  <a16:creationId xmlns:a16="http://schemas.microsoft.com/office/drawing/2014/main" id="{DE51C8D4-D10A-24C8-DF04-6586BF86A936}"/>
                </a:ext>
              </a:extLst>
            </p:cNvPr>
            <p:cNvCxnSpPr>
              <a:cxnSpLocks/>
            </p:cNvCxnSpPr>
            <p:nvPr/>
          </p:nvCxnSpPr>
          <p:spPr>
            <a:xfrm>
              <a:off x="10421782" y="3967266"/>
              <a:ext cx="553916" cy="0"/>
            </a:xfrm>
            <a:prstGeom prst="line">
              <a:avLst/>
            </a:prstGeom>
            <a:ln w="28575">
              <a:solidFill>
                <a:schemeClr val="bg1">
                  <a:lumMod val="50000"/>
                </a:schemeClr>
              </a:solidFill>
              <a:prstDash val="lgDashDot"/>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D3C7343C-825F-C853-A3C1-AAF55C4EE12A}"/>
                </a:ext>
              </a:extLst>
            </p:cNvPr>
            <p:cNvSpPr txBox="1"/>
            <p:nvPr/>
          </p:nvSpPr>
          <p:spPr>
            <a:xfrm>
              <a:off x="11028786" y="3773808"/>
              <a:ext cx="1012569" cy="369332"/>
            </a:xfrm>
            <a:prstGeom prst="rect">
              <a:avLst/>
            </a:prstGeom>
            <a:noFill/>
          </p:spPr>
          <p:txBody>
            <a:bodyPr wrap="square" rtlCol="0">
              <a:spAutoFit/>
            </a:bodyPr>
            <a:lstStyle/>
            <a:p>
              <a:r>
                <a:rPr lang="en-US"/>
                <a:t>EQWM</a:t>
              </a:r>
            </a:p>
          </p:txBody>
        </p:sp>
      </p:grpSp>
      <p:sp>
        <p:nvSpPr>
          <p:cNvPr id="17" name="Footer Placeholder 1">
            <a:extLst>
              <a:ext uri="{FF2B5EF4-FFF2-40B4-BE49-F238E27FC236}">
                <a16:creationId xmlns:a16="http://schemas.microsoft.com/office/drawing/2014/main" id="{EAB43082-AE6F-ABE8-4B7B-AD5B97557847}"/>
              </a:ext>
            </a:extLst>
          </p:cNvPr>
          <p:cNvSpPr>
            <a:spLocks noGrp="1"/>
          </p:cNvSpPr>
          <p:nvPr>
            <p:ph type="ftr" sz="quarter" idx="11"/>
          </p:nvPr>
        </p:nvSpPr>
        <p:spPr>
          <a:xfrm>
            <a:off x="885473" y="6563840"/>
            <a:ext cx="10421054" cy="206734"/>
          </a:xfrm>
        </p:spPr>
        <p:txBody>
          <a:bodyPr/>
          <a:lstStyle/>
          <a:p>
            <a:r>
              <a:rPr lang="en-US"/>
              <a:t>Chapter 7 – </a:t>
            </a:r>
            <a:r>
              <a:rPr lang="en-US" sz="1400"/>
              <a:t>The MTSWM applied to streamwise developing flows</a:t>
            </a:r>
            <a:endParaRPr lang="en-US"/>
          </a:p>
        </p:txBody>
      </p:sp>
    </p:spTree>
    <p:extLst>
      <p:ext uri="{BB962C8B-B14F-4D97-AF65-F5344CB8AC3E}">
        <p14:creationId xmlns:p14="http://schemas.microsoft.com/office/powerpoint/2010/main" val="18770496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8ECF27-BDF6-992E-7F34-132636A1B1E5}"/>
              </a:ext>
            </a:extLst>
          </p:cNvPr>
          <p:cNvSpPr>
            <a:spLocks noGrp="1"/>
          </p:cNvSpPr>
          <p:nvPr>
            <p:ph type="title"/>
          </p:nvPr>
        </p:nvSpPr>
        <p:spPr/>
        <p:txBody>
          <a:bodyPr/>
          <a:lstStyle/>
          <a:p>
            <a:r>
              <a:rPr lang="en-US"/>
              <a:t>Separated flow simulation results</a:t>
            </a:r>
          </a:p>
        </p:txBody>
      </p:sp>
      <p:sp>
        <p:nvSpPr>
          <p:cNvPr id="5" name="Slide Number Placeholder 4">
            <a:extLst>
              <a:ext uri="{FF2B5EF4-FFF2-40B4-BE49-F238E27FC236}">
                <a16:creationId xmlns:a16="http://schemas.microsoft.com/office/drawing/2014/main" id="{19119CC5-65E4-681D-573A-D391728A0C3F}"/>
              </a:ext>
            </a:extLst>
          </p:cNvPr>
          <p:cNvSpPr>
            <a:spLocks noGrp="1"/>
          </p:cNvSpPr>
          <p:nvPr>
            <p:ph type="sldNum" sz="quarter" idx="12"/>
          </p:nvPr>
        </p:nvSpPr>
        <p:spPr/>
        <p:txBody>
          <a:bodyPr/>
          <a:lstStyle/>
          <a:p>
            <a:fld id="{75DBE060-CF68-41CF-9ABE-0462A8BD26DF}" type="slidenum">
              <a:rPr lang="en-US" smtClean="0"/>
              <a:pPr/>
              <a:t>47</a:t>
            </a:fld>
            <a:endParaRPr lang="en-US" dirty="0"/>
          </a:p>
        </p:txBody>
      </p:sp>
      <p:sp>
        <p:nvSpPr>
          <p:cNvPr id="7" name="Rectangle 6">
            <a:extLst>
              <a:ext uri="{FF2B5EF4-FFF2-40B4-BE49-F238E27FC236}">
                <a16:creationId xmlns:a16="http://schemas.microsoft.com/office/drawing/2014/main" id="{87729699-D6FB-3A2D-2B10-77298DC3EFB7}"/>
              </a:ext>
            </a:extLst>
          </p:cNvPr>
          <p:cNvSpPr/>
          <p:nvPr/>
        </p:nvSpPr>
        <p:spPr>
          <a:xfrm>
            <a:off x="5983705" y="1315453"/>
            <a:ext cx="529390" cy="786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CA7839C-09C0-4FF3-F963-60DCB8323072}"/>
              </a:ext>
            </a:extLst>
          </p:cNvPr>
          <p:cNvPicPr>
            <a:picLocks noChangeAspect="1"/>
          </p:cNvPicPr>
          <p:nvPr/>
        </p:nvPicPr>
        <p:blipFill>
          <a:blip r:embed="rId2"/>
          <a:stretch>
            <a:fillRect/>
          </a:stretch>
        </p:blipFill>
        <p:spPr>
          <a:xfrm>
            <a:off x="480767" y="-918177"/>
            <a:ext cx="13002705" cy="7083765"/>
          </a:xfrm>
          <a:prstGeom prst="rect">
            <a:avLst/>
          </a:prstGeom>
        </p:spPr>
      </p:pic>
      <p:grpSp>
        <p:nvGrpSpPr>
          <p:cNvPr id="10" name="Group 9">
            <a:extLst>
              <a:ext uri="{FF2B5EF4-FFF2-40B4-BE49-F238E27FC236}">
                <a16:creationId xmlns:a16="http://schemas.microsoft.com/office/drawing/2014/main" id="{4595C312-DBEC-AB7C-7D6A-BA9165850582}"/>
              </a:ext>
            </a:extLst>
          </p:cNvPr>
          <p:cNvGrpSpPr/>
          <p:nvPr/>
        </p:nvGrpSpPr>
        <p:grpSpPr>
          <a:xfrm>
            <a:off x="4905284" y="1164151"/>
            <a:ext cx="2686232" cy="1088666"/>
            <a:chOff x="10243231" y="3054474"/>
            <a:chExt cx="1872092" cy="1088666"/>
          </a:xfrm>
        </p:grpSpPr>
        <p:sp>
          <p:nvSpPr>
            <p:cNvPr id="11" name="Rectangle 10">
              <a:extLst>
                <a:ext uri="{FF2B5EF4-FFF2-40B4-BE49-F238E27FC236}">
                  <a16:creationId xmlns:a16="http://schemas.microsoft.com/office/drawing/2014/main" id="{E41F3BFF-5861-8C72-DEE8-3CA823A8278A}"/>
                </a:ext>
              </a:extLst>
            </p:cNvPr>
            <p:cNvSpPr/>
            <p:nvPr/>
          </p:nvSpPr>
          <p:spPr>
            <a:xfrm>
              <a:off x="10243231" y="3054474"/>
              <a:ext cx="1872092" cy="1088666"/>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CD6B60D-5227-D3EA-5039-4670AEABA265}"/>
                </a:ext>
              </a:extLst>
            </p:cNvPr>
            <p:cNvCxnSpPr>
              <a:cxnSpLocks/>
            </p:cNvCxnSpPr>
            <p:nvPr/>
          </p:nvCxnSpPr>
          <p:spPr>
            <a:xfrm>
              <a:off x="10421782" y="3269660"/>
              <a:ext cx="553916" cy="0"/>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E1D4B2D3-52C8-B493-2DB9-2A393CBEB120}"/>
                </a:ext>
              </a:extLst>
            </p:cNvPr>
            <p:cNvSpPr txBox="1"/>
            <p:nvPr/>
          </p:nvSpPr>
          <p:spPr>
            <a:xfrm>
              <a:off x="11028787" y="3076202"/>
              <a:ext cx="976639" cy="369332"/>
            </a:xfrm>
            <a:prstGeom prst="rect">
              <a:avLst/>
            </a:prstGeom>
            <a:noFill/>
          </p:spPr>
          <p:txBody>
            <a:bodyPr wrap="square" rtlCol="0">
              <a:spAutoFit/>
            </a:bodyPr>
            <a:lstStyle/>
            <a:p>
              <a:r>
                <a:rPr lang="en-US"/>
                <a:t>DNS</a:t>
              </a:r>
            </a:p>
          </p:txBody>
        </p:sp>
        <p:cxnSp>
          <p:nvCxnSpPr>
            <p:cNvPr id="14" name="Straight Connector 13">
              <a:extLst>
                <a:ext uri="{FF2B5EF4-FFF2-40B4-BE49-F238E27FC236}">
                  <a16:creationId xmlns:a16="http://schemas.microsoft.com/office/drawing/2014/main" id="{4E314129-5851-AA69-B490-30E856350934}"/>
                </a:ext>
              </a:extLst>
            </p:cNvPr>
            <p:cNvCxnSpPr>
              <a:cxnSpLocks/>
            </p:cNvCxnSpPr>
            <p:nvPr/>
          </p:nvCxnSpPr>
          <p:spPr>
            <a:xfrm>
              <a:off x="10424092" y="3597934"/>
              <a:ext cx="553916" cy="0"/>
            </a:xfrm>
            <a:prstGeom prst="line">
              <a:avLst/>
            </a:prstGeom>
            <a:ln w="28575">
              <a:prstDash val="solid"/>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C8433EC9-089E-49F7-10C6-4E18E153180D}"/>
                </a:ext>
              </a:extLst>
            </p:cNvPr>
            <p:cNvSpPr txBox="1"/>
            <p:nvPr/>
          </p:nvSpPr>
          <p:spPr>
            <a:xfrm>
              <a:off x="11031097" y="3404476"/>
              <a:ext cx="1082348" cy="369332"/>
            </a:xfrm>
            <a:prstGeom prst="rect">
              <a:avLst/>
            </a:prstGeom>
            <a:noFill/>
          </p:spPr>
          <p:txBody>
            <a:bodyPr wrap="square" rtlCol="0">
              <a:spAutoFit/>
            </a:bodyPr>
            <a:lstStyle/>
            <a:p>
              <a:r>
                <a:rPr lang="en-US"/>
                <a:t>MTSWM</a:t>
              </a:r>
            </a:p>
          </p:txBody>
        </p:sp>
        <p:cxnSp>
          <p:nvCxnSpPr>
            <p:cNvPr id="16" name="Straight Connector 15">
              <a:extLst>
                <a:ext uri="{FF2B5EF4-FFF2-40B4-BE49-F238E27FC236}">
                  <a16:creationId xmlns:a16="http://schemas.microsoft.com/office/drawing/2014/main" id="{6C642E2A-320D-ED22-2F20-C9FD50E14155}"/>
                </a:ext>
              </a:extLst>
            </p:cNvPr>
            <p:cNvCxnSpPr>
              <a:cxnSpLocks/>
            </p:cNvCxnSpPr>
            <p:nvPr/>
          </p:nvCxnSpPr>
          <p:spPr>
            <a:xfrm>
              <a:off x="10421782" y="3967266"/>
              <a:ext cx="553916" cy="0"/>
            </a:xfrm>
            <a:prstGeom prst="line">
              <a:avLst/>
            </a:prstGeom>
            <a:ln w="28575">
              <a:solidFill>
                <a:schemeClr val="bg1">
                  <a:lumMod val="50000"/>
                </a:schemeClr>
              </a:solidFill>
              <a:prstDash val="lgDashDot"/>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C58B2CBF-1CF9-FA18-15D6-1C3AF343DD61}"/>
                </a:ext>
              </a:extLst>
            </p:cNvPr>
            <p:cNvSpPr txBox="1"/>
            <p:nvPr/>
          </p:nvSpPr>
          <p:spPr>
            <a:xfrm>
              <a:off x="11028786" y="3773808"/>
              <a:ext cx="1012569" cy="369332"/>
            </a:xfrm>
            <a:prstGeom prst="rect">
              <a:avLst/>
            </a:prstGeom>
            <a:noFill/>
          </p:spPr>
          <p:txBody>
            <a:bodyPr wrap="square" rtlCol="0">
              <a:spAutoFit/>
            </a:bodyPr>
            <a:lstStyle/>
            <a:p>
              <a:r>
                <a:rPr lang="en-US"/>
                <a:t>EQWM</a:t>
              </a:r>
            </a:p>
          </p:txBody>
        </p:sp>
      </p:grpSp>
      <p:sp>
        <p:nvSpPr>
          <p:cNvPr id="18" name="Rectangle 17">
            <a:extLst>
              <a:ext uri="{FF2B5EF4-FFF2-40B4-BE49-F238E27FC236}">
                <a16:creationId xmlns:a16="http://schemas.microsoft.com/office/drawing/2014/main" id="{E6307AB1-9C03-B2FA-2164-9C231298DB3C}"/>
              </a:ext>
            </a:extLst>
          </p:cNvPr>
          <p:cNvSpPr/>
          <p:nvPr/>
        </p:nvSpPr>
        <p:spPr>
          <a:xfrm>
            <a:off x="3073138" y="4157221"/>
            <a:ext cx="1357460" cy="41477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19706EB-2FD5-4DF1-98AB-B303CAE122FF}"/>
              </a:ext>
            </a:extLst>
          </p:cNvPr>
          <p:cNvSpPr txBox="1"/>
          <p:nvPr/>
        </p:nvSpPr>
        <p:spPr>
          <a:xfrm>
            <a:off x="2182218" y="4572000"/>
            <a:ext cx="3209915" cy="646331"/>
          </a:xfrm>
          <a:prstGeom prst="rect">
            <a:avLst/>
          </a:prstGeom>
          <a:noFill/>
        </p:spPr>
        <p:txBody>
          <a:bodyPr wrap="square" rtlCol="0">
            <a:spAutoFit/>
          </a:bodyPr>
          <a:lstStyle/>
          <a:p>
            <a:pPr algn="ctr"/>
            <a:r>
              <a:rPr lang="en-US">
                <a:solidFill>
                  <a:srgbClr val="FF0000"/>
                </a:solidFill>
              </a:rPr>
              <a:t>LES does not show mean flow separation</a:t>
            </a:r>
          </a:p>
        </p:txBody>
      </p:sp>
      <p:sp>
        <p:nvSpPr>
          <p:cNvPr id="20" name="Footer Placeholder 1">
            <a:extLst>
              <a:ext uri="{FF2B5EF4-FFF2-40B4-BE49-F238E27FC236}">
                <a16:creationId xmlns:a16="http://schemas.microsoft.com/office/drawing/2014/main" id="{3485EFD2-4100-87EB-E3FA-318466848486}"/>
              </a:ext>
            </a:extLst>
          </p:cNvPr>
          <p:cNvSpPr>
            <a:spLocks noGrp="1"/>
          </p:cNvSpPr>
          <p:nvPr>
            <p:ph type="ftr" sz="quarter" idx="11"/>
          </p:nvPr>
        </p:nvSpPr>
        <p:spPr>
          <a:xfrm>
            <a:off x="885473" y="6563840"/>
            <a:ext cx="10421054" cy="206734"/>
          </a:xfrm>
        </p:spPr>
        <p:txBody>
          <a:bodyPr/>
          <a:lstStyle/>
          <a:p>
            <a:r>
              <a:rPr lang="en-US"/>
              <a:t>Chapter 7 – </a:t>
            </a:r>
            <a:r>
              <a:rPr lang="en-US" sz="1400"/>
              <a:t>The MTSWM applied to streamwise developing flows</a:t>
            </a:r>
            <a:endParaRPr lang="en-US"/>
          </a:p>
        </p:txBody>
      </p:sp>
    </p:spTree>
    <p:extLst>
      <p:ext uri="{BB962C8B-B14F-4D97-AF65-F5344CB8AC3E}">
        <p14:creationId xmlns:p14="http://schemas.microsoft.com/office/powerpoint/2010/main" val="341529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8ECF27-BDF6-992E-7F34-132636A1B1E5}"/>
              </a:ext>
            </a:extLst>
          </p:cNvPr>
          <p:cNvSpPr>
            <a:spLocks noGrp="1"/>
          </p:cNvSpPr>
          <p:nvPr>
            <p:ph type="title"/>
          </p:nvPr>
        </p:nvSpPr>
        <p:spPr/>
        <p:txBody>
          <a:bodyPr/>
          <a:lstStyle/>
          <a:p>
            <a:r>
              <a:rPr lang="en-US"/>
              <a:t>Separated flow simulation results</a:t>
            </a:r>
          </a:p>
        </p:txBody>
      </p:sp>
      <p:sp>
        <p:nvSpPr>
          <p:cNvPr id="5" name="Slide Number Placeholder 4">
            <a:extLst>
              <a:ext uri="{FF2B5EF4-FFF2-40B4-BE49-F238E27FC236}">
                <a16:creationId xmlns:a16="http://schemas.microsoft.com/office/drawing/2014/main" id="{19119CC5-65E4-681D-573A-D391728A0C3F}"/>
              </a:ext>
            </a:extLst>
          </p:cNvPr>
          <p:cNvSpPr>
            <a:spLocks noGrp="1"/>
          </p:cNvSpPr>
          <p:nvPr>
            <p:ph type="sldNum" sz="quarter" idx="12"/>
          </p:nvPr>
        </p:nvSpPr>
        <p:spPr/>
        <p:txBody>
          <a:bodyPr/>
          <a:lstStyle/>
          <a:p>
            <a:fld id="{75DBE060-CF68-41CF-9ABE-0462A8BD26DF}" type="slidenum">
              <a:rPr lang="en-US" smtClean="0"/>
              <a:pPr/>
              <a:t>48</a:t>
            </a:fld>
            <a:endParaRPr lang="en-US" dirty="0"/>
          </a:p>
        </p:txBody>
      </p:sp>
      <p:sp>
        <p:nvSpPr>
          <p:cNvPr id="7" name="Rectangle 6">
            <a:extLst>
              <a:ext uri="{FF2B5EF4-FFF2-40B4-BE49-F238E27FC236}">
                <a16:creationId xmlns:a16="http://schemas.microsoft.com/office/drawing/2014/main" id="{87729699-D6FB-3A2D-2B10-77298DC3EFB7}"/>
              </a:ext>
            </a:extLst>
          </p:cNvPr>
          <p:cNvSpPr/>
          <p:nvPr/>
        </p:nvSpPr>
        <p:spPr>
          <a:xfrm>
            <a:off x="5983705" y="1315453"/>
            <a:ext cx="529390" cy="786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595C312-DBEC-AB7C-7D6A-BA9165850582}"/>
              </a:ext>
            </a:extLst>
          </p:cNvPr>
          <p:cNvGrpSpPr/>
          <p:nvPr/>
        </p:nvGrpSpPr>
        <p:grpSpPr>
          <a:xfrm>
            <a:off x="9015370" y="3002378"/>
            <a:ext cx="2686232" cy="1088666"/>
            <a:chOff x="10243231" y="3054474"/>
            <a:chExt cx="1872092" cy="1088666"/>
          </a:xfrm>
        </p:grpSpPr>
        <p:sp>
          <p:nvSpPr>
            <p:cNvPr id="11" name="Rectangle 10">
              <a:extLst>
                <a:ext uri="{FF2B5EF4-FFF2-40B4-BE49-F238E27FC236}">
                  <a16:creationId xmlns:a16="http://schemas.microsoft.com/office/drawing/2014/main" id="{E41F3BFF-5861-8C72-DEE8-3CA823A8278A}"/>
                </a:ext>
              </a:extLst>
            </p:cNvPr>
            <p:cNvSpPr/>
            <p:nvPr/>
          </p:nvSpPr>
          <p:spPr>
            <a:xfrm>
              <a:off x="10243231" y="3054474"/>
              <a:ext cx="1872092" cy="1088666"/>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CD6B60D-5227-D3EA-5039-4670AEABA265}"/>
                </a:ext>
              </a:extLst>
            </p:cNvPr>
            <p:cNvCxnSpPr>
              <a:cxnSpLocks/>
            </p:cNvCxnSpPr>
            <p:nvPr/>
          </p:nvCxnSpPr>
          <p:spPr>
            <a:xfrm>
              <a:off x="10421782" y="3269660"/>
              <a:ext cx="553916" cy="0"/>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E1D4B2D3-52C8-B493-2DB9-2A393CBEB120}"/>
                </a:ext>
              </a:extLst>
            </p:cNvPr>
            <p:cNvSpPr txBox="1"/>
            <p:nvPr/>
          </p:nvSpPr>
          <p:spPr>
            <a:xfrm>
              <a:off x="11028787" y="3076202"/>
              <a:ext cx="976639" cy="369332"/>
            </a:xfrm>
            <a:prstGeom prst="rect">
              <a:avLst/>
            </a:prstGeom>
            <a:noFill/>
          </p:spPr>
          <p:txBody>
            <a:bodyPr wrap="square" rtlCol="0">
              <a:spAutoFit/>
            </a:bodyPr>
            <a:lstStyle/>
            <a:p>
              <a:r>
                <a:rPr lang="en-US"/>
                <a:t>DNS</a:t>
              </a:r>
            </a:p>
          </p:txBody>
        </p:sp>
        <p:cxnSp>
          <p:nvCxnSpPr>
            <p:cNvPr id="14" name="Straight Connector 13">
              <a:extLst>
                <a:ext uri="{FF2B5EF4-FFF2-40B4-BE49-F238E27FC236}">
                  <a16:creationId xmlns:a16="http://schemas.microsoft.com/office/drawing/2014/main" id="{4E314129-5851-AA69-B490-30E856350934}"/>
                </a:ext>
              </a:extLst>
            </p:cNvPr>
            <p:cNvCxnSpPr>
              <a:cxnSpLocks/>
            </p:cNvCxnSpPr>
            <p:nvPr/>
          </p:nvCxnSpPr>
          <p:spPr>
            <a:xfrm>
              <a:off x="10424092" y="3597934"/>
              <a:ext cx="553916" cy="0"/>
            </a:xfrm>
            <a:prstGeom prst="line">
              <a:avLst/>
            </a:prstGeom>
            <a:ln w="28575">
              <a:prstDash val="solid"/>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C8433EC9-089E-49F7-10C6-4E18E153180D}"/>
                </a:ext>
              </a:extLst>
            </p:cNvPr>
            <p:cNvSpPr txBox="1"/>
            <p:nvPr/>
          </p:nvSpPr>
          <p:spPr>
            <a:xfrm>
              <a:off x="11031097" y="3404476"/>
              <a:ext cx="1082348" cy="369332"/>
            </a:xfrm>
            <a:prstGeom prst="rect">
              <a:avLst/>
            </a:prstGeom>
            <a:noFill/>
          </p:spPr>
          <p:txBody>
            <a:bodyPr wrap="square" rtlCol="0">
              <a:spAutoFit/>
            </a:bodyPr>
            <a:lstStyle/>
            <a:p>
              <a:r>
                <a:rPr lang="en-US"/>
                <a:t>MTSWM</a:t>
              </a:r>
            </a:p>
          </p:txBody>
        </p:sp>
        <p:cxnSp>
          <p:nvCxnSpPr>
            <p:cNvPr id="16" name="Straight Connector 15">
              <a:extLst>
                <a:ext uri="{FF2B5EF4-FFF2-40B4-BE49-F238E27FC236}">
                  <a16:creationId xmlns:a16="http://schemas.microsoft.com/office/drawing/2014/main" id="{6C642E2A-320D-ED22-2F20-C9FD50E14155}"/>
                </a:ext>
              </a:extLst>
            </p:cNvPr>
            <p:cNvCxnSpPr>
              <a:cxnSpLocks/>
            </p:cNvCxnSpPr>
            <p:nvPr/>
          </p:nvCxnSpPr>
          <p:spPr>
            <a:xfrm>
              <a:off x="10421782" y="3967266"/>
              <a:ext cx="553916" cy="0"/>
            </a:xfrm>
            <a:prstGeom prst="line">
              <a:avLst/>
            </a:prstGeom>
            <a:ln w="28575">
              <a:solidFill>
                <a:schemeClr val="bg1">
                  <a:lumMod val="50000"/>
                </a:schemeClr>
              </a:solidFill>
              <a:prstDash val="lgDashDot"/>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C58B2CBF-1CF9-FA18-15D6-1C3AF343DD61}"/>
                </a:ext>
              </a:extLst>
            </p:cNvPr>
            <p:cNvSpPr txBox="1"/>
            <p:nvPr/>
          </p:nvSpPr>
          <p:spPr>
            <a:xfrm>
              <a:off x="11028786" y="3773808"/>
              <a:ext cx="1012569" cy="369332"/>
            </a:xfrm>
            <a:prstGeom prst="rect">
              <a:avLst/>
            </a:prstGeom>
            <a:noFill/>
          </p:spPr>
          <p:txBody>
            <a:bodyPr wrap="square" rtlCol="0">
              <a:spAutoFit/>
            </a:bodyPr>
            <a:lstStyle/>
            <a:p>
              <a:r>
                <a:rPr lang="en-US"/>
                <a:t>EQWM</a:t>
              </a:r>
            </a:p>
          </p:txBody>
        </p:sp>
      </p:grpSp>
      <p:pic>
        <p:nvPicPr>
          <p:cNvPr id="6" name="Picture 5">
            <a:extLst>
              <a:ext uri="{FF2B5EF4-FFF2-40B4-BE49-F238E27FC236}">
                <a16:creationId xmlns:a16="http://schemas.microsoft.com/office/drawing/2014/main" id="{CE10167C-8F33-BF18-5166-ADF78ECED9D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8126" y="1488568"/>
            <a:ext cx="6463550" cy="4853203"/>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660FA02-9E2E-E486-A507-3DCEF37A5582}"/>
                  </a:ext>
                </a:extLst>
              </p:cNvPr>
              <p:cNvSpPr txBox="1"/>
              <p:nvPr/>
            </p:nvSpPr>
            <p:spPr>
              <a:xfrm>
                <a:off x="2045447" y="1058018"/>
                <a:ext cx="7876515" cy="461665"/>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𝛾</m:t>
                        </m:r>
                      </m:e>
                      <m:sub>
                        <m:r>
                          <a:rPr lang="en-US" sz="2400" b="0" i="1" smtClean="0">
                            <a:latin typeface="Cambria Math" panose="02040503050406030204" pitchFamily="18" charset="0"/>
                          </a:rPr>
                          <m:t>𝑟</m:t>
                        </m:r>
                      </m:sub>
                    </m:sSub>
                  </m:oMath>
                </a14:m>
                <a:r>
                  <a:rPr lang="en-US" sz="2400"/>
                  <a:t> = fraction of reversed wall stress (fraction of time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𝜏</m:t>
                        </m:r>
                      </m:e>
                      <m:sub>
                        <m:r>
                          <a:rPr lang="en-US" sz="2400" b="0" i="1" smtClean="0">
                            <a:latin typeface="Cambria Math" panose="02040503050406030204" pitchFamily="18" charset="0"/>
                          </a:rPr>
                          <m:t>𝑤𝑥</m:t>
                        </m:r>
                      </m:sub>
                    </m:sSub>
                    <m:r>
                      <a:rPr lang="en-US" sz="2400" b="0" i="1" smtClean="0">
                        <a:latin typeface="Cambria Math" panose="02040503050406030204" pitchFamily="18" charset="0"/>
                      </a:rPr>
                      <m:t>&lt;0</m:t>
                    </m:r>
                  </m:oMath>
                </a14:m>
                <a:r>
                  <a:rPr lang="en-US" sz="2400"/>
                  <a:t>)</a:t>
                </a:r>
              </a:p>
            </p:txBody>
          </p:sp>
        </mc:Choice>
        <mc:Fallback xmlns="">
          <p:sp>
            <p:nvSpPr>
              <p:cNvPr id="8" name="TextBox 7">
                <a:extLst>
                  <a:ext uri="{FF2B5EF4-FFF2-40B4-BE49-F238E27FC236}">
                    <a16:creationId xmlns:a16="http://schemas.microsoft.com/office/drawing/2014/main" id="{1660FA02-9E2E-E486-A507-3DCEF37A5582}"/>
                  </a:ext>
                </a:extLst>
              </p:cNvPr>
              <p:cNvSpPr txBox="1">
                <a:spLocks noRot="1" noChangeAspect="1" noMove="1" noResize="1" noEditPoints="1" noAdjustHandles="1" noChangeArrowheads="1" noChangeShapeType="1" noTextEdit="1"/>
              </p:cNvSpPr>
              <p:nvPr/>
            </p:nvSpPr>
            <p:spPr>
              <a:xfrm>
                <a:off x="2045447" y="1058018"/>
                <a:ext cx="7876515" cy="461665"/>
              </a:xfrm>
              <a:prstGeom prst="rect">
                <a:avLst/>
              </a:prstGeom>
              <a:blipFill>
                <a:blip r:embed="rId3"/>
                <a:stretch>
                  <a:fillRect l="-232" t="-10667" r="-155" b="-30667"/>
                </a:stretch>
              </a:blipFill>
            </p:spPr>
            <p:txBody>
              <a:bodyPr/>
              <a:lstStyle/>
              <a:p>
                <a:r>
                  <a:rPr lang="en-US">
                    <a:noFill/>
                  </a:rPr>
                  <a:t> </a:t>
                </a:r>
              </a:p>
            </p:txBody>
          </p:sp>
        </mc:Fallback>
      </mc:AlternateContent>
      <p:sp>
        <p:nvSpPr>
          <p:cNvPr id="20" name="Footer Placeholder 1">
            <a:extLst>
              <a:ext uri="{FF2B5EF4-FFF2-40B4-BE49-F238E27FC236}">
                <a16:creationId xmlns:a16="http://schemas.microsoft.com/office/drawing/2014/main" id="{E2377E6D-B2AD-34B5-154E-6D98E5786EE3}"/>
              </a:ext>
            </a:extLst>
          </p:cNvPr>
          <p:cNvSpPr>
            <a:spLocks noGrp="1"/>
          </p:cNvSpPr>
          <p:nvPr>
            <p:ph type="ftr" sz="quarter" idx="11"/>
          </p:nvPr>
        </p:nvSpPr>
        <p:spPr>
          <a:xfrm>
            <a:off x="885473" y="6563840"/>
            <a:ext cx="10421054" cy="206734"/>
          </a:xfrm>
        </p:spPr>
        <p:txBody>
          <a:bodyPr/>
          <a:lstStyle/>
          <a:p>
            <a:r>
              <a:rPr lang="en-US"/>
              <a:t>Chapter 7 – </a:t>
            </a:r>
            <a:r>
              <a:rPr lang="en-US" sz="1400"/>
              <a:t>The MTSWM applied to streamwise developing flows</a:t>
            </a:r>
            <a:endParaRPr lang="en-US"/>
          </a:p>
        </p:txBody>
      </p:sp>
    </p:spTree>
    <p:extLst>
      <p:ext uri="{BB962C8B-B14F-4D97-AF65-F5344CB8AC3E}">
        <p14:creationId xmlns:p14="http://schemas.microsoft.com/office/powerpoint/2010/main" val="25941236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8ECF27-BDF6-992E-7F34-132636A1B1E5}"/>
              </a:ext>
            </a:extLst>
          </p:cNvPr>
          <p:cNvSpPr>
            <a:spLocks noGrp="1"/>
          </p:cNvSpPr>
          <p:nvPr>
            <p:ph type="title"/>
          </p:nvPr>
        </p:nvSpPr>
        <p:spPr/>
        <p:txBody>
          <a:bodyPr/>
          <a:lstStyle/>
          <a:p>
            <a:r>
              <a:rPr lang="en-US"/>
              <a:t>Separated flow simulation results</a:t>
            </a:r>
          </a:p>
        </p:txBody>
      </p:sp>
      <p:sp>
        <p:nvSpPr>
          <p:cNvPr id="5" name="Slide Number Placeholder 4">
            <a:extLst>
              <a:ext uri="{FF2B5EF4-FFF2-40B4-BE49-F238E27FC236}">
                <a16:creationId xmlns:a16="http://schemas.microsoft.com/office/drawing/2014/main" id="{19119CC5-65E4-681D-573A-D391728A0C3F}"/>
              </a:ext>
            </a:extLst>
          </p:cNvPr>
          <p:cNvSpPr>
            <a:spLocks noGrp="1"/>
          </p:cNvSpPr>
          <p:nvPr>
            <p:ph type="sldNum" sz="quarter" idx="12"/>
          </p:nvPr>
        </p:nvSpPr>
        <p:spPr/>
        <p:txBody>
          <a:bodyPr/>
          <a:lstStyle/>
          <a:p>
            <a:fld id="{75DBE060-CF68-41CF-9ABE-0462A8BD26DF}" type="slidenum">
              <a:rPr lang="en-US" smtClean="0"/>
              <a:pPr/>
              <a:t>49</a:t>
            </a:fld>
            <a:endParaRPr lang="en-US" dirty="0"/>
          </a:p>
        </p:txBody>
      </p:sp>
      <p:sp>
        <p:nvSpPr>
          <p:cNvPr id="7" name="Rectangle 6">
            <a:extLst>
              <a:ext uri="{FF2B5EF4-FFF2-40B4-BE49-F238E27FC236}">
                <a16:creationId xmlns:a16="http://schemas.microsoft.com/office/drawing/2014/main" id="{87729699-D6FB-3A2D-2B10-77298DC3EFB7}"/>
              </a:ext>
            </a:extLst>
          </p:cNvPr>
          <p:cNvSpPr/>
          <p:nvPr/>
        </p:nvSpPr>
        <p:spPr>
          <a:xfrm>
            <a:off x="5983705" y="1315453"/>
            <a:ext cx="529390" cy="786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595C312-DBEC-AB7C-7D6A-BA9165850582}"/>
              </a:ext>
            </a:extLst>
          </p:cNvPr>
          <p:cNvGrpSpPr/>
          <p:nvPr/>
        </p:nvGrpSpPr>
        <p:grpSpPr>
          <a:xfrm>
            <a:off x="9015370" y="3002378"/>
            <a:ext cx="2686232" cy="1088666"/>
            <a:chOff x="10243231" y="3054474"/>
            <a:chExt cx="1872092" cy="1088666"/>
          </a:xfrm>
        </p:grpSpPr>
        <p:sp>
          <p:nvSpPr>
            <p:cNvPr id="11" name="Rectangle 10">
              <a:extLst>
                <a:ext uri="{FF2B5EF4-FFF2-40B4-BE49-F238E27FC236}">
                  <a16:creationId xmlns:a16="http://schemas.microsoft.com/office/drawing/2014/main" id="{E41F3BFF-5861-8C72-DEE8-3CA823A8278A}"/>
                </a:ext>
              </a:extLst>
            </p:cNvPr>
            <p:cNvSpPr/>
            <p:nvPr/>
          </p:nvSpPr>
          <p:spPr>
            <a:xfrm>
              <a:off x="10243231" y="3054474"/>
              <a:ext cx="1872092" cy="1088666"/>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CD6B60D-5227-D3EA-5039-4670AEABA265}"/>
                </a:ext>
              </a:extLst>
            </p:cNvPr>
            <p:cNvCxnSpPr>
              <a:cxnSpLocks/>
            </p:cNvCxnSpPr>
            <p:nvPr/>
          </p:nvCxnSpPr>
          <p:spPr>
            <a:xfrm>
              <a:off x="10421782" y="3269660"/>
              <a:ext cx="553916" cy="0"/>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E1D4B2D3-52C8-B493-2DB9-2A393CBEB120}"/>
                </a:ext>
              </a:extLst>
            </p:cNvPr>
            <p:cNvSpPr txBox="1"/>
            <p:nvPr/>
          </p:nvSpPr>
          <p:spPr>
            <a:xfrm>
              <a:off x="11028787" y="3076202"/>
              <a:ext cx="976639" cy="369332"/>
            </a:xfrm>
            <a:prstGeom prst="rect">
              <a:avLst/>
            </a:prstGeom>
            <a:noFill/>
          </p:spPr>
          <p:txBody>
            <a:bodyPr wrap="square" rtlCol="0">
              <a:spAutoFit/>
            </a:bodyPr>
            <a:lstStyle/>
            <a:p>
              <a:r>
                <a:rPr lang="en-US"/>
                <a:t>DNS</a:t>
              </a:r>
            </a:p>
          </p:txBody>
        </p:sp>
        <p:cxnSp>
          <p:nvCxnSpPr>
            <p:cNvPr id="14" name="Straight Connector 13">
              <a:extLst>
                <a:ext uri="{FF2B5EF4-FFF2-40B4-BE49-F238E27FC236}">
                  <a16:creationId xmlns:a16="http://schemas.microsoft.com/office/drawing/2014/main" id="{4E314129-5851-AA69-B490-30E856350934}"/>
                </a:ext>
              </a:extLst>
            </p:cNvPr>
            <p:cNvCxnSpPr>
              <a:cxnSpLocks/>
            </p:cNvCxnSpPr>
            <p:nvPr/>
          </p:nvCxnSpPr>
          <p:spPr>
            <a:xfrm>
              <a:off x="10424092" y="3597934"/>
              <a:ext cx="553916" cy="0"/>
            </a:xfrm>
            <a:prstGeom prst="line">
              <a:avLst/>
            </a:prstGeom>
            <a:ln w="28575">
              <a:prstDash val="solid"/>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C8433EC9-089E-49F7-10C6-4E18E153180D}"/>
                </a:ext>
              </a:extLst>
            </p:cNvPr>
            <p:cNvSpPr txBox="1"/>
            <p:nvPr/>
          </p:nvSpPr>
          <p:spPr>
            <a:xfrm>
              <a:off x="11031097" y="3404476"/>
              <a:ext cx="1082348" cy="369332"/>
            </a:xfrm>
            <a:prstGeom prst="rect">
              <a:avLst/>
            </a:prstGeom>
            <a:noFill/>
          </p:spPr>
          <p:txBody>
            <a:bodyPr wrap="square" rtlCol="0">
              <a:spAutoFit/>
            </a:bodyPr>
            <a:lstStyle/>
            <a:p>
              <a:r>
                <a:rPr lang="en-US"/>
                <a:t>MTSWM</a:t>
              </a:r>
            </a:p>
          </p:txBody>
        </p:sp>
        <p:cxnSp>
          <p:nvCxnSpPr>
            <p:cNvPr id="16" name="Straight Connector 15">
              <a:extLst>
                <a:ext uri="{FF2B5EF4-FFF2-40B4-BE49-F238E27FC236}">
                  <a16:creationId xmlns:a16="http://schemas.microsoft.com/office/drawing/2014/main" id="{6C642E2A-320D-ED22-2F20-C9FD50E14155}"/>
                </a:ext>
              </a:extLst>
            </p:cNvPr>
            <p:cNvCxnSpPr>
              <a:cxnSpLocks/>
            </p:cNvCxnSpPr>
            <p:nvPr/>
          </p:nvCxnSpPr>
          <p:spPr>
            <a:xfrm>
              <a:off x="10421782" y="3967266"/>
              <a:ext cx="553916" cy="0"/>
            </a:xfrm>
            <a:prstGeom prst="line">
              <a:avLst/>
            </a:prstGeom>
            <a:ln w="28575">
              <a:solidFill>
                <a:schemeClr val="bg1">
                  <a:lumMod val="50000"/>
                </a:schemeClr>
              </a:solidFill>
              <a:prstDash val="lgDashDot"/>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C58B2CBF-1CF9-FA18-15D6-1C3AF343DD61}"/>
                </a:ext>
              </a:extLst>
            </p:cNvPr>
            <p:cNvSpPr txBox="1"/>
            <p:nvPr/>
          </p:nvSpPr>
          <p:spPr>
            <a:xfrm>
              <a:off x="11028786" y="3773808"/>
              <a:ext cx="1012569" cy="369332"/>
            </a:xfrm>
            <a:prstGeom prst="rect">
              <a:avLst/>
            </a:prstGeom>
            <a:noFill/>
          </p:spPr>
          <p:txBody>
            <a:bodyPr wrap="square" rtlCol="0">
              <a:spAutoFit/>
            </a:bodyPr>
            <a:lstStyle/>
            <a:p>
              <a:r>
                <a:rPr lang="en-US"/>
                <a:t>EQWM</a:t>
              </a:r>
            </a:p>
          </p:txBody>
        </p:sp>
      </p:grpSp>
      <p:pic>
        <p:nvPicPr>
          <p:cNvPr id="6" name="Picture 5">
            <a:extLst>
              <a:ext uri="{FF2B5EF4-FFF2-40B4-BE49-F238E27FC236}">
                <a16:creationId xmlns:a16="http://schemas.microsoft.com/office/drawing/2014/main" id="{CE10167C-8F33-BF18-5166-ADF78ECED9D7}"/>
              </a:ext>
            </a:extLst>
          </p:cNvPr>
          <p:cNvPicPr>
            <a:picLocks noChangeAspect="1"/>
          </p:cNvPicPr>
          <p:nvPr/>
        </p:nvPicPr>
        <p:blipFill>
          <a:blip r:embed="rId2"/>
          <a:stretch>
            <a:fillRect/>
          </a:stretch>
        </p:blipFill>
        <p:spPr>
          <a:xfrm>
            <a:off x="2544433" y="1488568"/>
            <a:ext cx="6470937" cy="4853203"/>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68BC40C-9BBA-72A2-DFBA-9FEDB488553B}"/>
                  </a:ext>
                </a:extLst>
              </p:cNvPr>
              <p:cNvSpPr txBox="1"/>
              <p:nvPr/>
            </p:nvSpPr>
            <p:spPr>
              <a:xfrm>
                <a:off x="2045447" y="1058018"/>
                <a:ext cx="7876515" cy="461665"/>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𝛾</m:t>
                        </m:r>
                      </m:e>
                      <m:sub>
                        <m:r>
                          <a:rPr lang="en-US" sz="2400" b="0" i="1" smtClean="0">
                            <a:latin typeface="Cambria Math" panose="02040503050406030204" pitchFamily="18" charset="0"/>
                          </a:rPr>
                          <m:t>𝑟</m:t>
                        </m:r>
                      </m:sub>
                    </m:sSub>
                  </m:oMath>
                </a14:m>
                <a:r>
                  <a:rPr lang="en-US" sz="2400"/>
                  <a:t> = fraction of reversed wall stress (fraction of time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𝜏</m:t>
                        </m:r>
                      </m:e>
                      <m:sub>
                        <m:r>
                          <a:rPr lang="en-US" sz="2400" b="0" i="1" smtClean="0">
                            <a:latin typeface="Cambria Math" panose="02040503050406030204" pitchFamily="18" charset="0"/>
                          </a:rPr>
                          <m:t>𝑤𝑥</m:t>
                        </m:r>
                      </m:sub>
                    </m:sSub>
                    <m:r>
                      <a:rPr lang="en-US" sz="2400" b="0" i="1" smtClean="0">
                        <a:latin typeface="Cambria Math" panose="02040503050406030204" pitchFamily="18" charset="0"/>
                      </a:rPr>
                      <m:t>&lt;0</m:t>
                    </m:r>
                  </m:oMath>
                </a14:m>
                <a:r>
                  <a:rPr lang="en-US" sz="2400"/>
                  <a:t>)</a:t>
                </a:r>
              </a:p>
            </p:txBody>
          </p:sp>
        </mc:Choice>
        <mc:Fallback xmlns="">
          <p:sp>
            <p:nvSpPr>
              <p:cNvPr id="4" name="TextBox 3">
                <a:extLst>
                  <a:ext uri="{FF2B5EF4-FFF2-40B4-BE49-F238E27FC236}">
                    <a16:creationId xmlns:a16="http://schemas.microsoft.com/office/drawing/2014/main" id="{A68BC40C-9BBA-72A2-DFBA-9FEDB488553B}"/>
                  </a:ext>
                </a:extLst>
              </p:cNvPr>
              <p:cNvSpPr txBox="1">
                <a:spLocks noRot="1" noChangeAspect="1" noMove="1" noResize="1" noEditPoints="1" noAdjustHandles="1" noChangeArrowheads="1" noChangeShapeType="1" noTextEdit="1"/>
              </p:cNvSpPr>
              <p:nvPr/>
            </p:nvSpPr>
            <p:spPr>
              <a:xfrm>
                <a:off x="2045447" y="1058018"/>
                <a:ext cx="7876515" cy="461665"/>
              </a:xfrm>
              <a:prstGeom prst="rect">
                <a:avLst/>
              </a:prstGeom>
              <a:blipFill>
                <a:blip r:embed="rId3"/>
                <a:stretch>
                  <a:fillRect l="-232" t="-10667" r="-155" b="-30667"/>
                </a:stretch>
              </a:blipFill>
            </p:spPr>
            <p:txBody>
              <a:bodyPr/>
              <a:lstStyle/>
              <a:p>
                <a:r>
                  <a:rPr lang="en-US">
                    <a:noFill/>
                  </a:rPr>
                  <a:t> </a:t>
                </a:r>
              </a:p>
            </p:txBody>
          </p:sp>
        </mc:Fallback>
      </mc:AlternateContent>
      <p:sp>
        <p:nvSpPr>
          <p:cNvPr id="9" name="Footer Placeholder 1">
            <a:extLst>
              <a:ext uri="{FF2B5EF4-FFF2-40B4-BE49-F238E27FC236}">
                <a16:creationId xmlns:a16="http://schemas.microsoft.com/office/drawing/2014/main" id="{C27F2A24-8C8A-239A-0763-B62BE484F8A5}"/>
              </a:ext>
            </a:extLst>
          </p:cNvPr>
          <p:cNvSpPr>
            <a:spLocks noGrp="1"/>
          </p:cNvSpPr>
          <p:nvPr>
            <p:ph type="ftr" sz="quarter" idx="11"/>
          </p:nvPr>
        </p:nvSpPr>
        <p:spPr>
          <a:xfrm>
            <a:off x="885473" y="6563840"/>
            <a:ext cx="10421054" cy="206734"/>
          </a:xfrm>
        </p:spPr>
        <p:txBody>
          <a:bodyPr/>
          <a:lstStyle/>
          <a:p>
            <a:r>
              <a:rPr lang="en-US"/>
              <a:t>Chapter 7 – </a:t>
            </a:r>
            <a:r>
              <a:rPr lang="en-US" sz="1400"/>
              <a:t>The MTSWM applied to streamwise developing flows</a:t>
            </a:r>
            <a:endParaRPr 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1052FE7-74D8-C60E-2D69-8DCC8A13F8FC}"/>
                  </a:ext>
                </a:extLst>
              </p:cNvPr>
              <p:cNvSpPr txBox="1"/>
              <p:nvPr/>
            </p:nvSpPr>
            <p:spPr>
              <a:xfrm>
                <a:off x="6685612" y="2288870"/>
                <a:ext cx="3086001" cy="646331"/>
              </a:xfrm>
              <a:prstGeom prst="rect">
                <a:avLst/>
              </a:prstGeom>
              <a:solidFill>
                <a:schemeClr val="bg1"/>
              </a:solidFill>
            </p:spPr>
            <p:txBody>
              <a:bodyPr wrap="square" rtlCol="0">
                <a:spAutoFit/>
              </a:bodyPr>
              <a:lstStyle/>
              <a:p>
                <a:r>
                  <a:rPr lang="en-US">
                    <a:solidFill>
                      <a:srgbClr val="FF0000"/>
                    </a:solidFill>
                  </a:rPr>
                  <a:t>MTSWM more realistically predicts wider </a:t>
                </a: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𝛾</m:t>
                        </m:r>
                      </m:e>
                      <m:sub>
                        <m:r>
                          <a:rPr lang="en-US" b="0" i="1" smtClean="0">
                            <a:solidFill>
                              <a:srgbClr val="FF0000"/>
                            </a:solidFill>
                            <a:latin typeface="Cambria Math" panose="02040503050406030204" pitchFamily="18" charset="0"/>
                          </a:rPr>
                          <m:t>𝑟</m:t>
                        </m:r>
                      </m:sub>
                    </m:sSub>
                  </m:oMath>
                </a14:m>
                <a:r>
                  <a:rPr lang="en-US">
                    <a:solidFill>
                      <a:srgbClr val="FF0000"/>
                    </a:solidFill>
                  </a:rPr>
                  <a:t> than EQWM</a:t>
                </a:r>
              </a:p>
            </p:txBody>
          </p:sp>
        </mc:Choice>
        <mc:Fallback xmlns="">
          <p:sp>
            <p:nvSpPr>
              <p:cNvPr id="2" name="TextBox 1">
                <a:extLst>
                  <a:ext uri="{FF2B5EF4-FFF2-40B4-BE49-F238E27FC236}">
                    <a16:creationId xmlns:a16="http://schemas.microsoft.com/office/drawing/2014/main" id="{11052FE7-74D8-C60E-2D69-8DCC8A13F8FC}"/>
                  </a:ext>
                </a:extLst>
              </p:cNvPr>
              <p:cNvSpPr txBox="1">
                <a:spLocks noRot="1" noChangeAspect="1" noMove="1" noResize="1" noEditPoints="1" noAdjustHandles="1" noChangeArrowheads="1" noChangeShapeType="1" noTextEdit="1"/>
              </p:cNvSpPr>
              <p:nvPr/>
            </p:nvSpPr>
            <p:spPr>
              <a:xfrm>
                <a:off x="6685612" y="2288870"/>
                <a:ext cx="3086001" cy="646331"/>
              </a:xfrm>
              <a:prstGeom prst="rect">
                <a:avLst/>
              </a:prstGeom>
              <a:blipFill>
                <a:blip r:embed="rId4"/>
                <a:stretch>
                  <a:fillRect l="-1779" t="-4717" b="-14151"/>
                </a:stretch>
              </a:blipFill>
            </p:spPr>
            <p:txBody>
              <a:bodyPr/>
              <a:lstStyle/>
              <a:p>
                <a:r>
                  <a:rPr lang="en-US">
                    <a:noFill/>
                  </a:rPr>
                  <a:t> </a:t>
                </a:r>
              </a:p>
            </p:txBody>
          </p:sp>
        </mc:Fallback>
      </mc:AlternateContent>
    </p:spTree>
    <p:extLst>
      <p:ext uri="{BB962C8B-B14F-4D97-AF65-F5344CB8AC3E}">
        <p14:creationId xmlns:p14="http://schemas.microsoft.com/office/powerpoint/2010/main" val="1831780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626AC0C-19CD-A45C-2E72-EB6B12E515D0}"/>
              </a:ext>
            </a:extLst>
          </p:cNvPr>
          <p:cNvSpPr>
            <a:spLocks noGrp="1"/>
          </p:cNvSpPr>
          <p:nvPr>
            <p:ph type="ftr" sz="quarter" idx="11"/>
          </p:nvPr>
        </p:nvSpPr>
        <p:spPr/>
        <p:txBody>
          <a:bodyPr/>
          <a:lstStyle/>
          <a:p>
            <a:r>
              <a:rPr lang="en-US"/>
              <a:t>Chapter 1 - Introduction</a:t>
            </a:r>
          </a:p>
        </p:txBody>
      </p:sp>
      <p:sp>
        <p:nvSpPr>
          <p:cNvPr id="3" name="Title 2">
            <a:extLst>
              <a:ext uri="{FF2B5EF4-FFF2-40B4-BE49-F238E27FC236}">
                <a16:creationId xmlns:a16="http://schemas.microsoft.com/office/drawing/2014/main" id="{0D957C99-9C2A-0D9B-F194-AD54C1CA147A}"/>
              </a:ext>
            </a:extLst>
          </p:cNvPr>
          <p:cNvSpPr>
            <a:spLocks noGrp="1"/>
          </p:cNvSpPr>
          <p:nvPr>
            <p:ph type="title"/>
          </p:nvPr>
        </p:nvSpPr>
        <p:spPr/>
        <p:txBody>
          <a:bodyPr/>
          <a:lstStyle/>
          <a:p>
            <a:r>
              <a:rPr lang="en-US"/>
              <a:t>Background/Motivation</a:t>
            </a:r>
          </a:p>
        </p:txBody>
      </p:sp>
      <p:sp>
        <p:nvSpPr>
          <p:cNvPr id="5" name="Slide Number Placeholder 4">
            <a:extLst>
              <a:ext uri="{FF2B5EF4-FFF2-40B4-BE49-F238E27FC236}">
                <a16:creationId xmlns:a16="http://schemas.microsoft.com/office/drawing/2014/main" id="{B3322B7D-D34B-716C-B44B-E974336FD065}"/>
              </a:ext>
            </a:extLst>
          </p:cNvPr>
          <p:cNvSpPr>
            <a:spLocks noGrp="1"/>
          </p:cNvSpPr>
          <p:nvPr>
            <p:ph type="sldNum" sz="quarter" idx="12"/>
          </p:nvPr>
        </p:nvSpPr>
        <p:spPr/>
        <p:txBody>
          <a:bodyPr/>
          <a:lstStyle/>
          <a:p>
            <a:fld id="{75DBE060-CF68-41CF-9ABE-0462A8BD26DF}" type="slidenum">
              <a:rPr lang="en-US" smtClean="0"/>
              <a:pPr/>
              <a:t>5</a:t>
            </a:fld>
            <a:endParaRPr lang="en-US" dirty="0"/>
          </a:p>
        </p:txBody>
      </p:sp>
      <p:sp>
        <p:nvSpPr>
          <p:cNvPr id="6" name="TextBox 5">
            <a:extLst>
              <a:ext uri="{FF2B5EF4-FFF2-40B4-BE49-F238E27FC236}">
                <a16:creationId xmlns:a16="http://schemas.microsoft.com/office/drawing/2014/main" id="{0523FCC8-9678-6C64-1507-C32AD4EA4899}"/>
              </a:ext>
            </a:extLst>
          </p:cNvPr>
          <p:cNvSpPr txBox="1"/>
          <p:nvPr/>
        </p:nvSpPr>
        <p:spPr>
          <a:xfrm>
            <a:off x="4060025" y="985362"/>
            <a:ext cx="4071949" cy="461665"/>
          </a:xfrm>
          <a:prstGeom prst="rect">
            <a:avLst/>
          </a:prstGeom>
          <a:noFill/>
        </p:spPr>
        <p:txBody>
          <a:bodyPr wrap="none" rtlCol="0">
            <a:spAutoFit/>
          </a:bodyPr>
          <a:lstStyle/>
          <a:p>
            <a:r>
              <a:rPr lang="en-US" sz="2400" dirty="0"/>
              <a:t>Unsteady flows are everywhere</a:t>
            </a:r>
          </a:p>
        </p:txBody>
      </p:sp>
      <p:sp>
        <p:nvSpPr>
          <p:cNvPr id="77" name="TextBox 76">
            <a:extLst>
              <a:ext uri="{FF2B5EF4-FFF2-40B4-BE49-F238E27FC236}">
                <a16:creationId xmlns:a16="http://schemas.microsoft.com/office/drawing/2014/main" id="{FB0D4142-1778-08C9-9F95-1F0DEC40F419}"/>
              </a:ext>
            </a:extLst>
          </p:cNvPr>
          <p:cNvSpPr txBox="1"/>
          <p:nvPr/>
        </p:nvSpPr>
        <p:spPr>
          <a:xfrm>
            <a:off x="2043698" y="1673687"/>
            <a:ext cx="2005677" cy="646331"/>
          </a:xfrm>
          <a:prstGeom prst="rect">
            <a:avLst/>
          </a:prstGeom>
          <a:noFill/>
        </p:spPr>
        <p:txBody>
          <a:bodyPr wrap="none" rtlCol="0">
            <a:spAutoFit/>
          </a:bodyPr>
          <a:lstStyle/>
          <a:p>
            <a:pPr algn="ctr"/>
            <a:r>
              <a:rPr lang="en-US" u="sng" dirty="0"/>
              <a:t>Change in direction</a:t>
            </a:r>
          </a:p>
          <a:p>
            <a:pPr algn="ctr"/>
            <a:r>
              <a:rPr lang="en-US" u="sng" dirty="0"/>
              <a:t>of mean flow</a:t>
            </a:r>
          </a:p>
        </p:txBody>
      </p:sp>
      <p:sp>
        <p:nvSpPr>
          <p:cNvPr id="78" name="TextBox 77">
            <a:extLst>
              <a:ext uri="{FF2B5EF4-FFF2-40B4-BE49-F238E27FC236}">
                <a16:creationId xmlns:a16="http://schemas.microsoft.com/office/drawing/2014/main" id="{109B67FF-F10B-F7E8-0E33-676119BC1A1E}"/>
              </a:ext>
            </a:extLst>
          </p:cNvPr>
          <p:cNvSpPr txBox="1"/>
          <p:nvPr/>
        </p:nvSpPr>
        <p:spPr>
          <a:xfrm>
            <a:off x="2268118" y="3963545"/>
            <a:ext cx="1781257" cy="646331"/>
          </a:xfrm>
          <a:prstGeom prst="rect">
            <a:avLst/>
          </a:prstGeom>
          <a:noFill/>
        </p:spPr>
        <p:txBody>
          <a:bodyPr wrap="none" rtlCol="0">
            <a:spAutoFit/>
          </a:bodyPr>
          <a:lstStyle/>
          <a:p>
            <a:pPr algn="ctr"/>
            <a:r>
              <a:rPr lang="en-US" dirty="0"/>
              <a:t>Sudden spanwise</a:t>
            </a:r>
          </a:p>
          <a:p>
            <a:pPr algn="ctr"/>
            <a:r>
              <a:rPr lang="en-US" dirty="0"/>
              <a:t>pressure gradient</a:t>
            </a:r>
          </a:p>
        </p:txBody>
      </p:sp>
      <p:sp>
        <p:nvSpPr>
          <p:cNvPr id="79" name="TextBox 78">
            <a:extLst>
              <a:ext uri="{FF2B5EF4-FFF2-40B4-BE49-F238E27FC236}">
                <a16:creationId xmlns:a16="http://schemas.microsoft.com/office/drawing/2014/main" id="{1106B02F-E121-3B26-6737-125BC6E6554E}"/>
              </a:ext>
            </a:extLst>
          </p:cNvPr>
          <p:cNvSpPr txBox="1"/>
          <p:nvPr/>
        </p:nvSpPr>
        <p:spPr>
          <a:xfrm>
            <a:off x="5423898" y="1800376"/>
            <a:ext cx="3448380" cy="369332"/>
          </a:xfrm>
          <a:prstGeom prst="rect">
            <a:avLst/>
          </a:prstGeom>
          <a:noFill/>
        </p:spPr>
        <p:txBody>
          <a:bodyPr wrap="none" rtlCol="0">
            <a:spAutoFit/>
          </a:bodyPr>
          <a:lstStyle/>
          <a:p>
            <a:r>
              <a:rPr lang="en-US" u="sng" dirty="0"/>
              <a:t>Change in magnitude of mean flow</a:t>
            </a:r>
          </a:p>
        </p:txBody>
      </p:sp>
      <p:sp>
        <p:nvSpPr>
          <p:cNvPr id="80" name="TextBox 79">
            <a:extLst>
              <a:ext uri="{FF2B5EF4-FFF2-40B4-BE49-F238E27FC236}">
                <a16:creationId xmlns:a16="http://schemas.microsoft.com/office/drawing/2014/main" id="{2FE4EBDF-DC98-AA7F-C75C-3EF969941BE9}"/>
              </a:ext>
            </a:extLst>
          </p:cNvPr>
          <p:cNvSpPr txBox="1"/>
          <p:nvPr/>
        </p:nvSpPr>
        <p:spPr>
          <a:xfrm>
            <a:off x="7602757" y="4102046"/>
            <a:ext cx="1915909" cy="369332"/>
          </a:xfrm>
          <a:prstGeom prst="rect">
            <a:avLst/>
          </a:prstGeom>
          <a:noFill/>
        </p:spPr>
        <p:txBody>
          <a:bodyPr wrap="none" rtlCol="0">
            <a:spAutoFit/>
          </a:bodyPr>
          <a:lstStyle/>
          <a:p>
            <a:r>
              <a:rPr lang="en-US" dirty="0"/>
              <a:t>Pulsatile pipe flow</a:t>
            </a:r>
          </a:p>
        </p:txBody>
      </p:sp>
      <p:sp>
        <p:nvSpPr>
          <p:cNvPr id="81" name="TextBox 80">
            <a:extLst>
              <a:ext uri="{FF2B5EF4-FFF2-40B4-BE49-F238E27FC236}">
                <a16:creationId xmlns:a16="http://schemas.microsoft.com/office/drawing/2014/main" id="{7C5A5C5C-75CF-247D-D282-45B4807307BA}"/>
              </a:ext>
            </a:extLst>
          </p:cNvPr>
          <p:cNvSpPr txBox="1"/>
          <p:nvPr/>
        </p:nvSpPr>
        <p:spPr>
          <a:xfrm>
            <a:off x="4766063" y="3963546"/>
            <a:ext cx="2557110" cy="646331"/>
          </a:xfrm>
          <a:prstGeom prst="rect">
            <a:avLst/>
          </a:prstGeom>
          <a:noFill/>
        </p:spPr>
        <p:txBody>
          <a:bodyPr wrap="none" rtlCol="0">
            <a:spAutoFit/>
          </a:bodyPr>
          <a:lstStyle/>
          <a:p>
            <a:pPr algn="ctr"/>
            <a:r>
              <a:rPr lang="en-US" dirty="0"/>
              <a:t>Accelerating/decelerating</a:t>
            </a:r>
          </a:p>
          <a:p>
            <a:pPr algn="ctr"/>
            <a:r>
              <a:rPr lang="en-US" dirty="0"/>
              <a:t>channel flow</a:t>
            </a:r>
          </a:p>
        </p:txBody>
      </p:sp>
      <p:sp>
        <p:nvSpPr>
          <p:cNvPr id="82" name="TextBox 81">
            <a:extLst>
              <a:ext uri="{FF2B5EF4-FFF2-40B4-BE49-F238E27FC236}">
                <a16:creationId xmlns:a16="http://schemas.microsoft.com/office/drawing/2014/main" id="{FAE26EA4-CBC8-9DE3-86A8-BB90F928265C}"/>
              </a:ext>
            </a:extLst>
          </p:cNvPr>
          <p:cNvSpPr txBox="1"/>
          <p:nvPr/>
        </p:nvSpPr>
        <p:spPr>
          <a:xfrm>
            <a:off x="9829799" y="1580290"/>
            <a:ext cx="2242922" cy="646331"/>
          </a:xfrm>
          <a:prstGeom prst="rect">
            <a:avLst/>
          </a:prstGeom>
          <a:noFill/>
        </p:spPr>
        <p:txBody>
          <a:bodyPr wrap="none" rtlCol="0">
            <a:spAutoFit/>
          </a:bodyPr>
          <a:lstStyle/>
          <a:p>
            <a:pPr algn="ctr"/>
            <a:r>
              <a:rPr lang="en-US" u="sng" dirty="0"/>
              <a:t>Statistically stationary</a:t>
            </a:r>
          </a:p>
          <a:p>
            <a:pPr algn="ctr"/>
            <a:r>
              <a:rPr lang="en-US" u="sng" dirty="0"/>
              <a:t>turbulent flow</a:t>
            </a:r>
          </a:p>
        </p:txBody>
      </p:sp>
      <p:sp>
        <p:nvSpPr>
          <p:cNvPr id="83" name="TextBox 82">
            <a:extLst>
              <a:ext uri="{FF2B5EF4-FFF2-40B4-BE49-F238E27FC236}">
                <a16:creationId xmlns:a16="http://schemas.microsoft.com/office/drawing/2014/main" id="{16663FEA-C54F-9700-93AC-A754CE049672}"/>
              </a:ext>
            </a:extLst>
          </p:cNvPr>
          <p:cNvSpPr txBox="1"/>
          <p:nvPr/>
        </p:nvSpPr>
        <p:spPr>
          <a:xfrm>
            <a:off x="298106" y="2782669"/>
            <a:ext cx="1204176" cy="646331"/>
          </a:xfrm>
          <a:prstGeom prst="rect">
            <a:avLst/>
          </a:prstGeom>
          <a:noFill/>
        </p:spPr>
        <p:txBody>
          <a:bodyPr wrap="none" rtlCol="0">
            <a:spAutoFit/>
          </a:bodyPr>
          <a:lstStyle/>
          <a:p>
            <a:pPr algn="ctr"/>
            <a:r>
              <a:rPr lang="en-US" dirty="0"/>
              <a:t>Real world</a:t>
            </a:r>
          </a:p>
          <a:p>
            <a:pPr algn="ctr"/>
            <a:r>
              <a:rPr lang="en-US" dirty="0"/>
              <a:t>example</a:t>
            </a:r>
          </a:p>
        </p:txBody>
      </p:sp>
      <p:sp>
        <p:nvSpPr>
          <p:cNvPr id="84" name="TextBox 83">
            <a:extLst>
              <a:ext uri="{FF2B5EF4-FFF2-40B4-BE49-F238E27FC236}">
                <a16:creationId xmlns:a16="http://schemas.microsoft.com/office/drawing/2014/main" id="{0D1E52C9-618E-A54C-B612-E3B4E12A06BD}"/>
              </a:ext>
            </a:extLst>
          </p:cNvPr>
          <p:cNvSpPr txBox="1"/>
          <p:nvPr/>
        </p:nvSpPr>
        <p:spPr>
          <a:xfrm>
            <a:off x="386678" y="3963545"/>
            <a:ext cx="1021369" cy="646331"/>
          </a:xfrm>
          <a:prstGeom prst="rect">
            <a:avLst/>
          </a:prstGeom>
          <a:noFill/>
        </p:spPr>
        <p:txBody>
          <a:bodyPr wrap="none" rtlCol="0">
            <a:spAutoFit/>
          </a:bodyPr>
          <a:lstStyle/>
          <a:p>
            <a:pPr algn="ctr"/>
            <a:r>
              <a:rPr lang="en-US" dirty="0"/>
              <a:t>Test case</a:t>
            </a:r>
          </a:p>
          <a:p>
            <a:pPr algn="ctr"/>
            <a:r>
              <a:rPr lang="en-US" dirty="0"/>
              <a:t>example</a:t>
            </a:r>
          </a:p>
        </p:txBody>
      </p:sp>
      <p:pic>
        <p:nvPicPr>
          <p:cNvPr id="85" name="Picture 6" descr="How Blood Flows Through the Heart and Lungs">
            <a:extLst>
              <a:ext uri="{FF2B5EF4-FFF2-40B4-BE49-F238E27FC236}">
                <a16:creationId xmlns:a16="http://schemas.microsoft.com/office/drawing/2014/main" id="{F0C3B959-A05C-8DD8-0384-C518A6B9A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1874" y="2462181"/>
            <a:ext cx="2090949" cy="1344182"/>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 descr="rocket launch, rocket, take off, nasa, space travel, drive, boost,  acceleration, gravity, gravitation, speed up | Pikist">
            <a:extLst>
              <a:ext uri="{FF2B5EF4-FFF2-40B4-BE49-F238E27FC236}">
                <a16:creationId xmlns:a16="http://schemas.microsoft.com/office/drawing/2014/main" id="{964E988D-AA6A-3D9A-DAD8-D3434D93F5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6722" y="2503247"/>
            <a:ext cx="1885578" cy="1262051"/>
          </a:xfrm>
          <a:prstGeom prst="rect">
            <a:avLst/>
          </a:prstGeom>
          <a:noFill/>
          <a:extLst>
            <a:ext uri="{909E8E84-426E-40DD-AFC4-6F175D3DCCD1}">
              <a14:hiddenFill xmlns:a14="http://schemas.microsoft.com/office/drawing/2010/main">
                <a:solidFill>
                  <a:srgbClr val="FFFFFF"/>
                </a:solidFill>
              </a14:hiddenFill>
            </a:ext>
          </a:extLst>
        </p:spPr>
      </p:pic>
      <p:cxnSp>
        <p:nvCxnSpPr>
          <p:cNvPr id="87" name="Straight Connector 86">
            <a:extLst>
              <a:ext uri="{FF2B5EF4-FFF2-40B4-BE49-F238E27FC236}">
                <a16:creationId xmlns:a16="http://schemas.microsoft.com/office/drawing/2014/main" id="{241C48C6-6C65-C745-E374-83A11AD1AE3A}"/>
              </a:ext>
            </a:extLst>
          </p:cNvPr>
          <p:cNvCxnSpPr/>
          <p:nvPr/>
        </p:nvCxnSpPr>
        <p:spPr>
          <a:xfrm>
            <a:off x="195383" y="3963545"/>
            <a:ext cx="11877338" cy="0"/>
          </a:xfrm>
          <a:prstGeom prst="line">
            <a:avLst/>
          </a:prstGeom>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D10DAB57-0D4C-DA45-8D68-7DC5533D8747}"/>
              </a:ext>
            </a:extLst>
          </p:cNvPr>
          <p:cNvCxnSpPr/>
          <p:nvPr/>
        </p:nvCxnSpPr>
        <p:spPr>
          <a:xfrm>
            <a:off x="195383" y="2331580"/>
            <a:ext cx="11877338" cy="0"/>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5A40E02F-984C-86BC-5C6B-7D1F355040BE}"/>
              </a:ext>
            </a:extLst>
          </p:cNvPr>
          <p:cNvCxnSpPr>
            <a:cxnSpLocks/>
          </p:cNvCxnSpPr>
          <p:nvPr/>
        </p:nvCxnSpPr>
        <p:spPr>
          <a:xfrm>
            <a:off x="1828800" y="1819013"/>
            <a:ext cx="0" cy="2790863"/>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88BB3832-B73C-6F30-EA6C-0B218DFC5518}"/>
              </a:ext>
            </a:extLst>
          </p:cNvPr>
          <p:cNvCxnSpPr>
            <a:cxnSpLocks/>
          </p:cNvCxnSpPr>
          <p:nvPr/>
        </p:nvCxnSpPr>
        <p:spPr>
          <a:xfrm>
            <a:off x="4572000" y="1767415"/>
            <a:ext cx="0" cy="2790863"/>
          </a:xfrm>
          <a:prstGeom prst="line">
            <a:avLst/>
          </a:prstGeom>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BA73BF5E-07E5-87B8-69B7-A266C68A99D0}"/>
              </a:ext>
            </a:extLst>
          </p:cNvPr>
          <p:cNvCxnSpPr>
            <a:cxnSpLocks/>
          </p:cNvCxnSpPr>
          <p:nvPr/>
        </p:nvCxnSpPr>
        <p:spPr>
          <a:xfrm>
            <a:off x="9782174" y="1673687"/>
            <a:ext cx="0" cy="2790863"/>
          </a:xfrm>
          <a:prstGeom prst="line">
            <a:avLst/>
          </a:prstGeom>
        </p:spPr>
        <p:style>
          <a:lnRef idx="1">
            <a:schemeClr val="dk1"/>
          </a:lnRef>
          <a:fillRef idx="0">
            <a:schemeClr val="dk1"/>
          </a:fillRef>
          <a:effectRef idx="0">
            <a:schemeClr val="dk1"/>
          </a:effectRef>
          <a:fontRef idx="minor">
            <a:schemeClr val="tx1"/>
          </a:fontRef>
        </p:style>
      </p:cxnSp>
      <p:pic>
        <p:nvPicPr>
          <p:cNvPr id="93" name="Picture 10" descr="Image Gallery">
            <a:extLst>
              <a:ext uri="{FF2B5EF4-FFF2-40B4-BE49-F238E27FC236}">
                <a16:creationId xmlns:a16="http://schemas.microsoft.com/office/drawing/2014/main" id="{D4DC0504-18C2-FA67-B35B-553D676631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17" r="32907"/>
          <a:stretch/>
        </p:blipFill>
        <p:spPr bwMode="auto">
          <a:xfrm>
            <a:off x="9990623" y="2608962"/>
            <a:ext cx="1981201" cy="1031738"/>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07862B62-F46E-1986-3308-8C2ECCF59D14}"/>
              </a:ext>
            </a:extLst>
          </p:cNvPr>
          <p:cNvSpPr txBox="1"/>
          <p:nvPr/>
        </p:nvSpPr>
        <p:spPr>
          <a:xfrm>
            <a:off x="10304800" y="3933368"/>
            <a:ext cx="1499128" cy="646331"/>
          </a:xfrm>
          <a:prstGeom prst="rect">
            <a:avLst/>
          </a:prstGeom>
          <a:noFill/>
        </p:spPr>
        <p:txBody>
          <a:bodyPr wrap="none" rtlCol="0">
            <a:spAutoFit/>
          </a:bodyPr>
          <a:lstStyle/>
          <a:p>
            <a:pPr algn="ctr"/>
            <a:r>
              <a:rPr lang="en-US" dirty="0"/>
              <a:t>Any steady,</a:t>
            </a:r>
          </a:p>
          <a:p>
            <a:pPr algn="ctr"/>
            <a:r>
              <a:rPr lang="en-US" dirty="0"/>
              <a:t>turbulent flow</a:t>
            </a:r>
          </a:p>
        </p:txBody>
      </p:sp>
      <p:pic>
        <p:nvPicPr>
          <p:cNvPr id="95" name="Picture 12" descr="What is Caster and Its Effects on Vehicle Performance">
            <a:extLst>
              <a:ext uri="{FF2B5EF4-FFF2-40B4-BE49-F238E27FC236}">
                <a16:creationId xmlns:a16="http://schemas.microsoft.com/office/drawing/2014/main" id="{7685D904-960B-1879-D8F2-92A584AE4C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5319" y="2437551"/>
            <a:ext cx="2090163" cy="139344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a:extLst>
              <a:ext uri="{FF2B5EF4-FFF2-40B4-BE49-F238E27FC236}">
                <a16:creationId xmlns:a16="http://schemas.microsoft.com/office/drawing/2014/main" id="{38ED40DA-F3F9-A3F1-6A47-1460C9FD12C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1051"/>
          <a:stretch/>
        </p:blipFill>
        <p:spPr bwMode="auto">
          <a:xfrm rot="5400000">
            <a:off x="10365148" y="2104342"/>
            <a:ext cx="1133498" cy="2079854"/>
          </a:xfrm>
          <a:prstGeom prst="rect">
            <a:avLst/>
          </a:prstGeom>
          <a:noFill/>
          <a:extLst>
            <a:ext uri="{909E8E84-426E-40DD-AFC4-6F175D3DCCD1}">
              <a14:hiddenFill xmlns:a14="http://schemas.microsoft.com/office/drawing/2010/main">
                <a:solidFill>
                  <a:srgbClr val="FFFFFF"/>
                </a:solidFill>
              </a14:hiddenFill>
            </a:ext>
          </a:extLst>
        </p:spPr>
      </p:pic>
      <p:cxnSp>
        <p:nvCxnSpPr>
          <p:cNvPr id="97" name="Straight Connector 96">
            <a:extLst>
              <a:ext uri="{FF2B5EF4-FFF2-40B4-BE49-F238E27FC236}">
                <a16:creationId xmlns:a16="http://schemas.microsoft.com/office/drawing/2014/main" id="{23AF477B-331B-5A9B-73DF-3DD4419173C9}"/>
              </a:ext>
            </a:extLst>
          </p:cNvPr>
          <p:cNvCxnSpPr/>
          <p:nvPr/>
        </p:nvCxnSpPr>
        <p:spPr>
          <a:xfrm>
            <a:off x="9891970" y="2577520"/>
            <a:ext cx="207985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400A6939-9F2B-6242-6E8E-CFABCB5D605C}"/>
              </a:ext>
            </a:extLst>
          </p:cNvPr>
          <p:cNvCxnSpPr/>
          <p:nvPr/>
        </p:nvCxnSpPr>
        <p:spPr>
          <a:xfrm>
            <a:off x="9891970" y="3724115"/>
            <a:ext cx="2079854" cy="0"/>
          </a:xfrm>
          <a:prstGeom prst="line">
            <a:avLst/>
          </a:prstGeom>
          <a:ln w="38100"/>
        </p:spPr>
        <p:style>
          <a:lnRef idx="1">
            <a:schemeClr val="dk1"/>
          </a:lnRef>
          <a:fillRef idx="0">
            <a:schemeClr val="dk1"/>
          </a:fillRef>
          <a:effectRef idx="0">
            <a:schemeClr val="dk1"/>
          </a:effectRef>
          <a:fontRef idx="minor">
            <a:schemeClr val="tx1"/>
          </a:fontRef>
        </p:style>
      </p:cxnSp>
      <p:sp>
        <p:nvSpPr>
          <p:cNvPr id="99" name="Rectangle 98">
            <a:extLst>
              <a:ext uri="{FF2B5EF4-FFF2-40B4-BE49-F238E27FC236}">
                <a16:creationId xmlns:a16="http://schemas.microsoft.com/office/drawing/2014/main" id="{642B9486-BB5D-C55E-F4FE-68B7AB6CF13D}"/>
              </a:ext>
            </a:extLst>
          </p:cNvPr>
          <p:cNvSpPr/>
          <p:nvPr/>
        </p:nvSpPr>
        <p:spPr>
          <a:xfrm>
            <a:off x="9891970" y="2503247"/>
            <a:ext cx="2079850" cy="61175"/>
          </a:xfrm>
          <a:prstGeom prst="rect">
            <a:avLst/>
          </a:prstGeom>
          <a:pattFill prst="wdDn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1CF0183C-2D0D-8B2A-A144-5E9B4F212C16}"/>
              </a:ext>
            </a:extLst>
          </p:cNvPr>
          <p:cNvSpPr/>
          <p:nvPr/>
        </p:nvSpPr>
        <p:spPr>
          <a:xfrm>
            <a:off x="9891970" y="3740947"/>
            <a:ext cx="2079850" cy="61175"/>
          </a:xfrm>
          <a:prstGeom prst="rect">
            <a:avLst/>
          </a:prstGeom>
          <a:pattFill prst="wdDn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435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blue and green lines&#10;&#10;Description automatically generated">
            <a:extLst>
              <a:ext uri="{FF2B5EF4-FFF2-40B4-BE49-F238E27FC236}">
                <a16:creationId xmlns:a16="http://schemas.microsoft.com/office/drawing/2014/main" id="{16055966-8F34-434B-BEEA-3A03C639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6243"/>
            <a:ext cx="12323747" cy="6468337"/>
          </a:xfrm>
          <a:prstGeom prst="rect">
            <a:avLst/>
          </a:prstGeom>
        </p:spPr>
      </p:pic>
      <p:sp>
        <p:nvSpPr>
          <p:cNvPr id="3" name="Title 2">
            <a:extLst>
              <a:ext uri="{FF2B5EF4-FFF2-40B4-BE49-F238E27FC236}">
                <a16:creationId xmlns:a16="http://schemas.microsoft.com/office/drawing/2014/main" id="{DE8ECF27-BDF6-992E-7F34-132636A1B1E5}"/>
              </a:ext>
            </a:extLst>
          </p:cNvPr>
          <p:cNvSpPr>
            <a:spLocks noGrp="1"/>
          </p:cNvSpPr>
          <p:nvPr>
            <p:ph type="title"/>
          </p:nvPr>
        </p:nvSpPr>
        <p:spPr/>
        <p:txBody>
          <a:bodyPr/>
          <a:lstStyle/>
          <a:p>
            <a:r>
              <a:rPr lang="en-US"/>
              <a:t>Separated flow simulation results</a:t>
            </a:r>
          </a:p>
        </p:txBody>
      </p:sp>
      <p:sp>
        <p:nvSpPr>
          <p:cNvPr id="5" name="Slide Number Placeholder 4">
            <a:extLst>
              <a:ext uri="{FF2B5EF4-FFF2-40B4-BE49-F238E27FC236}">
                <a16:creationId xmlns:a16="http://schemas.microsoft.com/office/drawing/2014/main" id="{19119CC5-65E4-681D-573A-D391728A0C3F}"/>
              </a:ext>
            </a:extLst>
          </p:cNvPr>
          <p:cNvSpPr>
            <a:spLocks noGrp="1"/>
          </p:cNvSpPr>
          <p:nvPr>
            <p:ph type="sldNum" sz="quarter" idx="12"/>
          </p:nvPr>
        </p:nvSpPr>
        <p:spPr/>
        <p:txBody>
          <a:bodyPr/>
          <a:lstStyle/>
          <a:p>
            <a:fld id="{75DBE060-CF68-41CF-9ABE-0462A8BD26DF}" type="slidenum">
              <a:rPr lang="en-US" smtClean="0"/>
              <a:pPr/>
              <a:t>50</a:t>
            </a:fld>
            <a:endParaRPr lang="en-US" dirty="0"/>
          </a:p>
        </p:txBody>
      </p:sp>
      <p:sp>
        <p:nvSpPr>
          <p:cNvPr id="10" name="TextBox 9">
            <a:extLst>
              <a:ext uri="{FF2B5EF4-FFF2-40B4-BE49-F238E27FC236}">
                <a16:creationId xmlns:a16="http://schemas.microsoft.com/office/drawing/2014/main" id="{36B17D11-C734-6FD9-FE84-AC5985A55369}"/>
              </a:ext>
            </a:extLst>
          </p:cNvPr>
          <p:cNvSpPr txBox="1"/>
          <p:nvPr/>
        </p:nvSpPr>
        <p:spPr>
          <a:xfrm>
            <a:off x="2234153" y="1715678"/>
            <a:ext cx="655885" cy="369332"/>
          </a:xfrm>
          <a:prstGeom prst="rect">
            <a:avLst/>
          </a:prstGeom>
          <a:noFill/>
        </p:spPr>
        <p:txBody>
          <a:bodyPr wrap="none" rtlCol="0">
            <a:spAutoFit/>
          </a:bodyPr>
          <a:lstStyle/>
          <a:p>
            <a:r>
              <a:rPr lang="en-US"/>
              <a:t>Total</a:t>
            </a:r>
          </a:p>
        </p:txBody>
      </p:sp>
      <p:sp>
        <p:nvSpPr>
          <p:cNvPr id="11" name="TextBox 10">
            <a:extLst>
              <a:ext uri="{FF2B5EF4-FFF2-40B4-BE49-F238E27FC236}">
                <a16:creationId xmlns:a16="http://schemas.microsoft.com/office/drawing/2014/main" id="{3274D249-4D69-FEFE-A51C-2B5DFFDC2CF0}"/>
              </a:ext>
            </a:extLst>
          </p:cNvPr>
          <p:cNvSpPr txBox="1"/>
          <p:nvPr/>
        </p:nvSpPr>
        <p:spPr>
          <a:xfrm>
            <a:off x="2234152" y="2638593"/>
            <a:ext cx="850489" cy="369332"/>
          </a:xfrm>
          <a:prstGeom prst="rect">
            <a:avLst/>
          </a:prstGeom>
          <a:noFill/>
        </p:spPr>
        <p:txBody>
          <a:bodyPr wrap="none" rtlCol="0">
            <a:spAutoFit/>
          </a:bodyPr>
          <a:lstStyle/>
          <a:p>
            <a:r>
              <a:rPr lang="en-US">
                <a:solidFill>
                  <a:srgbClr val="1A1AFF"/>
                </a:solidFill>
              </a:rPr>
              <a:t>LaRTE</a:t>
            </a:r>
          </a:p>
        </p:txBody>
      </p:sp>
      <p:sp>
        <p:nvSpPr>
          <p:cNvPr id="12" name="TextBox 11">
            <a:extLst>
              <a:ext uri="{FF2B5EF4-FFF2-40B4-BE49-F238E27FC236}">
                <a16:creationId xmlns:a16="http://schemas.microsoft.com/office/drawing/2014/main" id="{65F34996-C2DF-01FC-E36B-DBFF9F6AA9D9}"/>
              </a:ext>
            </a:extLst>
          </p:cNvPr>
          <p:cNvSpPr txBox="1"/>
          <p:nvPr/>
        </p:nvSpPr>
        <p:spPr>
          <a:xfrm>
            <a:off x="2234152" y="3561508"/>
            <a:ext cx="1005403" cy="369332"/>
          </a:xfrm>
          <a:prstGeom prst="rect">
            <a:avLst/>
          </a:prstGeom>
          <a:noFill/>
        </p:spPr>
        <p:txBody>
          <a:bodyPr wrap="none" rtlCol="0">
            <a:spAutoFit/>
          </a:bodyPr>
          <a:lstStyle/>
          <a:p>
            <a:r>
              <a:rPr lang="en-US">
                <a:solidFill>
                  <a:srgbClr val="FF0000"/>
                </a:solidFill>
              </a:rPr>
              <a:t>lamNEQ</a:t>
            </a:r>
          </a:p>
        </p:txBody>
      </p:sp>
      <p:sp>
        <p:nvSpPr>
          <p:cNvPr id="13" name="TextBox 12">
            <a:extLst>
              <a:ext uri="{FF2B5EF4-FFF2-40B4-BE49-F238E27FC236}">
                <a16:creationId xmlns:a16="http://schemas.microsoft.com/office/drawing/2014/main" id="{870BD976-A9E9-3A26-FD5E-90CCECD358D4}"/>
              </a:ext>
            </a:extLst>
          </p:cNvPr>
          <p:cNvSpPr txBox="1"/>
          <p:nvPr/>
        </p:nvSpPr>
        <p:spPr>
          <a:xfrm>
            <a:off x="2234152" y="4484423"/>
            <a:ext cx="1031051" cy="369332"/>
          </a:xfrm>
          <a:prstGeom prst="rect">
            <a:avLst/>
          </a:prstGeom>
          <a:noFill/>
        </p:spPr>
        <p:txBody>
          <a:bodyPr wrap="none" rtlCol="0">
            <a:spAutoFit/>
          </a:bodyPr>
          <a:lstStyle/>
          <a:p>
            <a:r>
              <a:rPr lang="en-US">
                <a:solidFill>
                  <a:srgbClr val="548235"/>
                </a:solidFill>
              </a:rPr>
              <a:t>turbNEQ</a:t>
            </a:r>
          </a:p>
        </p:txBody>
      </p:sp>
      <p:sp>
        <p:nvSpPr>
          <p:cNvPr id="14" name="Footer Placeholder 1">
            <a:extLst>
              <a:ext uri="{FF2B5EF4-FFF2-40B4-BE49-F238E27FC236}">
                <a16:creationId xmlns:a16="http://schemas.microsoft.com/office/drawing/2014/main" id="{CFC43B15-6F0A-B139-895C-7353386BA2C5}"/>
              </a:ext>
            </a:extLst>
          </p:cNvPr>
          <p:cNvSpPr>
            <a:spLocks noGrp="1"/>
          </p:cNvSpPr>
          <p:nvPr>
            <p:ph type="ftr" sz="quarter" idx="11"/>
          </p:nvPr>
        </p:nvSpPr>
        <p:spPr>
          <a:xfrm>
            <a:off x="885473" y="6563840"/>
            <a:ext cx="10421054" cy="206734"/>
          </a:xfrm>
        </p:spPr>
        <p:txBody>
          <a:bodyPr/>
          <a:lstStyle/>
          <a:p>
            <a:r>
              <a:rPr lang="en-US"/>
              <a:t>Chapter 7 – </a:t>
            </a:r>
            <a:r>
              <a:rPr lang="en-US" sz="1400"/>
              <a:t>The MTSWM applied to streamwise developing flows</a:t>
            </a:r>
            <a:endParaRPr lang="en-US"/>
          </a:p>
        </p:txBody>
      </p:sp>
    </p:spTree>
    <p:extLst>
      <p:ext uri="{BB962C8B-B14F-4D97-AF65-F5344CB8AC3E}">
        <p14:creationId xmlns:p14="http://schemas.microsoft.com/office/powerpoint/2010/main" val="10331990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8ECF27-BDF6-992E-7F34-132636A1B1E5}"/>
              </a:ext>
            </a:extLst>
          </p:cNvPr>
          <p:cNvSpPr>
            <a:spLocks noGrp="1"/>
          </p:cNvSpPr>
          <p:nvPr>
            <p:ph type="title"/>
          </p:nvPr>
        </p:nvSpPr>
        <p:spPr/>
        <p:txBody>
          <a:bodyPr/>
          <a:lstStyle/>
          <a:p>
            <a:r>
              <a:rPr lang="en-US"/>
              <a:t>Separated flow simulation results – MTSWM PDFs</a:t>
            </a:r>
          </a:p>
        </p:txBody>
      </p:sp>
      <p:sp>
        <p:nvSpPr>
          <p:cNvPr id="5" name="Slide Number Placeholder 4">
            <a:extLst>
              <a:ext uri="{FF2B5EF4-FFF2-40B4-BE49-F238E27FC236}">
                <a16:creationId xmlns:a16="http://schemas.microsoft.com/office/drawing/2014/main" id="{19119CC5-65E4-681D-573A-D391728A0C3F}"/>
              </a:ext>
            </a:extLst>
          </p:cNvPr>
          <p:cNvSpPr>
            <a:spLocks noGrp="1"/>
          </p:cNvSpPr>
          <p:nvPr>
            <p:ph type="sldNum" sz="quarter" idx="12"/>
          </p:nvPr>
        </p:nvSpPr>
        <p:spPr/>
        <p:txBody>
          <a:bodyPr/>
          <a:lstStyle/>
          <a:p>
            <a:fld id="{75DBE060-CF68-41CF-9ABE-0462A8BD26DF}" type="slidenum">
              <a:rPr lang="en-US" smtClean="0"/>
              <a:pPr/>
              <a:t>51</a:t>
            </a:fld>
            <a:endParaRPr lang="en-US" dirty="0"/>
          </a:p>
        </p:txBody>
      </p:sp>
      <p:sp>
        <p:nvSpPr>
          <p:cNvPr id="7" name="Rectangle 6">
            <a:extLst>
              <a:ext uri="{FF2B5EF4-FFF2-40B4-BE49-F238E27FC236}">
                <a16:creationId xmlns:a16="http://schemas.microsoft.com/office/drawing/2014/main" id="{87729699-D6FB-3A2D-2B10-77298DC3EFB7}"/>
              </a:ext>
            </a:extLst>
          </p:cNvPr>
          <p:cNvSpPr/>
          <p:nvPr/>
        </p:nvSpPr>
        <p:spPr>
          <a:xfrm>
            <a:off x="5983705" y="1315453"/>
            <a:ext cx="529390" cy="786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 screen&#10;&#10;Description automatically generated">
            <a:extLst>
              <a:ext uri="{FF2B5EF4-FFF2-40B4-BE49-F238E27FC236}">
                <a16:creationId xmlns:a16="http://schemas.microsoft.com/office/drawing/2014/main" id="{1D09B19D-8171-DDBE-6AF1-3E0556A339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4618" y="716349"/>
            <a:ext cx="7470343" cy="6132224"/>
          </a:xfrm>
          <a:prstGeom prst="rect">
            <a:avLst/>
          </a:prstGeom>
        </p:spPr>
      </p:pic>
      <p:sp>
        <p:nvSpPr>
          <p:cNvPr id="8" name="TextBox 7">
            <a:extLst>
              <a:ext uri="{FF2B5EF4-FFF2-40B4-BE49-F238E27FC236}">
                <a16:creationId xmlns:a16="http://schemas.microsoft.com/office/drawing/2014/main" id="{7BD6E8C8-5A27-CF75-866E-1CEF12585F4F}"/>
              </a:ext>
            </a:extLst>
          </p:cNvPr>
          <p:cNvSpPr txBox="1"/>
          <p:nvPr/>
        </p:nvSpPr>
        <p:spPr>
          <a:xfrm>
            <a:off x="4293333" y="1343552"/>
            <a:ext cx="810799" cy="461665"/>
          </a:xfrm>
          <a:prstGeom prst="rect">
            <a:avLst/>
          </a:prstGeom>
          <a:solidFill>
            <a:schemeClr val="bg1"/>
          </a:solidFill>
        </p:spPr>
        <p:txBody>
          <a:bodyPr wrap="none" rtlCol="0">
            <a:spAutoFit/>
          </a:bodyPr>
          <a:lstStyle/>
          <a:p>
            <a:r>
              <a:rPr lang="en-US" sz="2400"/>
              <a:t>Total</a:t>
            </a:r>
          </a:p>
        </p:txBody>
      </p:sp>
      <p:sp>
        <p:nvSpPr>
          <p:cNvPr id="9" name="TextBox 8">
            <a:extLst>
              <a:ext uri="{FF2B5EF4-FFF2-40B4-BE49-F238E27FC236}">
                <a16:creationId xmlns:a16="http://schemas.microsoft.com/office/drawing/2014/main" id="{46180C1B-8BB3-829F-133E-599FF0931612}"/>
              </a:ext>
            </a:extLst>
          </p:cNvPr>
          <p:cNvSpPr txBox="1"/>
          <p:nvPr/>
        </p:nvSpPr>
        <p:spPr>
          <a:xfrm>
            <a:off x="7506218" y="1416586"/>
            <a:ext cx="1070293" cy="461665"/>
          </a:xfrm>
          <a:prstGeom prst="rect">
            <a:avLst/>
          </a:prstGeom>
          <a:solidFill>
            <a:schemeClr val="bg1"/>
          </a:solidFill>
        </p:spPr>
        <p:txBody>
          <a:bodyPr wrap="none" rtlCol="0">
            <a:spAutoFit/>
          </a:bodyPr>
          <a:lstStyle/>
          <a:p>
            <a:r>
              <a:rPr lang="en-US" sz="2400">
                <a:solidFill>
                  <a:srgbClr val="1A1AFF"/>
                </a:solidFill>
              </a:rPr>
              <a:t>LaRTE</a:t>
            </a:r>
          </a:p>
        </p:txBody>
      </p:sp>
      <p:sp>
        <p:nvSpPr>
          <p:cNvPr id="10" name="TextBox 9">
            <a:extLst>
              <a:ext uri="{FF2B5EF4-FFF2-40B4-BE49-F238E27FC236}">
                <a16:creationId xmlns:a16="http://schemas.microsoft.com/office/drawing/2014/main" id="{09C46C69-621A-244F-B353-713C165F1AFF}"/>
              </a:ext>
            </a:extLst>
          </p:cNvPr>
          <p:cNvSpPr txBox="1"/>
          <p:nvPr/>
        </p:nvSpPr>
        <p:spPr>
          <a:xfrm>
            <a:off x="4130413" y="4148012"/>
            <a:ext cx="1277914" cy="461665"/>
          </a:xfrm>
          <a:prstGeom prst="rect">
            <a:avLst/>
          </a:prstGeom>
          <a:solidFill>
            <a:schemeClr val="bg1"/>
          </a:solidFill>
        </p:spPr>
        <p:txBody>
          <a:bodyPr wrap="none" rtlCol="0">
            <a:spAutoFit/>
          </a:bodyPr>
          <a:lstStyle/>
          <a:p>
            <a:r>
              <a:rPr lang="en-US" sz="2400">
                <a:solidFill>
                  <a:srgbClr val="FF0000"/>
                </a:solidFill>
              </a:rPr>
              <a:t>lamNEQ</a:t>
            </a:r>
          </a:p>
        </p:txBody>
      </p:sp>
      <p:sp>
        <p:nvSpPr>
          <p:cNvPr id="11" name="TextBox 10">
            <a:extLst>
              <a:ext uri="{FF2B5EF4-FFF2-40B4-BE49-F238E27FC236}">
                <a16:creationId xmlns:a16="http://schemas.microsoft.com/office/drawing/2014/main" id="{9AC86EDC-C4D9-AAEF-4760-C6B67404E3FC}"/>
              </a:ext>
            </a:extLst>
          </p:cNvPr>
          <p:cNvSpPr txBox="1"/>
          <p:nvPr/>
        </p:nvSpPr>
        <p:spPr>
          <a:xfrm>
            <a:off x="7355388" y="4234252"/>
            <a:ext cx="1313180" cy="461665"/>
          </a:xfrm>
          <a:prstGeom prst="rect">
            <a:avLst/>
          </a:prstGeom>
          <a:solidFill>
            <a:schemeClr val="bg1"/>
          </a:solidFill>
        </p:spPr>
        <p:txBody>
          <a:bodyPr wrap="none" rtlCol="0">
            <a:spAutoFit/>
          </a:bodyPr>
          <a:lstStyle/>
          <a:p>
            <a:r>
              <a:rPr lang="en-US" sz="2400">
                <a:solidFill>
                  <a:srgbClr val="548235"/>
                </a:solidFill>
              </a:rPr>
              <a:t>turbNEQ</a:t>
            </a:r>
          </a:p>
        </p:txBody>
      </p:sp>
      <p:sp>
        <p:nvSpPr>
          <p:cNvPr id="12" name="Footer Placeholder 1">
            <a:extLst>
              <a:ext uri="{FF2B5EF4-FFF2-40B4-BE49-F238E27FC236}">
                <a16:creationId xmlns:a16="http://schemas.microsoft.com/office/drawing/2014/main" id="{25104031-CA6A-FF4E-D40F-4C4281511578}"/>
              </a:ext>
            </a:extLst>
          </p:cNvPr>
          <p:cNvSpPr>
            <a:spLocks noGrp="1"/>
          </p:cNvSpPr>
          <p:nvPr>
            <p:ph type="ftr" sz="quarter" idx="11"/>
          </p:nvPr>
        </p:nvSpPr>
        <p:spPr>
          <a:xfrm>
            <a:off x="885473" y="6563840"/>
            <a:ext cx="10421054" cy="206734"/>
          </a:xfrm>
        </p:spPr>
        <p:txBody>
          <a:bodyPr/>
          <a:lstStyle/>
          <a:p>
            <a:r>
              <a:rPr lang="en-US"/>
              <a:t>Chapter 7 – </a:t>
            </a:r>
            <a:r>
              <a:rPr lang="en-US" sz="1400"/>
              <a:t>The MTSWM applied to streamwise developing flows</a:t>
            </a:r>
            <a:endParaRPr lang="en-US"/>
          </a:p>
        </p:txBody>
      </p:sp>
    </p:spTree>
    <p:extLst>
      <p:ext uri="{BB962C8B-B14F-4D97-AF65-F5344CB8AC3E}">
        <p14:creationId xmlns:p14="http://schemas.microsoft.com/office/powerpoint/2010/main" val="1758074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9244-A261-581D-DBCA-C80567C14DA8}"/>
              </a:ext>
            </a:extLst>
          </p:cNvPr>
          <p:cNvSpPr>
            <a:spLocks noGrp="1"/>
          </p:cNvSpPr>
          <p:nvPr>
            <p:ph type="title"/>
          </p:nvPr>
        </p:nvSpPr>
        <p:spPr/>
        <p:txBody>
          <a:bodyPr/>
          <a:lstStyle/>
          <a:p>
            <a:r>
              <a:rPr lang="en-US"/>
              <a:t>Chapter 8 – </a:t>
            </a:r>
            <a:r>
              <a:rPr lang="en-US" sz="4400"/>
              <a:t>Summary, conclusions, and future directions</a:t>
            </a:r>
            <a:endParaRPr lang="en-US"/>
          </a:p>
        </p:txBody>
      </p:sp>
      <p:sp>
        <p:nvSpPr>
          <p:cNvPr id="3" name="Slide Number Placeholder 2">
            <a:extLst>
              <a:ext uri="{FF2B5EF4-FFF2-40B4-BE49-F238E27FC236}">
                <a16:creationId xmlns:a16="http://schemas.microsoft.com/office/drawing/2014/main" id="{CAE2F0CB-8F50-D50D-DFF7-599D72D1F5B9}"/>
              </a:ext>
            </a:extLst>
          </p:cNvPr>
          <p:cNvSpPr>
            <a:spLocks noGrp="1"/>
          </p:cNvSpPr>
          <p:nvPr>
            <p:ph type="sldNum" sz="quarter" idx="12"/>
          </p:nvPr>
        </p:nvSpPr>
        <p:spPr/>
        <p:txBody>
          <a:bodyPr/>
          <a:lstStyle/>
          <a:p>
            <a:fld id="{75DBE060-CF68-41CF-9ABE-0462A8BD26DF}" type="slidenum">
              <a:rPr lang="en-US" smtClean="0"/>
              <a:pPr/>
              <a:t>52</a:t>
            </a:fld>
            <a:endParaRPr lang="en-US" dirty="0"/>
          </a:p>
        </p:txBody>
      </p:sp>
    </p:spTree>
    <p:extLst>
      <p:ext uri="{BB962C8B-B14F-4D97-AF65-F5344CB8AC3E}">
        <p14:creationId xmlns:p14="http://schemas.microsoft.com/office/powerpoint/2010/main" val="14775081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D591F-ADA4-4B8D-BEC2-EE3DB5951107}"/>
              </a:ext>
            </a:extLst>
          </p:cNvPr>
          <p:cNvSpPr>
            <a:spLocks noGrp="1"/>
          </p:cNvSpPr>
          <p:nvPr>
            <p:ph type="title"/>
          </p:nvPr>
        </p:nvSpPr>
        <p:spPr/>
        <p:txBody>
          <a:bodyPr/>
          <a:lstStyle/>
          <a:p>
            <a:r>
              <a:rPr lang="en-US"/>
              <a:t>Summary and conclusions</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BC1617-128C-45E8-876A-49427C3A0A89}"/>
                  </a:ext>
                </a:extLst>
              </p:cNvPr>
              <p:cNvSpPr>
                <a:spLocks noGrp="1"/>
              </p:cNvSpPr>
              <p:nvPr>
                <p:ph idx="1"/>
              </p:nvPr>
            </p:nvSpPr>
            <p:spPr>
              <a:xfrm>
                <a:off x="317089" y="1106128"/>
                <a:ext cx="11655836" cy="5504222"/>
              </a:xfrm>
            </p:spPr>
            <p:txBody>
              <a:bodyPr>
                <a:normAutofit/>
              </a:bodyPr>
              <a:lstStyle/>
              <a:p>
                <a:r>
                  <a:rPr lang="en-US"/>
                  <a:t>Developed a multi-time-scale wall model for non-equilibrium LES</a:t>
                </a:r>
              </a:p>
              <a:p>
                <a:pPr lvl="1"/>
                <a:r>
                  <a:rPr lang="en-US"/>
                  <a:t>LaRTE – captures slow, quasi-equilibrium wall stress behavior</a:t>
                </a:r>
              </a:p>
              <a:p>
                <a:pPr lvl="1"/>
                <a:r>
                  <a:rPr lang="en-US"/>
                  <a:t>lamNEQ – captures wall stress response to fast changes in PG affecting laminar Stokes layer dynamics</a:t>
                </a:r>
              </a:p>
              <a:p>
                <a:pPr lvl="1"/>
                <a:r>
                  <a:rPr lang="en-US"/>
                  <a:t>turbNEQ – captures wall stress response to velocity fluctuations characteristic of turbulent eddies</a:t>
                </a:r>
              </a:p>
              <a:p>
                <a:endParaRPr lang="en-US"/>
              </a:p>
              <a:p>
                <a:r>
                  <a:rPr lang="en-US"/>
                  <a:t>Tested MTSWM for a wide range of flow conditions from quasi-equilibrium to non-equilibrium and compared against EQWM and available DNS</a:t>
                </a:r>
              </a:p>
              <a:p>
                <a:pPr lvl="1"/>
                <a:r>
                  <a:rPr lang="en-US"/>
                  <a:t>Includes stationary channel flows, channel flow with SSPG, pulsatiling channel flow, linearly accelerating channel flow, ZPG developing boundary layer, and a separated boundary layer</a:t>
                </a:r>
              </a:p>
              <a:p>
                <a:pPr lvl="1"/>
                <a:r>
                  <a:rPr lang="en-US" sz="2000"/>
                  <a:t>MTSWM clearly outperforms EQWM during high non-equilibrium conditions (high frequency / fast acceleration)</a:t>
                </a:r>
              </a:p>
              <a:p>
                <a:pPr lvl="1"/>
                <a:r>
                  <a:rPr lang="en-US"/>
                  <a:t>Pulsating &amp; Linearly accelerating flows show usefulness of the MTSWM approach</a:t>
                </a:r>
              </a:p>
              <a:p>
                <a:pPr lvl="2"/>
                <a:r>
                  <a:rPr lang="en-US"/>
                  <a:t>Different components capure different time scale dynamics</a:t>
                </a:r>
              </a:p>
              <a:p>
                <a:pPr lvl="1"/>
                <a:r>
                  <a:rPr lang="en-US"/>
                  <a:t>LES for ZPG boundary layer and separated flow tests show good agreement with DNS</a:t>
                </a:r>
              </a:p>
              <a:p>
                <a:pPr lvl="2"/>
                <a:r>
                  <a:rPr lang="en-US">
                    <a:solidFill>
                      <a:schemeClr val="tx1"/>
                    </a:solidFill>
                  </a:rPr>
                  <a:t>MTSWM more realistically predicts wider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𝛾</m:t>
                        </m:r>
                      </m:e>
                      <m:sub>
                        <m:r>
                          <a:rPr lang="en-US" b="0" i="1" smtClean="0">
                            <a:solidFill>
                              <a:schemeClr val="tx1"/>
                            </a:solidFill>
                            <a:latin typeface="Cambria Math" panose="02040503050406030204" pitchFamily="18" charset="0"/>
                          </a:rPr>
                          <m:t>𝑟</m:t>
                        </m:r>
                      </m:sub>
                    </m:sSub>
                  </m:oMath>
                </a14:m>
                <a:r>
                  <a:rPr lang="en-US">
                    <a:solidFill>
                      <a:schemeClr val="tx1"/>
                    </a:solidFill>
                  </a:rPr>
                  <a:t> than EQWM</a:t>
                </a:r>
              </a:p>
            </p:txBody>
          </p:sp>
        </mc:Choice>
        <mc:Fallback xmlns="">
          <p:sp>
            <p:nvSpPr>
              <p:cNvPr id="3" name="Content Placeholder 2">
                <a:extLst>
                  <a:ext uri="{FF2B5EF4-FFF2-40B4-BE49-F238E27FC236}">
                    <a16:creationId xmlns:a16="http://schemas.microsoft.com/office/drawing/2014/main" id="{74BC1617-128C-45E8-876A-49427C3A0A89}"/>
                  </a:ext>
                </a:extLst>
              </p:cNvPr>
              <p:cNvSpPr>
                <a:spLocks noGrp="1" noRot="1" noChangeAspect="1" noMove="1" noResize="1" noEditPoints="1" noAdjustHandles="1" noChangeArrowheads="1" noChangeShapeType="1" noTextEdit="1"/>
              </p:cNvSpPr>
              <p:nvPr>
                <p:ph idx="1"/>
              </p:nvPr>
            </p:nvSpPr>
            <p:spPr>
              <a:xfrm>
                <a:off x="317089" y="1106128"/>
                <a:ext cx="11655836" cy="5504222"/>
              </a:xfrm>
              <a:blipFill>
                <a:blip r:embed="rId2"/>
                <a:stretch>
                  <a:fillRect l="-680" t="-1550" r="-99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BA7D75F-49B1-4FA7-BB02-152F7C122C16}"/>
              </a:ext>
            </a:extLst>
          </p:cNvPr>
          <p:cNvSpPr>
            <a:spLocks noGrp="1"/>
          </p:cNvSpPr>
          <p:nvPr>
            <p:ph type="sldNum" sz="quarter" idx="12"/>
          </p:nvPr>
        </p:nvSpPr>
        <p:spPr/>
        <p:txBody>
          <a:bodyPr/>
          <a:lstStyle/>
          <a:p>
            <a:fld id="{75DBE060-CF68-41CF-9ABE-0462A8BD26DF}" type="slidenum">
              <a:rPr lang="en-US" smtClean="0"/>
              <a:pPr/>
              <a:t>53</a:t>
            </a:fld>
            <a:endParaRPr lang="en-US" dirty="0"/>
          </a:p>
        </p:txBody>
      </p:sp>
      <p:sp>
        <p:nvSpPr>
          <p:cNvPr id="6" name="Footer Placeholder 5">
            <a:extLst>
              <a:ext uri="{FF2B5EF4-FFF2-40B4-BE49-F238E27FC236}">
                <a16:creationId xmlns:a16="http://schemas.microsoft.com/office/drawing/2014/main" id="{8756ADBA-2AB8-C5F2-6062-CFC3BF2EE1FE}"/>
              </a:ext>
            </a:extLst>
          </p:cNvPr>
          <p:cNvSpPr>
            <a:spLocks noGrp="1"/>
          </p:cNvSpPr>
          <p:nvPr>
            <p:ph type="ftr" sz="quarter" idx="11"/>
          </p:nvPr>
        </p:nvSpPr>
        <p:spPr/>
        <p:txBody>
          <a:bodyPr/>
          <a:lstStyle/>
          <a:p>
            <a:r>
              <a:rPr lang="en-US"/>
              <a:t>Chapter 8 – </a:t>
            </a:r>
            <a:r>
              <a:rPr lang="en-US" sz="1400"/>
              <a:t>Summary, conclusions, and future directions</a:t>
            </a:r>
            <a:endParaRPr lang="en-US"/>
          </a:p>
        </p:txBody>
      </p:sp>
    </p:spTree>
    <p:extLst>
      <p:ext uri="{BB962C8B-B14F-4D97-AF65-F5344CB8AC3E}">
        <p14:creationId xmlns:p14="http://schemas.microsoft.com/office/powerpoint/2010/main" val="3235808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D591F-ADA4-4B8D-BEC2-EE3DB5951107}"/>
              </a:ext>
            </a:extLst>
          </p:cNvPr>
          <p:cNvSpPr>
            <a:spLocks noGrp="1"/>
          </p:cNvSpPr>
          <p:nvPr>
            <p:ph type="title"/>
          </p:nvPr>
        </p:nvSpPr>
        <p:spPr/>
        <p:txBody>
          <a:bodyPr/>
          <a:lstStyle/>
          <a:p>
            <a:r>
              <a:rPr lang="en-US"/>
              <a:t>Future directions &amp; publications</a:t>
            </a:r>
            <a:endParaRPr lang="en-US" dirty="0"/>
          </a:p>
        </p:txBody>
      </p:sp>
      <p:sp>
        <p:nvSpPr>
          <p:cNvPr id="3" name="Content Placeholder 2">
            <a:extLst>
              <a:ext uri="{FF2B5EF4-FFF2-40B4-BE49-F238E27FC236}">
                <a16:creationId xmlns:a16="http://schemas.microsoft.com/office/drawing/2014/main" id="{74BC1617-128C-45E8-876A-49427C3A0A89}"/>
              </a:ext>
            </a:extLst>
          </p:cNvPr>
          <p:cNvSpPr>
            <a:spLocks noGrp="1"/>
          </p:cNvSpPr>
          <p:nvPr>
            <p:ph idx="1"/>
          </p:nvPr>
        </p:nvSpPr>
        <p:spPr>
          <a:xfrm>
            <a:off x="317089" y="1106128"/>
            <a:ext cx="11655836" cy="5504222"/>
          </a:xfrm>
        </p:spPr>
        <p:txBody>
          <a:bodyPr>
            <a:normAutofit/>
          </a:bodyPr>
          <a:lstStyle/>
          <a:p>
            <a:r>
              <a:rPr lang="en-US" sz="2200" dirty="0"/>
              <a:t>Expand application cases</a:t>
            </a:r>
          </a:p>
          <a:p>
            <a:pPr lvl="1"/>
            <a:r>
              <a:rPr lang="en-US" sz="1800" dirty="0"/>
              <a:t>Flows with larger separation</a:t>
            </a:r>
          </a:p>
          <a:p>
            <a:pPr lvl="1"/>
            <a:r>
              <a:rPr lang="en-US" sz="1800" dirty="0"/>
              <a:t>Combined temporal and spatial non-equilibrium</a:t>
            </a:r>
          </a:p>
          <a:p>
            <a:pPr lvl="1"/>
            <a:r>
              <a:rPr lang="en-US" sz="1800" dirty="0"/>
              <a:t>Complex geometry</a:t>
            </a:r>
          </a:p>
          <a:p>
            <a:r>
              <a:rPr lang="en-US" sz="2200" dirty="0"/>
              <a:t>Continue improving models</a:t>
            </a:r>
          </a:p>
          <a:p>
            <a:pPr lvl="1"/>
            <a:r>
              <a:rPr lang="en-US" sz="1800" dirty="0"/>
              <a:t>Extend to rough walls</a:t>
            </a:r>
          </a:p>
          <a:p>
            <a:pPr lvl="1"/>
            <a:r>
              <a:rPr lang="en-US" sz="1800" dirty="0"/>
              <a:t>Improve spanwise PDFs</a:t>
            </a:r>
          </a:p>
          <a:p>
            <a:pPr lvl="1"/>
            <a:r>
              <a:rPr lang="en-US" sz="1800" dirty="0"/>
              <a:t>Develop alternate </a:t>
            </a:r>
            <a:r>
              <a:rPr lang="en-US" sz="1800" dirty="0" err="1"/>
              <a:t>turbNEQ</a:t>
            </a:r>
            <a:r>
              <a:rPr lang="en-US" sz="1800" dirty="0"/>
              <a:t> models</a:t>
            </a:r>
          </a:p>
          <a:p>
            <a:r>
              <a:rPr lang="en-US" sz="2200" dirty="0"/>
              <a:t>Code improvement</a:t>
            </a:r>
          </a:p>
          <a:p>
            <a:pPr lvl="1"/>
            <a:r>
              <a:rPr lang="en-US" sz="1800" dirty="0"/>
              <a:t>Fringe region generates large PG at inlet</a:t>
            </a:r>
          </a:p>
          <a:p>
            <a:pPr lvl="1"/>
            <a:r>
              <a:rPr lang="en-US" sz="1800" dirty="0"/>
              <a:t>Improve performance in fringe region</a:t>
            </a:r>
          </a:p>
          <a:p>
            <a:pPr marL="457200" lvl="1" indent="0">
              <a:buNone/>
            </a:pPr>
            <a:endParaRPr lang="en-US" sz="1800" dirty="0"/>
          </a:p>
          <a:p>
            <a:pPr marL="0" indent="0">
              <a:buNone/>
            </a:pPr>
            <a:endParaRPr lang="en-US" sz="2200" dirty="0"/>
          </a:p>
          <a:p>
            <a:pPr lvl="2"/>
            <a:endParaRPr lang="en-US" sz="1600" dirty="0"/>
          </a:p>
        </p:txBody>
      </p:sp>
      <p:sp>
        <p:nvSpPr>
          <p:cNvPr id="4" name="Slide Number Placeholder 3">
            <a:extLst>
              <a:ext uri="{FF2B5EF4-FFF2-40B4-BE49-F238E27FC236}">
                <a16:creationId xmlns:a16="http://schemas.microsoft.com/office/drawing/2014/main" id="{FBA7D75F-49B1-4FA7-BB02-152F7C122C16}"/>
              </a:ext>
            </a:extLst>
          </p:cNvPr>
          <p:cNvSpPr>
            <a:spLocks noGrp="1"/>
          </p:cNvSpPr>
          <p:nvPr>
            <p:ph type="sldNum" sz="quarter" idx="12"/>
          </p:nvPr>
        </p:nvSpPr>
        <p:spPr/>
        <p:txBody>
          <a:bodyPr/>
          <a:lstStyle/>
          <a:p>
            <a:fld id="{75DBE060-CF68-41CF-9ABE-0462A8BD26DF}" type="slidenum">
              <a:rPr lang="en-US" smtClean="0"/>
              <a:pPr/>
              <a:t>54</a:t>
            </a:fld>
            <a:endParaRPr lang="en-US" dirty="0"/>
          </a:p>
        </p:txBody>
      </p:sp>
      <p:pic>
        <p:nvPicPr>
          <p:cNvPr id="7" name="Picture 6">
            <a:extLst>
              <a:ext uri="{FF2B5EF4-FFF2-40B4-BE49-F238E27FC236}">
                <a16:creationId xmlns:a16="http://schemas.microsoft.com/office/drawing/2014/main" id="{4E0D46BC-0108-C2C4-2309-14080BD76278}"/>
              </a:ext>
            </a:extLst>
          </p:cNvPr>
          <p:cNvPicPr>
            <a:picLocks noChangeAspect="1"/>
          </p:cNvPicPr>
          <p:nvPr/>
        </p:nvPicPr>
        <p:blipFill>
          <a:blip r:embed="rId2"/>
          <a:stretch>
            <a:fillRect/>
          </a:stretch>
        </p:blipFill>
        <p:spPr>
          <a:xfrm>
            <a:off x="10209885" y="2417511"/>
            <a:ext cx="1438515" cy="1438515"/>
          </a:xfrm>
          <a:prstGeom prst="rect">
            <a:avLst/>
          </a:prstGeom>
        </p:spPr>
      </p:pic>
      <p:sp>
        <p:nvSpPr>
          <p:cNvPr id="8" name="TextBox 7">
            <a:extLst>
              <a:ext uri="{FF2B5EF4-FFF2-40B4-BE49-F238E27FC236}">
                <a16:creationId xmlns:a16="http://schemas.microsoft.com/office/drawing/2014/main" id="{8D89BF72-7524-CBFB-966F-555B624E80E7}"/>
              </a:ext>
            </a:extLst>
          </p:cNvPr>
          <p:cNvSpPr txBox="1"/>
          <p:nvPr/>
        </p:nvSpPr>
        <p:spPr>
          <a:xfrm>
            <a:off x="6408973" y="2859641"/>
            <a:ext cx="3800912" cy="584775"/>
          </a:xfrm>
          <a:prstGeom prst="rect">
            <a:avLst/>
          </a:prstGeom>
          <a:noFill/>
        </p:spPr>
        <p:txBody>
          <a:bodyPr wrap="none" rtlCol="0">
            <a:spAutoFit/>
          </a:bodyPr>
          <a:lstStyle/>
          <a:p>
            <a:r>
              <a:rPr lang="en-US" sz="1600"/>
              <a:t>Fowler, Zaki, Meneveau (2022), JFM,</a:t>
            </a:r>
          </a:p>
          <a:p>
            <a:r>
              <a:rPr lang="en-US" sz="1600"/>
              <a:t>DOI: </a:t>
            </a:r>
            <a:r>
              <a:rPr lang="en-US" sz="1600">
                <a:hlinkClick r:id="rId3">
                  <a:extLst>
                    <a:ext uri="{A12FA001-AC4F-418D-AE19-62706E023703}">
                      <ahyp:hlinkClr xmlns:ahyp="http://schemas.microsoft.com/office/drawing/2018/hyperlinkcolor" val="tx"/>
                    </a:ext>
                  </a:extLst>
                </a:hlinkClick>
              </a:rPr>
              <a:t>https://doi.org/10.1017/jfm.2021.1156</a:t>
            </a:r>
            <a:endParaRPr lang="en-US" sz="1600"/>
          </a:p>
        </p:txBody>
      </p:sp>
      <p:sp>
        <p:nvSpPr>
          <p:cNvPr id="6" name="Footer Placeholder 5">
            <a:extLst>
              <a:ext uri="{FF2B5EF4-FFF2-40B4-BE49-F238E27FC236}">
                <a16:creationId xmlns:a16="http://schemas.microsoft.com/office/drawing/2014/main" id="{8756ADBA-2AB8-C5F2-6062-CFC3BF2EE1FE}"/>
              </a:ext>
            </a:extLst>
          </p:cNvPr>
          <p:cNvSpPr>
            <a:spLocks noGrp="1"/>
          </p:cNvSpPr>
          <p:nvPr>
            <p:ph type="ftr" sz="quarter" idx="11"/>
          </p:nvPr>
        </p:nvSpPr>
        <p:spPr/>
        <p:txBody>
          <a:bodyPr/>
          <a:lstStyle/>
          <a:p>
            <a:r>
              <a:rPr lang="en-US"/>
              <a:t>Chapter 8 – </a:t>
            </a:r>
            <a:r>
              <a:rPr lang="en-US" sz="1400"/>
              <a:t>Summary, conclusions, and future directions</a:t>
            </a:r>
            <a:endParaRPr lang="en-US"/>
          </a:p>
        </p:txBody>
      </p:sp>
      <p:pic>
        <p:nvPicPr>
          <p:cNvPr id="10" name="Picture 9">
            <a:extLst>
              <a:ext uri="{FF2B5EF4-FFF2-40B4-BE49-F238E27FC236}">
                <a16:creationId xmlns:a16="http://schemas.microsoft.com/office/drawing/2014/main" id="{B5653526-7D5D-2AE1-630C-5478E8869742}"/>
              </a:ext>
            </a:extLst>
          </p:cNvPr>
          <p:cNvPicPr>
            <a:picLocks noChangeAspect="1"/>
          </p:cNvPicPr>
          <p:nvPr/>
        </p:nvPicPr>
        <p:blipFill>
          <a:blip r:embed="rId4"/>
          <a:stretch>
            <a:fillRect/>
          </a:stretch>
        </p:blipFill>
        <p:spPr>
          <a:xfrm>
            <a:off x="10209885" y="4475380"/>
            <a:ext cx="1404864" cy="1411802"/>
          </a:xfrm>
          <a:prstGeom prst="rect">
            <a:avLst/>
          </a:prstGeom>
        </p:spPr>
      </p:pic>
      <p:sp>
        <p:nvSpPr>
          <p:cNvPr id="11" name="TextBox 10">
            <a:extLst>
              <a:ext uri="{FF2B5EF4-FFF2-40B4-BE49-F238E27FC236}">
                <a16:creationId xmlns:a16="http://schemas.microsoft.com/office/drawing/2014/main" id="{E4CC0DD3-CB7D-B50E-D366-C1F94AC1CF36}"/>
              </a:ext>
            </a:extLst>
          </p:cNvPr>
          <p:cNvSpPr txBox="1"/>
          <p:nvPr/>
        </p:nvSpPr>
        <p:spPr>
          <a:xfrm>
            <a:off x="6408973" y="4970787"/>
            <a:ext cx="3800912" cy="584775"/>
          </a:xfrm>
          <a:prstGeom prst="rect">
            <a:avLst/>
          </a:prstGeom>
          <a:noFill/>
        </p:spPr>
        <p:txBody>
          <a:bodyPr wrap="none" rtlCol="0">
            <a:spAutoFit/>
          </a:bodyPr>
          <a:lstStyle/>
          <a:p>
            <a:r>
              <a:rPr lang="en-US" sz="1600"/>
              <a:t>Fowler, Zaki, Meneveau (2023), JFM,</a:t>
            </a:r>
          </a:p>
          <a:p>
            <a:r>
              <a:rPr lang="en-US" sz="1600"/>
              <a:t>DOI: </a:t>
            </a:r>
            <a:r>
              <a:rPr lang="en-US" sz="1600">
                <a:hlinkClick r:id="rId5">
                  <a:extLst>
                    <a:ext uri="{A12FA001-AC4F-418D-AE19-62706E023703}">
                      <ahyp:hlinkClr xmlns:ahyp="http://schemas.microsoft.com/office/drawing/2018/hyperlinkcolor" val="tx"/>
                    </a:ext>
                  </a:extLst>
                </a:hlinkClick>
              </a:rPr>
              <a:t>https://doi.org/10.1017/jfm.2023.585</a:t>
            </a:r>
            <a:endParaRPr lang="en-US" sz="1600"/>
          </a:p>
        </p:txBody>
      </p:sp>
      <p:sp>
        <p:nvSpPr>
          <p:cNvPr id="5" name="TextBox 4">
            <a:extLst>
              <a:ext uri="{FF2B5EF4-FFF2-40B4-BE49-F238E27FC236}">
                <a16:creationId xmlns:a16="http://schemas.microsoft.com/office/drawing/2014/main" id="{1E7CCAB5-C904-80EC-097E-5ED7DB52D9CB}"/>
              </a:ext>
            </a:extLst>
          </p:cNvPr>
          <p:cNvSpPr txBox="1"/>
          <p:nvPr/>
        </p:nvSpPr>
        <p:spPr>
          <a:xfrm>
            <a:off x="7092745" y="1431038"/>
            <a:ext cx="3384260" cy="369332"/>
          </a:xfrm>
          <a:prstGeom prst="rect">
            <a:avLst/>
          </a:prstGeom>
          <a:noFill/>
        </p:spPr>
        <p:txBody>
          <a:bodyPr wrap="none" rtlCol="0">
            <a:spAutoFit/>
          </a:bodyPr>
          <a:lstStyle/>
          <a:p>
            <a:r>
              <a:rPr lang="en-US"/>
              <a:t>Additional details can be found in:</a:t>
            </a:r>
          </a:p>
        </p:txBody>
      </p:sp>
      <p:sp>
        <p:nvSpPr>
          <p:cNvPr id="9" name="Rectangle 8">
            <a:extLst>
              <a:ext uri="{FF2B5EF4-FFF2-40B4-BE49-F238E27FC236}">
                <a16:creationId xmlns:a16="http://schemas.microsoft.com/office/drawing/2014/main" id="{0AC30F33-31C5-B376-7207-7B2C77DE99CC}"/>
              </a:ext>
            </a:extLst>
          </p:cNvPr>
          <p:cNvSpPr/>
          <p:nvPr/>
        </p:nvSpPr>
        <p:spPr>
          <a:xfrm>
            <a:off x="6225113" y="1209813"/>
            <a:ext cx="5649798" cy="484057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932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5"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626AC0C-19CD-A45C-2E72-EB6B12E515D0}"/>
              </a:ext>
            </a:extLst>
          </p:cNvPr>
          <p:cNvSpPr>
            <a:spLocks noGrp="1"/>
          </p:cNvSpPr>
          <p:nvPr>
            <p:ph type="ftr" sz="quarter" idx="11"/>
          </p:nvPr>
        </p:nvSpPr>
        <p:spPr/>
        <p:txBody>
          <a:bodyPr/>
          <a:lstStyle/>
          <a:p>
            <a:r>
              <a:rPr lang="en-US"/>
              <a:t>Chapter 1 - Introduction</a:t>
            </a:r>
          </a:p>
        </p:txBody>
      </p:sp>
      <p:sp>
        <p:nvSpPr>
          <p:cNvPr id="3" name="Title 2">
            <a:extLst>
              <a:ext uri="{FF2B5EF4-FFF2-40B4-BE49-F238E27FC236}">
                <a16:creationId xmlns:a16="http://schemas.microsoft.com/office/drawing/2014/main" id="{0D957C99-9C2A-0D9B-F194-AD54C1CA147A}"/>
              </a:ext>
            </a:extLst>
          </p:cNvPr>
          <p:cNvSpPr>
            <a:spLocks noGrp="1"/>
          </p:cNvSpPr>
          <p:nvPr>
            <p:ph type="title"/>
          </p:nvPr>
        </p:nvSpPr>
        <p:spPr/>
        <p:txBody>
          <a:bodyPr/>
          <a:lstStyle/>
          <a:p>
            <a:r>
              <a:rPr lang="en-US"/>
              <a:t>Background/Motivation</a:t>
            </a:r>
          </a:p>
        </p:txBody>
      </p:sp>
      <p:sp>
        <p:nvSpPr>
          <p:cNvPr id="5" name="Slide Number Placeholder 4">
            <a:extLst>
              <a:ext uri="{FF2B5EF4-FFF2-40B4-BE49-F238E27FC236}">
                <a16:creationId xmlns:a16="http://schemas.microsoft.com/office/drawing/2014/main" id="{B3322B7D-D34B-716C-B44B-E974336FD065}"/>
              </a:ext>
            </a:extLst>
          </p:cNvPr>
          <p:cNvSpPr>
            <a:spLocks noGrp="1"/>
          </p:cNvSpPr>
          <p:nvPr>
            <p:ph type="sldNum" sz="quarter" idx="12"/>
          </p:nvPr>
        </p:nvSpPr>
        <p:spPr/>
        <p:txBody>
          <a:bodyPr/>
          <a:lstStyle/>
          <a:p>
            <a:fld id="{75DBE060-CF68-41CF-9ABE-0462A8BD26DF}" type="slidenum">
              <a:rPr lang="en-US" smtClean="0"/>
              <a:pPr/>
              <a:t>6</a:t>
            </a:fld>
            <a:endParaRPr lang="en-US" dirty="0"/>
          </a:p>
        </p:txBody>
      </p:sp>
      <p:cxnSp>
        <p:nvCxnSpPr>
          <p:cNvPr id="4" name="Straight Connector 3">
            <a:extLst>
              <a:ext uri="{FF2B5EF4-FFF2-40B4-BE49-F238E27FC236}">
                <a16:creationId xmlns:a16="http://schemas.microsoft.com/office/drawing/2014/main" id="{ED0167A6-D08B-DC37-D198-3B783AEDBE18}"/>
              </a:ext>
            </a:extLst>
          </p:cNvPr>
          <p:cNvCxnSpPr>
            <a:cxnSpLocks/>
          </p:cNvCxnSpPr>
          <p:nvPr/>
        </p:nvCxnSpPr>
        <p:spPr>
          <a:xfrm>
            <a:off x="1464847" y="4046873"/>
            <a:ext cx="425767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41786677-F322-7961-EED8-A1A704B76C96}"/>
              </a:ext>
            </a:extLst>
          </p:cNvPr>
          <p:cNvCxnSpPr/>
          <p:nvPr/>
        </p:nvCxnSpPr>
        <p:spPr>
          <a:xfrm>
            <a:off x="1655347" y="4046873"/>
            <a:ext cx="142875" cy="180975"/>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688D9F5F-BC58-DC88-DAA3-4BAB39196382}"/>
              </a:ext>
            </a:extLst>
          </p:cNvPr>
          <p:cNvCxnSpPr/>
          <p:nvPr/>
        </p:nvCxnSpPr>
        <p:spPr>
          <a:xfrm>
            <a:off x="5455822" y="4046873"/>
            <a:ext cx="142875" cy="180975"/>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30119D02-20BE-8F05-AB80-2C0926E47971}"/>
              </a:ext>
            </a:extLst>
          </p:cNvPr>
          <p:cNvCxnSpPr/>
          <p:nvPr/>
        </p:nvCxnSpPr>
        <p:spPr>
          <a:xfrm>
            <a:off x="3593684" y="4046872"/>
            <a:ext cx="142875" cy="180975"/>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81C5B4A5-87AD-777B-97A9-97175C59A0BF}"/>
              </a:ext>
            </a:extLst>
          </p:cNvPr>
          <p:cNvCxnSpPr/>
          <p:nvPr/>
        </p:nvCxnSpPr>
        <p:spPr>
          <a:xfrm>
            <a:off x="2690808" y="4046872"/>
            <a:ext cx="142875" cy="180975"/>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09BDFF4-BF41-E9C2-21D1-7E5B4FBB3A2C}"/>
              </a:ext>
            </a:extLst>
          </p:cNvPr>
          <p:cNvCxnSpPr/>
          <p:nvPr/>
        </p:nvCxnSpPr>
        <p:spPr>
          <a:xfrm>
            <a:off x="4552946" y="4046872"/>
            <a:ext cx="142875" cy="180975"/>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919263A-FF0B-3854-FD5D-C4D1A46F0554}"/>
              </a:ext>
            </a:extLst>
          </p:cNvPr>
          <p:cNvCxnSpPr/>
          <p:nvPr/>
        </p:nvCxnSpPr>
        <p:spPr>
          <a:xfrm>
            <a:off x="2173077" y="4046872"/>
            <a:ext cx="142875" cy="180975"/>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6C9FE97-1DE6-60CB-4965-EE1BA29DEDC4}"/>
              </a:ext>
            </a:extLst>
          </p:cNvPr>
          <p:cNvCxnSpPr/>
          <p:nvPr/>
        </p:nvCxnSpPr>
        <p:spPr>
          <a:xfrm>
            <a:off x="3142246" y="4046871"/>
            <a:ext cx="142875" cy="180975"/>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324B58E-8835-C930-3657-CE156D7AAF83}"/>
              </a:ext>
            </a:extLst>
          </p:cNvPr>
          <p:cNvCxnSpPr/>
          <p:nvPr/>
        </p:nvCxnSpPr>
        <p:spPr>
          <a:xfrm>
            <a:off x="4072932" y="4046870"/>
            <a:ext cx="142875" cy="180975"/>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7D5791A-07B2-59DD-ECE3-4254C0AAAA90}"/>
              </a:ext>
            </a:extLst>
          </p:cNvPr>
          <p:cNvCxnSpPr/>
          <p:nvPr/>
        </p:nvCxnSpPr>
        <p:spPr>
          <a:xfrm>
            <a:off x="5003618" y="4046869"/>
            <a:ext cx="142875" cy="180975"/>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F375855D-AD05-2E95-3BE0-5F2B57B0FC99}"/>
              </a:ext>
            </a:extLst>
          </p:cNvPr>
          <p:cNvCxnSpPr>
            <a:cxnSpLocks/>
          </p:cNvCxnSpPr>
          <p:nvPr/>
        </p:nvCxnSpPr>
        <p:spPr>
          <a:xfrm>
            <a:off x="1464843" y="3229215"/>
            <a:ext cx="4257675" cy="0"/>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ED8E8A2-4DDD-D747-8910-7A68C7E8F057}"/>
              </a:ext>
            </a:extLst>
          </p:cNvPr>
          <p:cNvCxnSpPr>
            <a:cxnSpLocks/>
          </p:cNvCxnSpPr>
          <p:nvPr/>
        </p:nvCxnSpPr>
        <p:spPr>
          <a:xfrm>
            <a:off x="1464844" y="3461362"/>
            <a:ext cx="4257675" cy="0"/>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D1169BF-E7EE-7F98-C58D-85B7C929CFF1}"/>
              </a:ext>
            </a:extLst>
          </p:cNvPr>
          <p:cNvCxnSpPr>
            <a:cxnSpLocks/>
          </p:cNvCxnSpPr>
          <p:nvPr/>
        </p:nvCxnSpPr>
        <p:spPr>
          <a:xfrm flipV="1">
            <a:off x="1464847" y="2549863"/>
            <a:ext cx="0" cy="1497007"/>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5B26A799-3963-168E-C4F4-59A4344300D0}"/>
              </a:ext>
            </a:extLst>
          </p:cNvPr>
          <p:cNvCxnSpPr>
            <a:cxnSpLocks/>
          </p:cNvCxnSpPr>
          <p:nvPr/>
        </p:nvCxnSpPr>
        <p:spPr>
          <a:xfrm flipV="1">
            <a:off x="5722522" y="2556213"/>
            <a:ext cx="0" cy="1497007"/>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8D2DC9D1-F938-AD9E-46DB-930FA4717B26}"/>
              </a:ext>
            </a:extLst>
          </p:cNvPr>
          <p:cNvCxnSpPr>
            <a:cxnSpLocks/>
          </p:cNvCxnSpPr>
          <p:nvPr/>
        </p:nvCxnSpPr>
        <p:spPr>
          <a:xfrm>
            <a:off x="1464846" y="3742976"/>
            <a:ext cx="4257675" cy="0"/>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6E3CEE67-3E71-9FE7-403A-646A3A503220}"/>
              </a:ext>
            </a:extLst>
          </p:cNvPr>
          <p:cNvCxnSpPr>
            <a:cxnSpLocks/>
          </p:cNvCxnSpPr>
          <p:nvPr/>
        </p:nvCxnSpPr>
        <p:spPr>
          <a:xfrm>
            <a:off x="1464846" y="3633123"/>
            <a:ext cx="4257675" cy="0"/>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2AC5BC9-027D-1C60-35BE-5AAED6BBFB8C}"/>
              </a:ext>
            </a:extLst>
          </p:cNvPr>
          <p:cNvCxnSpPr>
            <a:cxnSpLocks/>
          </p:cNvCxnSpPr>
          <p:nvPr/>
        </p:nvCxnSpPr>
        <p:spPr>
          <a:xfrm>
            <a:off x="1464841" y="3813292"/>
            <a:ext cx="4257675" cy="0"/>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B1CA08E3-E349-EED2-46DC-DE0CD913FF52}"/>
              </a:ext>
            </a:extLst>
          </p:cNvPr>
          <p:cNvCxnSpPr>
            <a:cxnSpLocks/>
          </p:cNvCxnSpPr>
          <p:nvPr/>
        </p:nvCxnSpPr>
        <p:spPr>
          <a:xfrm>
            <a:off x="1464845" y="3916698"/>
            <a:ext cx="4257675" cy="0"/>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238DFD7-1543-975E-E99C-CB9A2E9F0728}"/>
              </a:ext>
            </a:extLst>
          </p:cNvPr>
          <p:cNvCxnSpPr>
            <a:cxnSpLocks/>
          </p:cNvCxnSpPr>
          <p:nvPr/>
        </p:nvCxnSpPr>
        <p:spPr>
          <a:xfrm>
            <a:off x="1464846" y="3869481"/>
            <a:ext cx="4257675" cy="0"/>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40C26038-AB2B-6BEF-0DA2-7135CB250752}"/>
              </a:ext>
            </a:extLst>
          </p:cNvPr>
          <p:cNvCxnSpPr>
            <a:cxnSpLocks/>
          </p:cNvCxnSpPr>
          <p:nvPr/>
        </p:nvCxnSpPr>
        <p:spPr>
          <a:xfrm>
            <a:off x="1464842" y="2923716"/>
            <a:ext cx="4257675" cy="0"/>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47840B74-855C-C54B-A460-B4102D63EC5E}"/>
              </a:ext>
            </a:extLst>
          </p:cNvPr>
          <p:cNvCxnSpPr>
            <a:cxnSpLocks/>
          </p:cNvCxnSpPr>
          <p:nvPr/>
        </p:nvCxnSpPr>
        <p:spPr>
          <a:xfrm>
            <a:off x="1464841" y="2547481"/>
            <a:ext cx="4257675" cy="0"/>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9B2251C4-A618-0248-A33A-D00944420DDD}"/>
              </a:ext>
            </a:extLst>
          </p:cNvPr>
          <p:cNvCxnSpPr>
            <a:cxnSpLocks/>
          </p:cNvCxnSpPr>
          <p:nvPr/>
        </p:nvCxnSpPr>
        <p:spPr>
          <a:xfrm flipV="1">
            <a:off x="2083972" y="2549862"/>
            <a:ext cx="0" cy="1497007"/>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0F790A16-709B-0166-A09D-481D4FF30A1A}"/>
              </a:ext>
            </a:extLst>
          </p:cNvPr>
          <p:cNvCxnSpPr>
            <a:cxnSpLocks/>
          </p:cNvCxnSpPr>
          <p:nvPr/>
        </p:nvCxnSpPr>
        <p:spPr>
          <a:xfrm flipV="1">
            <a:off x="2687633" y="2556212"/>
            <a:ext cx="0" cy="1497007"/>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8837E6B3-BD1E-EEC0-0120-8FE1D5B30737}"/>
              </a:ext>
            </a:extLst>
          </p:cNvPr>
          <p:cNvCxnSpPr>
            <a:cxnSpLocks/>
          </p:cNvCxnSpPr>
          <p:nvPr/>
        </p:nvCxnSpPr>
        <p:spPr>
          <a:xfrm flipV="1">
            <a:off x="3288296" y="2547481"/>
            <a:ext cx="0" cy="1497007"/>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2C298215-ABD0-F517-5100-2B4093C1ABA5}"/>
              </a:ext>
            </a:extLst>
          </p:cNvPr>
          <p:cNvCxnSpPr>
            <a:cxnSpLocks/>
          </p:cNvCxnSpPr>
          <p:nvPr/>
        </p:nvCxnSpPr>
        <p:spPr>
          <a:xfrm flipV="1">
            <a:off x="3905516" y="2556211"/>
            <a:ext cx="0" cy="1497007"/>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C467BC1B-28BB-4CF7-1657-014CEF47B351}"/>
              </a:ext>
            </a:extLst>
          </p:cNvPr>
          <p:cNvCxnSpPr>
            <a:cxnSpLocks/>
          </p:cNvCxnSpPr>
          <p:nvPr/>
        </p:nvCxnSpPr>
        <p:spPr>
          <a:xfrm flipV="1">
            <a:off x="4551405" y="2547480"/>
            <a:ext cx="0" cy="1497007"/>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DA5D0A3A-3347-9942-EC0D-8504A079353D}"/>
              </a:ext>
            </a:extLst>
          </p:cNvPr>
          <p:cNvCxnSpPr>
            <a:cxnSpLocks/>
          </p:cNvCxnSpPr>
          <p:nvPr/>
        </p:nvCxnSpPr>
        <p:spPr>
          <a:xfrm flipV="1">
            <a:off x="5137332" y="2547479"/>
            <a:ext cx="0" cy="1497007"/>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2C265DE3-36DB-DDAA-A5E1-2521BA36D7C4}"/>
              </a:ext>
            </a:extLst>
          </p:cNvPr>
          <p:cNvCxnSpPr/>
          <p:nvPr/>
        </p:nvCxnSpPr>
        <p:spPr>
          <a:xfrm>
            <a:off x="1337608" y="2547479"/>
            <a:ext cx="0" cy="39052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ECF7AC68-482E-6442-CEBB-EA05DC5EE2BA}"/>
              </a:ext>
            </a:extLst>
          </p:cNvPr>
          <p:cNvCxnSpPr>
            <a:cxnSpLocks/>
          </p:cNvCxnSpPr>
          <p:nvPr/>
        </p:nvCxnSpPr>
        <p:spPr>
          <a:xfrm>
            <a:off x="1464841" y="2396310"/>
            <a:ext cx="61913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35" name="Picture 34">
            <a:extLst>
              <a:ext uri="{FF2B5EF4-FFF2-40B4-BE49-F238E27FC236}">
                <a16:creationId xmlns:a16="http://schemas.microsoft.com/office/drawing/2014/main" id="{08D80B9E-8160-F94B-E17A-06D494DE59A6}"/>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414912" y="2581102"/>
            <a:ext cx="761904" cy="256000"/>
          </a:xfrm>
          <a:prstGeom prst="rect">
            <a:avLst/>
          </a:prstGeom>
        </p:spPr>
      </p:pic>
      <p:pic>
        <p:nvPicPr>
          <p:cNvPr id="36" name="Picture 35">
            <a:extLst>
              <a:ext uri="{FF2B5EF4-FFF2-40B4-BE49-F238E27FC236}">
                <a16:creationId xmlns:a16="http://schemas.microsoft.com/office/drawing/2014/main" id="{CE65A305-7478-E4A5-1A45-4616D5F4F584}"/>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1660245" y="2039838"/>
            <a:ext cx="303238" cy="220952"/>
          </a:xfrm>
          <a:prstGeom prst="rect">
            <a:avLst/>
          </a:prstGeom>
        </p:spPr>
      </p:pic>
      <p:sp>
        <p:nvSpPr>
          <p:cNvPr id="37" name="TextBox 36">
            <a:extLst>
              <a:ext uri="{FF2B5EF4-FFF2-40B4-BE49-F238E27FC236}">
                <a16:creationId xmlns:a16="http://schemas.microsoft.com/office/drawing/2014/main" id="{299B54F0-AF02-ED29-1F35-58020764031F}"/>
              </a:ext>
            </a:extLst>
          </p:cNvPr>
          <p:cNvSpPr txBox="1"/>
          <p:nvPr/>
        </p:nvSpPr>
        <p:spPr>
          <a:xfrm>
            <a:off x="2468719" y="1782187"/>
            <a:ext cx="208268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Wall Resolved LES</a:t>
            </a:r>
          </a:p>
        </p:txBody>
      </p:sp>
      <p:sp>
        <p:nvSpPr>
          <p:cNvPr id="38" name="TextBox 37">
            <a:extLst>
              <a:ext uri="{FF2B5EF4-FFF2-40B4-BE49-F238E27FC236}">
                <a16:creationId xmlns:a16="http://schemas.microsoft.com/office/drawing/2014/main" id="{8EC185E7-ABEC-5FA6-28B5-76CE9F0BDDAF}"/>
              </a:ext>
            </a:extLst>
          </p:cNvPr>
          <p:cNvSpPr txBox="1"/>
          <p:nvPr/>
        </p:nvSpPr>
        <p:spPr>
          <a:xfrm>
            <a:off x="131110" y="3576738"/>
            <a:ext cx="1075936" cy="461665"/>
          </a:xfrm>
          <a:prstGeom prst="rect">
            <a:avLst/>
          </a:prstGeom>
          <a:noFill/>
        </p:spPr>
        <p:txBody>
          <a:bodyPr wrap="none" rtlCol="0">
            <a:spAutoFit/>
          </a:bodyPr>
          <a:lstStyle/>
          <a:p>
            <a:pPr algn="ctr"/>
            <a:r>
              <a:rPr lang="en-US" sz="1200" dirty="0">
                <a:latin typeface="Times New Roman" panose="02020603050405020304" pitchFamily="18" charset="0"/>
                <a:cs typeface="Times New Roman" panose="02020603050405020304" pitchFamily="18" charset="0"/>
              </a:rPr>
              <a:t>Near wall grid</a:t>
            </a:r>
          </a:p>
          <a:p>
            <a:pPr algn="ctr"/>
            <a:r>
              <a:rPr lang="en-US" sz="1200" dirty="0">
                <a:latin typeface="Times New Roman" panose="02020603050405020304" pitchFamily="18" charset="0"/>
                <a:cs typeface="Times New Roman" panose="02020603050405020304" pitchFamily="18" charset="0"/>
              </a:rPr>
              <a:t>refinement</a:t>
            </a:r>
          </a:p>
        </p:txBody>
      </p:sp>
      <p:sp>
        <p:nvSpPr>
          <p:cNvPr id="39" name="Left Brace 38">
            <a:extLst>
              <a:ext uri="{FF2B5EF4-FFF2-40B4-BE49-F238E27FC236}">
                <a16:creationId xmlns:a16="http://schemas.microsoft.com/office/drawing/2014/main" id="{89F90E80-2D9D-AF78-5625-0C946DFF1C01}"/>
              </a:ext>
            </a:extLst>
          </p:cNvPr>
          <p:cNvSpPr/>
          <p:nvPr/>
        </p:nvSpPr>
        <p:spPr>
          <a:xfrm>
            <a:off x="1188300" y="3662697"/>
            <a:ext cx="199663" cy="38178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5536F3A5-20C0-23A5-4EFE-228976EF5388}"/>
              </a:ext>
            </a:extLst>
          </p:cNvPr>
          <p:cNvCxnSpPr>
            <a:cxnSpLocks/>
          </p:cNvCxnSpPr>
          <p:nvPr/>
        </p:nvCxnSpPr>
        <p:spPr>
          <a:xfrm>
            <a:off x="7534441" y="4038709"/>
            <a:ext cx="425767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58B6B56D-F341-9BF7-9611-3ACE1ED0449F}"/>
              </a:ext>
            </a:extLst>
          </p:cNvPr>
          <p:cNvCxnSpPr/>
          <p:nvPr/>
        </p:nvCxnSpPr>
        <p:spPr>
          <a:xfrm>
            <a:off x="7724941" y="4038709"/>
            <a:ext cx="142875" cy="180975"/>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094AFEEF-CEA7-F4A2-64E0-BE4739A3411F}"/>
              </a:ext>
            </a:extLst>
          </p:cNvPr>
          <p:cNvCxnSpPr/>
          <p:nvPr/>
        </p:nvCxnSpPr>
        <p:spPr>
          <a:xfrm>
            <a:off x="11525416" y="4038709"/>
            <a:ext cx="142875" cy="180975"/>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9DDEF9C8-8502-3BFF-F0DB-99B74DBCF936}"/>
              </a:ext>
            </a:extLst>
          </p:cNvPr>
          <p:cNvCxnSpPr/>
          <p:nvPr/>
        </p:nvCxnSpPr>
        <p:spPr>
          <a:xfrm>
            <a:off x="9663278" y="4038708"/>
            <a:ext cx="142875" cy="180975"/>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7667F672-6215-96A6-566B-BA28E1A2CD0A}"/>
              </a:ext>
            </a:extLst>
          </p:cNvPr>
          <p:cNvCxnSpPr/>
          <p:nvPr/>
        </p:nvCxnSpPr>
        <p:spPr>
          <a:xfrm>
            <a:off x="8760402" y="4038708"/>
            <a:ext cx="142875" cy="180975"/>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B999AE03-968F-47E1-F54C-5AEB4EC85DE1}"/>
              </a:ext>
            </a:extLst>
          </p:cNvPr>
          <p:cNvCxnSpPr/>
          <p:nvPr/>
        </p:nvCxnSpPr>
        <p:spPr>
          <a:xfrm>
            <a:off x="10622540" y="4038708"/>
            <a:ext cx="142875" cy="180975"/>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C8D6CD2B-095E-B8C6-229A-BE26DC2B74E1}"/>
              </a:ext>
            </a:extLst>
          </p:cNvPr>
          <p:cNvCxnSpPr/>
          <p:nvPr/>
        </p:nvCxnSpPr>
        <p:spPr>
          <a:xfrm>
            <a:off x="8242671" y="4038708"/>
            <a:ext cx="142875" cy="180975"/>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921EA246-3FF1-CC91-D997-0BCE641CCA34}"/>
              </a:ext>
            </a:extLst>
          </p:cNvPr>
          <p:cNvCxnSpPr/>
          <p:nvPr/>
        </p:nvCxnSpPr>
        <p:spPr>
          <a:xfrm>
            <a:off x="9211840" y="4038707"/>
            <a:ext cx="142875" cy="180975"/>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10F7C8D9-9934-E9F0-490F-F8AB667EEA94}"/>
              </a:ext>
            </a:extLst>
          </p:cNvPr>
          <p:cNvCxnSpPr/>
          <p:nvPr/>
        </p:nvCxnSpPr>
        <p:spPr>
          <a:xfrm>
            <a:off x="10142526" y="4038706"/>
            <a:ext cx="142875" cy="180975"/>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8AC96F38-1BED-2DEE-1D69-FC28240921A4}"/>
              </a:ext>
            </a:extLst>
          </p:cNvPr>
          <p:cNvCxnSpPr/>
          <p:nvPr/>
        </p:nvCxnSpPr>
        <p:spPr>
          <a:xfrm>
            <a:off x="11073212" y="4038705"/>
            <a:ext cx="142875" cy="180975"/>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A69F2633-AAE5-BCAE-015D-449934767DBC}"/>
              </a:ext>
            </a:extLst>
          </p:cNvPr>
          <p:cNvCxnSpPr>
            <a:cxnSpLocks/>
          </p:cNvCxnSpPr>
          <p:nvPr/>
        </p:nvCxnSpPr>
        <p:spPr>
          <a:xfrm>
            <a:off x="7534437" y="3296552"/>
            <a:ext cx="4257675" cy="0"/>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BBAB7B54-E64C-8246-2536-707A8BE5E118}"/>
              </a:ext>
            </a:extLst>
          </p:cNvPr>
          <p:cNvCxnSpPr>
            <a:cxnSpLocks/>
          </p:cNvCxnSpPr>
          <p:nvPr/>
        </p:nvCxnSpPr>
        <p:spPr>
          <a:xfrm>
            <a:off x="7534438" y="3654534"/>
            <a:ext cx="4257675" cy="0"/>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A4DDB748-3BBE-730C-44EE-E4DEF20DDC54}"/>
              </a:ext>
            </a:extLst>
          </p:cNvPr>
          <p:cNvCxnSpPr>
            <a:cxnSpLocks/>
          </p:cNvCxnSpPr>
          <p:nvPr/>
        </p:nvCxnSpPr>
        <p:spPr>
          <a:xfrm flipV="1">
            <a:off x="7534441" y="2541699"/>
            <a:ext cx="0" cy="1497007"/>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9523B5DC-F7E5-EBF8-B5B1-C74CA8E153A4}"/>
              </a:ext>
            </a:extLst>
          </p:cNvPr>
          <p:cNvCxnSpPr>
            <a:cxnSpLocks/>
          </p:cNvCxnSpPr>
          <p:nvPr/>
        </p:nvCxnSpPr>
        <p:spPr>
          <a:xfrm flipV="1">
            <a:off x="11792116" y="2548049"/>
            <a:ext cx="0" cy="1497007"/>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3DDB0170-01F9-3BA4-04DD-040094F5D678}"/>
              </a:ext>
            </a:extLst>
          </p:cNvPr>
          <p:cNvCxnSpPr>
            <a:cxnSpLocks/>
          </p:cNvCxnSpPr>
          <p:nvPr/>
        </p:nvCxnSpPr>
        <p:spPr>
          <a:xfrm>
            <a:off x="7534436" y="2915552"/>
            <a:ext cx="4257675" cy="0"/>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8542C002-1407-E399-0988-36FE2F8DA239}"/>
              </a:ext>
            </a:extLst>
          </p:cNvPr>
          <p:cNvCxnSpPr>
            <a:cxnSpLocks/>
          </p:cNvCxnSpPr>
          <p:nvPr/>
        </p:nvCxnSpPr>
        <p:spPr>
          <a:xfrm>
            <a:off x="7534435" y="2539317"/>
            <a:ext cx="4257675" cy="0"/>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E7B066D6-7D7E-6DD5-D26F-C644DAAB0EFB}"/>
              </a:ext>
            </a:extLst>
          </p:cNvPr>
          <p:cNvCxnSpPr>
            <a:cxnSpLocks/>
          </p:cNvCxnSpPr>
          <p:nvPr/>
        </p:nvCxnSpPr>
        <p:spPr>
          <a:xfrm flipV="1">
            <a:off x="8153566" y="2541698"/>
            <a:ext cx="0" cy="1497007"/>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B57B9EB6-7B9A-62C7-BD9C-8979912241BD}"/>
              </a:ext>
            </a:extLst>
          </p:cNvPr>
          <p:cNvCxnSpPr>
            <a:cxnSpLocks/>
          </p:cNvCxnSpPr>
          <p:nvPr/>
        </p:nvCxnSpPr>
        <p:spPr>
          <a:xfrm flipV="1">
            <a:off x="8757227" y="2548048"/>
            <a:ext cx="0" cy="1497007"/>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B270A4A7-44BA-E4EE-36AB-00A091915F4A}"/>
              </a:ext>
            </a:extLst>
          </p:cNvPr>
          <p:cNvCxnSpPr>
            <a:cxnSpLocks/>
          </p:cNvCxnSpPr>
          <p:nvPr/>
        </p:nvCxnSpPr>
        <p:spPr>
          <a:xfrm flipV="1">
            <a:off x="9357890" y="2539317"/>
            <a:ext cx="0" cy="1497007"/>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84EB9546-4270-EBB7-A540-2A2DC53B0FB6}"/>
              </a:ext>
            </a:extLst>
          </p:cNvPr>
          <p:cNvCxnSpPr>
            <a:cxnSpLocks/>
          </p:cNvCxnSpPr>
          <p:nvPr/>
        </p:nvCxnSpPr>
        <p:spPr>
          <a:xfrm flipV="1">
            <a:off x="9975110" y="2548047"/>
            <a:ext cx="0" cy="1497007"/>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FB075806-D670-39B5-D781-9727F694E3B1}"/>
              </a:ext>
            </a:extLst>
          </p:cNvPr>
          <p:cNvCxnSpPr>
            <a:cxnSpLocks/>
          </p:cNvCxnSpPr>
          <p:nvPr/>
        </p:nvCxnSpPr>
        <p:spPr>
          <a:xfrm flipV="1">
            <a:off x="10620999" y="2539316"/>
            <a:ext cx="0" cy="1497007"/>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1B546620-A15A-C33F-0DA6-99E1581B4F64}"/>
              </a:ext>
            </a:extLst>
          </p:cNvPr>
          <p:cNvCxnSpPr>
            <a:cxnSpLocks/>
          </p:cNvCxnSpPr>
          <p:nvPr/>
        </p:nvCxnSpPr>
        <p:spPr>
          <a:xfrm flipV="1">
            <a:off x="11206926" y="2539315"/>
            <a:ext cx="0" cy="1497007"/>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7E5F49D0-98CC-5AD8-8196-3C539013CA76}"/>
              </a:ext>
            </a:extLst>
          </p:cNvPr>
          <p:cNvCxnSpPr/>
          <p:nvPr/>
        </p:nvCxnSpPr>
        <p:spPr>
          <a:xfrm>
            <a:off x="7407202" y="2539315"/>
            <a:ext cx="0" cy="39052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id="{C58F1E03-AB55-45A7-37B5-841C9A5789A2}"/>
              </a:ext>
            </a:extLst>
          </p:cNvPr>
          <p:cNvCxnSpPr>
            <a:cxnSpLocks/>
          </p:cNvCxnSpPr>
          <p:nvPr/>
        </p:nvCxnSpPr>
        <p:spPr>
          <a:xfrm>
            <a:off x="7534435" y="2388146"/>
            <a:ext cx="61913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64" name="Picture 63">
            <a:extLst>
              <a:ext uri="{FF2B5EF4-FFF2-40B4-BE49-F238E27FC236}">
                <a16:creationId xmlns:a16="http://schemas.microsoft.com/office/drawing/2014/main" id="{C5CBB8A6-D580-F13D-FFA0-897CEC8A1675}"/>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6921172" y="2648166"/>
            <a:ext cx="300190" cy="256000"/>
          </a:xfrm>
          <a:prstGeom prst="rect">
            <a:avLst/>
          </a:prstGeom>
        </p:spPr>
      </p:pic>
      <p:pic>
        <p:nvPicPr>
          <p:cNvPr id="65" name="Picture 64">
            <a:extLst>
              <a:ext uri="{FF2B5EF4-FFF2-40B4-BE49-F238E27FC236}">
                <a16:creationId xmlns:a16="http://schemas.microsoft.com/office/drawing/2014/main" id="{9CEE0ECB-2AF6-B714-2875-B7390A35DAE3}"/>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7729839" y="2031674"/>
            <a:ext cx="303238" cy="220952"/>
          </a:xfrm>
          <a:prstGeom prst="rect">
            <a:avLst/>
          </a:prstGeom>
        </p:spPr>
      </p:pic>
      <p:sp>
        <p:nvSpPr>
          <p:cNvPr id="66" name="TextBox 65">
            <a:extLst>
              <a:ext uri="{FF2B5EF4-FFF2-40B4-BE49-F238E27FC236}">
                <a16:creationId xmlns:a16="http://schemas.microsoft.com/office/drawing/2014/main" id="{7433CB70-6DC2-4D7E-3300-903D76CFE728}"/>
              </a:ext>
            </a:extLst>
          </p:cNvPr>
          <p:cNvSpPr txBox="1"/>
          <p:nvPr/>
        </p:nvSpPr>
        <p:spPr>
          <a:xfrm>
            <a:off x="8538313" y="1774023"/>
            <a:ext cx="212115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Wall Modeled LES</a:t>
            </a:r>
          </a:p>
        </p:txBody>
      </p:sp>
      <p:sp>
        <p:nvSpPr>
          <p:cNvPr id="67" name="Left Brace 66">
            <a:extLst>
              <a:ext uri="{FF2B5EF4-FFF2-40B4-BE49-F238E27FC236}">
                <a16:creationId xmlns:a16="http://schemas.microsoft.com/office/drawing/2014/main" id="{0C3D692A-DF58-CE36-A8B0-CF0E28E46205}"/>
              </a:ext>
            </a:extLst>
          </p:cNvPr>
          <p:cNvSpPr/>
          <p:nvPr/>
        </p:nvSpPr>
        <p:spPr>
          <a:xfrm>
            <a:off x="7257894" y="3654533"/>
            <a:ext cx="199663" cy="38178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8" name="TextBox 67">
            <a:extLst>
              <a:ext uri="{FF2B5EF4-FFF2-40B4-BE49-F238E27FC236}">
                <a16:creationId xmlns:a16="http://schemas.microsoft.com/office/drawing/2014/main" id="{CFB8F5E1-F5E2-088C-C0DD-8F8D1B7E4FE6}"/>
              </a:ext>
            </a:extLst>
          </p:cNvPr>
          <p:cNvSpPr txBox="1"/>
          <p:nvPr/>
        </p:nvSpPr>
        <p:spPr>
          <a:xfrm>
            <a:off x="6042570" y="3633123"/>
            <a:ext cx="1236684" cy="461665"/>
          </a:xfrm>
          <a:prstGeom prst="rect">
            <a:avLst/>
          </a:prstGeom>
          <a:noFill/>
        </p:spPr>
        <p:txBody>
          <a:bodyPr wrap="none" rtlCol="0">
            <a:spAutoFit/>
          </a:bodyPr>
          <a:lstStyle/>
          <a:p>
            <a:pPr algn="ctr"/>
            <a:r>
              <a:rPr lang="en-US" sz="1200" dirty="0">
                <a:latin typeface="Times New Roman" panose="02020603050405020304" pitchFamily="18" charset="0"/>
                <a:cs typeface="Times New Roman" panose="02020603050405020304" pitchFamily="18" charset="0"/>
              </a:rPr>
              <a:t>Near wall effects</a:t>
            </a:r>
          </a:p>
          <a:p>
            <a:pPr algn="ctr"/>
            <a:r>
              <a:rPr lang="en-US" sz="1200" dirty="0">
                <a:latin typeface="Times New Roman" panose="02020603050405020304" pitchFamily="18" charset="0"/>
                <a:cs typeface="Times New Roman" panose="02020603050405020304" pitchFamily="18" charset="0"/>
              </a:rPr>
              <a:t>modelled</a:t>
            </a:r>
          </a:p>
        </p:txBody>
      </p:sp>
      <p:sp>
        <p:nvSpPr>
          <p:cNvPr id="69" name="TextBox 68">
            <a:extLst>
              <a:ext uri="{FF2B5EF4-FFF2-40B4-BE49-F238E27FC236}">
                <a16:creationId xmlns:a16="http://schemas.microsoft.com/office/drawing/2014/main" id="{94CE1B32-DB48-2A94-2FF1-35A33452F9C6}"/>
              </a:ext>
            </a:extLst>
          </p:cNvPr>
          <p:cNvSpPr txBox="1"/>
          <p:nvPr/>
        </p:nvSpPr>
        <p:spPr>
          <a:xfrm>
            <a:off x="88877" y="4402990"/>
            <a:ext cx="2552301" cy="1046440"/>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Choi &amp; </a:t>
            </a:r>
            <a:r>
              <a:rPr lang="en-US" sz="1600" dirty="0" err="1">
                <a:latin typeface="Times New Roman" panose="02020603050405020304" pitchFamily="18" charset="0"/>
                <a:cs typeface="Times New Roman" panose="02020603050405020304" pitchFamily="18" charset="0"/>
              </a:rPr>
              <a:t>Moin</a:t>
            </a:r>
            <a:r>
              <a:rPr lang="en-US" sz="1600" dirty="0">
                <a:latin typeface="Times New Roman" panose="02020603050405020304" pitchFamily="18" charset="0"/>
                <a:cs typeface="Times New Roman" panose="02020603050405020304" pitchFamily="18" charset="0"/>
              </a:rPr>
              <a:t> (2012)</a:t>
            </a:r>
          </a:p>
          <a:p>
            <a:pPr algn="ctr"/>
            <a:r>
              <a:rPr lang="en-US" sz="1200" i="1" dirty="0"/>
              <a:t>Physics of Fluids, 24(1), 011702</a:t>
            </a:r>
            <a:endParaRPr lang="en-US" sz="1200" dirty="0">
              <a:latin typeface="Times New Roman" panose="02020603050405020304" pitchFamily="18" charset="0"/>
              <a:cs typeface="Times New Roman" panose="02020603050405020304" pitchFamily="18" charset="0"/>
            </a:endParaRPr>
          </a:p>
          <a:p>
            <a:pPr algn="ctr"/>
            <a:r>
              <a:rPr lang="en-US" sz="1600" dirty="0">
                <a:latin typeface="Times New Roman" panose="02020603050405020304" pitchFamily="18" charset="0"/>
                <a:cs typeface="Times New Roman" panose="02020603050405020304" pitchFamily="18" charset="0"/>
              </a:rPr>
              <a:t>grid point requirements for a</a:t>
            </a:r>
          </a:p>
          <a:p>
            <a:pPr algn="ctr"/>
            <a:r>
              <a:rPr lang="en-US" sz="1600" dirty="0">
                <a:latin typeface="Times New Roman" panose="02020603050405020304" pitchFamily="18" charset="0"/>
                <a:cs typeface="Times New Roman" panose="02020603050405020304" pitchFamily="18" charset="0"/>
              </a:rPr>
              <a:t> turbulent boundary layer </a:t>
            </a:r>
          </a:p>
        </p:txBody>
      </p:sp>
      <p:pic>
        <p:nvPicPr>
          <p:cNvPr id="70" name="Picture 69">
            <a:extLst>
              <a:ext uri="{FF2B5EF4-FFF2-40B4-BE49-F238E27FC236}">
                <a16:creationId xmlns:a16="http://schemas.microsoft.com/office/drawing/2014/main" id="{F9E3BD26-7CEE-C7D3-59BA-C1179B188E34}"/>
              </a:ext>
            </a:extLst>
          </p:cNvPr>
          <p:cNvPicPr>
            <a:picLocks noChangeAspect="1"/>
          </p:cNvPicPr>
          <p:nvPr>
            <p:custDataLst>
              <p:tags r:id="rId5"/>
            </p:custDataLst>
          </p:nvPr>
        </p:nvPicPr>
        <p:blipFill>
          <a:blip r:embed="rId12">
            <a:extLst>
              <a:ext uri="{28A0092B-C50C-407E-A947-70E740481C1C}">
                <a14:useLocalDpi xmlns:a14="http://schemas.microsoft.com/office/drawing/2010/main" val="0"/>
              </a:ext>
            </a:extLst>
          </a:blip>
          <a:stretch>
            <a:fillRect/>
          </a:stretch>
        </p:blipFill>
        <p:spPr>
          <a:xfrm>
            <a:off x="2833683" y="4567431"/>
            <a:ext cx="1508571" cy="364190"/>
          </a:xfrm>
          <a:prstGeom prst="rect">
            <a:avLst/>
          </a:prstGeom>
        </p:spPr>
      </p:pic>
      <p:pic>
        <p:nvPicPr>
          <p:cNvPr id="71" name="Picture 70">
            <a:extLst>
              <a:ext uri="{FF2B5EF4-FFF2-40B4-BE49-F238E27FC236}">
                <a16:creationId xmlns:a16="http://schemas.microsoft.com/office/drawing/2014/main" id="{78856A3B-F827-DCB6-8C77-A417033DE57F}"/>
              </a:ext>
            </a:extLst>
          </p:cNvPr>
          <p:cNvPicPr>
            <a:picLocks noChangeAspect="1"/>
          </p:cNvPicPr>
          <p:nvPr>
            <p:custDataLst>
              <p:tags r:id="rId6"/>
            </p:custDataLst>
          </p:nvPr>
        </p:nvPicPr>
        <p:blipFill>
          <a:blip r:embed="rId13">
            <a:extLst>
              <a:ext uri="{28A0092B-C50C-407E-A947-70E740481C1C}">
                <a14:useLocalDpi xmlns:a14="http://schemas.microsoft.com/office/drawing/2010/main" val="0"/>
              </a:ext>
            </a:extLst>
          </a:blip>
          <a:stretch>
            <a:fillRect/>
          </a:stretch>
        </p:blipFill>
        <p:spPr>
          <a:xfrm>
            <a:off x="8957748" y="4630969"/>
            <a:ext cx="1411047" cy="236190"/>
          </a:xfrm>
          <a:prstGeom prst="rect">
            <a:avLst/>
          </a:prstGeom>
        </p:spPr>
      </p:pic>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FBDF79B2-8D35-E9A0-05AA-12D9B1326591}"/>
                  </a:ext>
                </a:extLst>
              </p:cNvPr>
              <p:cNvSpPr txBox="1"/>
              <p:nvPr/>
            </p:nvSpPr>
            <p:spPr>
              <a:xfrm>
                <a:off x="4189520" y="5575697"/>
                <a:ext cx="4768228" cy="378630"/>
              </a:xfrm>
              <a:prstGeom prst="rect">
                <a:avLst/>
              </a:prstGeom>
              <a:noFill/>
            </p:spPr>
            <p:txBody>
              <a:bodyPr wrap="none" rtlCol="0">
                <a:spAutoFit/>
              </a:bodyPr>
              <a:lstStyle/>
              <a:p>
                <a:pPr algn="ctr"/>
                <a:r>
                  <a:rPr lang="en-US" sz="1600" dirty="0">
                    <a:solidFill>
                      <a:srgbClr val="FF0000"/>
                    </a:solidFill>
                    <a:latin typeface="Times New Roman" panose="02020603050405020304" pitchFamily="18" charset="0"/>
                    <a:cs typeface="Times New Roman" panose="02020603050405020304" pitchFamily="18" charset="0"/>
                  </a:rPr>
                  <a:t>Nearly </a:t>
                </a:r>
                <a14:m>
                  <m:oMath xmlns:m="http://schemas.openxmlformats.org/officeDocument/2006/math">
                    <m:r>
                      <a:rPr lang="en-US" sz="1600" b="0" i="1" smtClean="0">
                        <a:solidFill>
                          <a:srgbClr val="FF0000"/>
                        </a:solidFill>
                        <a:latin typeface="Cambria Math" panose="02040503050406030204" pitchFamily="18" charset="0"/>
                        <a:cs typeface="Times New Roman" panose="02020603050405020304" pitchFamily="18" charset="0"/>
                      </a:rPr>
                      <m:t>𝑂</m:t>
                    </m:r>
                    <m:d>
                      <m:dPr>
                        <m:ctrlPr>
                          <a:rPr lang="en-US" sz="1600" b="0" i="1" smtClean="0">
                            <a:solidFill>
                              <a:srgbClr val="FF0000"/>
                            </a:solidFill>
                            <a:latin typeface="Cambria Math" panose="02040503050406030204" pitchFamily="18" charset="0"/>
                            <a:cs typeface="Times New Roman" panose="02020603050405020304" pitchFamily="18" charset="0"/>
                          </a:rPr>
                        </m:ctrlPr>
                      </m:dPr>
                      <m:e>
                        <m:r>
                          <a:rPr lang="en-US" sz="1600" b="0" i="1" smtClean="0">
                            <a:solidFill>
                              <a:srgbClr val="FF0000"/>
                            </a:solidFill>
                            <a:latin typeface="Cambria Math" panose="02040503050406030204" pitchFamily="18" charset="0"/>
                            <a:cs typeface="Times New Roman" panose="02020603050405020304" pitchFamily="18" charset="0"/>
                          </a:rPr>
                          <m:t>𝑅</m:t>
                        </m:r>
                        <m:sSub>
                          <m:sSubPr>
                            <m:ctrlPr>
                              <a:rPr lang="en-US" sz="1600" b="0" i="1" smtClean="0">
                                <a:solidFill>
                                  <a:srgbClr val="FF0000"/>
                                </a:solidFill>
                                <a:latin typeface="Cambria Math" panose="02040503050406030204" pitchFamily="18" charset="0"/>
                                <a:cs typeface="Times New Roman" panose="02020603050405020304" pitchFamily="18" charset="0"/>
                              </a:rPr>
                            </m:ctrlPr>
                          </m:sSubPr>
                          <m:e>
                            <m:r>
                              <a:rPr lang="en-US" sz="1600" b="0" i="1" smtClean="0">
                                <a:solidFill>
                                  <a:srgbClr val="FF0000"/>
                                </a:solidFill>
                                <a:latin typeface="Cambria Math" panose="02040503050406030204" pitchFamily="18" charset="0"/>
                                <a:cs typeface="Times New Roman" panose="02020603050405020304" pitchFamily="18" charset="0"/>
                              </a:rPr>
                              <m:t>𝑒</m:t>
                            </m:r>
                          </m:e>
                          <m:sub>
                            <m:sSub>
                              <m:sSubPr>
                                <m:ctrlPr>
                                  <a:rPr lang="en-US" sz="1600" b="0" i="1" smtClean="0">
                                    <a:solidFill>
                                      <a:srgbClr val="FF0000"/>
                                    </a:solidFill>
                                    <a:latin typeface="Cambria Math" panose="02040503050406030204" pitchFamily="18" charset="0"/>
                                    <a:cs typeface="Times New Roman" panose="02020603050405020304" pitchFamily="18" charset="0"/>
                                  </a:rPr>
                                </m:ctrlPr>
                              </m:sSubPr>
                              <m:e>
                                <m:r>
                                  <a:rPr lang="en-US" sz="1600" b="0" i="1" smtClean="0">
                                    <a:solidFill>
                                      <a:srgbClr val="FF0000"/>
                                    </a:solidFill>
                                    <a:latin typeface="Cambria Math" panose="02040503050406030204" pitchFamily="18" charset="0"/>
                                    <a:cs typeface="Times New Roman" panose="02020603050405020304" pitchFamily="18" charset="0"/>
                                  </a:rPr>
                                  <m:t>𝐿</m:t>
                                </m:r>
                              </m:e>
                              <m:sub>
                                <m:r>
                                  <a:rPr lang="en-US" sz="1600" b="0" i="1" smtClean="0">
                                    <a:solidFill>
                                      <a:srgbClr val="FF0000"/>
                                    </a:solidFill>
                                    <a:latin typeface="Cambria Math" panose="02040503050406030204" pitchFamily="18" charset="0"/>
                                    <a:cs typeface="Times New Roman" panose="02020603050405020304" pitchFamily="18" charset="0"/>
                                  </a:rPr>
                                  <m:t>𝑥</m:t>
                                </m:r>
                              </m:sub>
                            </m:sSub>
                          </m:sub>
                        </m:sSub>
                      </m:e>
                    </m:d>
                  </m:oMath>
                </a14:m>
                <a:r>
                  <a:rPr lang="en-US" sz="1600" dirty="0">
                    <a:solidFill>
                      <a:srgbClr val="FF0000"/>
                    </a:solidFill>
                    <a:latin typeface="Times New Roman" panose="02020603050405020304" pitchFamily="18" charset="0"/>
                    <a:cs typeface="Times New Roman" panose="02020603050405020304" pitchFamily="18" charset="0"/>
                  </a:rPr>
                  <a:t> reduction in number of points required</a:t>
                </a:r>
              </a:p>
            </p:txBody>
          </p:sp>
        </mc:Choice>
        <mc:Fallback xmlns="">
          <p:sp>
            <p:nvSpPr>
              <p:cNvPr id="72" name="TextBox 71">
                <a:extLst>
                  <a:ext uri="{FF2B5EF4-FFF2-40B4-BE49-F238E27FC236}">
                    <a16:creationId xmlns:a16="http://schemas.microsoft.com/office/drawing/2014/main" id="{FBDF79B2-8D35-E9A0-05AA-12D9B1326591}"/>
                  </a:ext>
                </a:extLst>
              </p:cNvPr>
              <p:cNvSpPr txBox="1">
                <a:spLocks noRot="1" noChangeAspect="1" noMove="1" noResize="1" noEditPoints="1" noAdjustHandles="1" noChangeArrowheads="1" noChangeShapeType="1" noTextEdit="1"/>
              </p:cNvSpPr>
              <p:nvPr/>
            </p:nvSpPr>
            <p:spPr>
              <a:xfrm>
                <a:off x="4189520" y="5575697"/>
                <a:ext cx="4768228" cy="378630"/>
              </a:xfrm>
              <a:prstGeom prst="rect">
                <a:avLst/>
              </a:prstGeom>
              <a:blipFill>
                <a:blip r:embed="rId14"/>
                <a:stretch>
                  <a:fillRect b="-14516"/>
                </a:stretch>
              </a:blipFill>
            </p:spPr>
            <p:txBody>
              <a:bodyPr/>
              <a:lstStyle/>
              <a:p>
                <a:r>
                  <a:rPr lang="en-US">
                    <a:noFill/>
                  </a:rPr>
                  <a:t> </a:t>
                </a:r>
              </a:p>
            </p:txBody>
          </p:sp>
        </mc:Fallback>
      </mc:AlternateContent>
      <p:cxnSp>
        <p:nvCxnSpPr>
          <p:cNvPr id="73" name="Straight Connector 72">
            <a:extLst>
              <a:ext uri="{FF2B5EF4-FFF2-40B4-BE49-F238E27FC236}">
                <a16:creationId xmlns:a16="http://schemas.microsoft.com/office/drawing/2014/main" id="{4E935278-385A-523F-5011-C5B3EA635299}"/>
              </a:ext>
            </a:extLst>
          </p:cNvPr>
          <p:cNvCxnSpPr>
            <a:cxnSpLocks/>
          </p:cNvCxnSpPr>
          <p:nvPr/>
        </p:nvCxnSpPr>
        <p:spPr>
          <a:xfrm>
            <a:off x="1464841" y="3952963"/>
            <a:ext cx="4257675" cy="0"/>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9F0E708C-93A6-6412-114C-54494E89C4B2}"/>
              </a:ext>
            </a:extLst>
          </p:cNvPr>
          <p:cNvCxnSpPr>
            <a:cxnSpLocks/>
          </p:cNvCxnSpPr>
          <p:nvPr/>
        </p:nvCxnSpPr>
        <p:spPr>
          <a:xfrm>
            <a:off x="1464846" y="3976230"/>
            <a:ext cx="4257675" cy="0"/>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67004572-F906-1205-52D7-22C352261ED3}"/>
              </a:ext>
            </a:extLst>
          </p:cNvPr>
          <p:cNvCxnSpPr>
            <a:cxnSpLocks/>
          </p:cNvCxnSpPr>
          <p:nvPr/>
        </p:nvCxnSpPr>
        <p:spPr>
          <a:xfrm>
            <a:off x="1464841" y="3995279"/>
            <a:ext cx="4257675" cy="0"/>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41452876-7F1C-7491-75CF-F02B2B2A8A4B}"/>
              </a:ext>
            </a:extLst>
          </p:cNvPr>
          <p:cNvCxnSpPr>
            <a:cxnSpLocks/>
          </p:cNvCxnSpPr>
          <p:nvPr/>
        </p:nvCxnSpPr>
        <p:spPr>
          <a:xfrm>
            <a:off x="1464846" y="4016710"/>
            <a:ext cx="4257675" cy="0"/>
          </a:xfrm>
          <a:prstGeom prst="line">
            <a:avLst/>
          </a:prstGeom>
          <a:ln>
            <a:prstDash val="lg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3116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626AC0C-19CD-A45C-2E72-EB6B12E515D0}"/>
              </a:ext>
            </a:extLst>
          </p:cNvPr>
          <p:cNvSpPr>
            <a:spLocks noGrp="1"/>
          </p:cNvSpPr>
          <p:nvPr>
            <p:ph type="ftr" sz="quarter" idx="11"/>
          </p:nvPr>
        </p:nvSpPr>
        <p:spPr/>
        <p:txBody>
          <a:bodyPr/>
          <a:lstStyle/>
          <a:p>
            <a:r>
              <a:rPr lang="en-US"/>
              <a:t>Chapter 1 - Introduction</a:t>
            </a:r>
          </a:p>
        </p:txBody>
      </p:sp>
      <p:sp>
        <p:nvSpPr>
          <p:cNvPr id="3" name="Title 2">
            <a:extLst>
              <a:ext uri="{FF2B5EF4-FFF2-40B4-BE49-F238E27FC236}">
                <a16:creationId xmlns:a16="http://schemas.microsoft.com/office/drawing/2014/main" id="{0D957C99-9C2A-0D9B-F194-AD54C1CA147A}"/>
              </a:ext>
            </a:extLst>
          </p:cNvPr>
          <p:cNvSpPr>
            <a:spLocks noGrp="1"/>
          </p:cNvSpPr>
          <p:nvPr>
            <p:ph type="title"/>
          </p:nvPr>
        </p:nvSpPr>
        <p:spPr/>
        <p:txBody>
          <a:bodyPr/>
          <a:lstStyle/>
          <a:p>
            <a:r>
              <a:rPr lang="en-US"/>
              <a:t>Background/Motivation</a:t>
            </a:r>
          </a:p>
        </p:txBody>
      </p:sp>
      <p:sp>
        <p:nvSpPr>
          <p:cNvPr id="5" name="Slide Number Placeholder 4">
            <a:extLst>
              <a:ext uri="{FF2B5EF4-FFF2-40B4-BE49-F238E27FC236}">
                <a16:creationId xmlns:a16="http://schemas.microsoft.com/office/drawing/2014/main" id="{B3322B7D-D34B-716C-B44B-E974336FD065}"/>
              </a:ext>
            </a:extLst>
          </p:cNvPr>
          <p:cNvSpPr>
            <a:spLocks noGrp="1"/>
          </p:cNvSpPr>
          <p:nvPr>
            <p:ph type="sldNum" sz="quarter" idx="12"/>
          </p:nvPr>
        </p:nvSpPr>
        <p:spPr/>
        <p:txBody>
          <a:bodyPr/>
          <a:lstStyle/>
          <a:p>
            <a:fld id="{75DBE060-CF68-41CF-9ABE-0462A8BD26DF}" type="slidenum">
              <a:rPr lang="en-US" smtClean="0"/>
              <a:pPr/>
              <a:t>7</a:t>
            </a:fld>
            <a:endParaRPr lang="en-US" dirty="0"/>
          </a:p>
        </p:txBody>
      </p:sp>
      <p:sp>
        <p:nvSpPr>
          <p:cNvPr id="77" name="Rectangle 76">
            <a:extLst>
              <a:ext uri="{FF2B5EF4-FFF2-40B4-BE49-F238E27FC236}">
                <a16:creationId xmlns:a16="http://schemas.microsoft.com/office/drawing/2014/main" id="{C893ACFE-9EF1-998B-6613-75ADBE377B8D}"/>
              </a:ext>
            </a:extLst>
          </p:cNvPr>
          <p:cNvSpPr/>
          <p:nvPr/>
        </p:nvSpPr>
        <p:spPr>
          <a:xfrm>
            <a:off x="2582311" y="4693806"/>
            <a:ext cx="6775017" cy="377009"/>
          </a:xfrm>
          <a:prstGeom prst="rect">
            <a:avLst/>
          </a:prstGeom>
          <a:pattFill prst="wdUpDiag">
            <a:fgClr>
              <a:schemeClr val="bg1">
                <a:lumMod val="6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descr="A blue and orange paint&#10;&#10;Description automatically generated">
            <a:extLst>
              <a:ext uri="{FF2B5EF4-FFF2-40B4-BE49-F238E27FC236}">
                <a16:creationId xmlns:a16="http://schemas.microsoft.com/office/drawing/2014/main" id="{583AF56C-FEDF-1B49-CBF4-5189A1FC8BDA}"/>
              </a:ext>
            </a:extLst>
          </p:cNvPr>
          <p:cNvPicPr>
            <a:picLocks noChangeAspect="1"/>
          </p:cNvPicPr>
          <p:nvPr/>
        </p:nvPicPr>
        <p:blipFill>
          <a:blip r:embed="rId3"/>
          <a:stretch>
            <a:fillRect/>
          </a:stretch>
        </p:blipFill>
        <p:spPr>
          <a:xfrm>
            <a:off x="2582320" y="1699466"/>
            <a:ext cx="6775008" cy="2994120"/>
          </a:xfrm>
          <a:prstGeom prst="rect">
            <a:avLst/>
          </a:prstGeom>
        </p:spPr>
      </p:pic>
      <p:sp>
        <p:nvSpPr>
          <p:cNvPr id="79" name="Rectangle 78">
            <a:extLst>
              <a:ext uri="{FF2B5EF4-FFF2-40B4-BE49-F238E27FC236}">
                <a16:creationId xmlns:a16="http://schemas.microsoft.com/office/drawing/2014/main" id="{9616C60F-F08D-B828-0BB5-15B45B56BD76}"/>
              </a:ext>
            </a:extLst>
          </p:cNvPr>
          <p:cNvSpPr/>
          <p:nvPr/>
        </p:nvSpPr>
        <p:spPr>
          <a:xfrm>
            <a:off x="2582320" y="1699461"/>
            <a:ext cx="6775008" cy="2994123"/>
          </a:xfrm>
          <a:prstGeom prst="rect">
            <a:avLst/>
          </a:prstGeom>
          <a:gradFill flip="none" rotWithShape="1">
            <a:gsLst>
              <a:gs pos="10000">
                <a:sysClr val="window" lastClr="FFFFFF"/>
              </a:gs>
              <a:gs pos="67000">
                <a:sysClr val="window" lastClr="FFFFFF">
                  <a:alpha val="0"/>
                </a:sys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FF3A239D-3284-5394-9473-C958C6EDC888}"/>
              </a:ext>
            </a:extLst>
          </p:cNvPr>
          <p:cNvGrpSpPr/>
          <p:nvPr/>
        </p:nvGrpSpPr>
        <p:grpSpPr>
          <a:xfrm>
            <a:off x="2582311" y="3662487"/>
            <a:ext cx="2204958" cy="1026639"/>
            <a:chOff x="3136129" y="1923904"/>
            <a:chExt cx="1683948" cy="804315"/>
          </a:xfrm>
        </p:grpSpPr>
        <p:pic>
          <p:nvPicPr>
            <p:cNvPr id="81" name="Picture 80" descr="A blue smoke in the sky&#10;&#10;Description automatically generated">
              <a:extLst>
                <a:ext uri="{FF2B5EF4-FFF2-40B4-BE49-F238E27FC236}">
                  <a16:creationId xmlns:a16="http://schemas.microsoft.com/office/drawing/2014/main" id="{2380F637-3574-73E9-4BDC-26D19CE0689C}"/>
                </a:ext>
              </a:extLst>
            </p:cNvPr>
            <p:cNvPicPr>
              <a:picLocks noChangeAspect="1"/>
            </p:cNvPicPr>
            <p:nvPr/>
          </p:nvPicPr>
          <p:blipFill rotWithShape="1">
            <a:blip r:embed="rId4"/>
            <a:srcRect l="77947"/>
            <a:stretch/>
          </p:blipFill>
          <p:spPr>
            <a:xfrm>
              <a:off x="3136129" y="1923904"/>
              <a:ext cx="337380" cy="804315"/>
            </a:xfrm>
            <a:prstGeom prst="rect">
              <a:avLst/>
            </a:prstGeom>
          </p:spPr>
        </p:pic>
        <p:pic>
          <p:nvPicPr>
            <p:cNvPr id="82" name="Picture 81" descr="A blue and orange smoke&#10;&#10;Description automatically generated">
              <a:extLst>
                <a:ext uri="{FF2B5EF4-FFF2-40B4-BE49-F238E27FC236}">
                  <a16:creationId xmlns:a16="http://schemas.microsoft.com/office/drawing/2014/main" id="{88527080-7E4A-0EA3-BB25-C8F32F182ACA}"/>
                </a:ext>
              </a:extLst>
            </p:cNvPr>
            <p:cNvPicPr>
              <a:picLocks noChangeAspect="1"/>
            </p:cNvPicPr>
            <p:nvPr/>
          </p:nvPicPr>
          <p:blipFill>
            <a:blip r:embed="rId5"/>
            <a:stretch>
              <a:fillRect/>
            </a:stretch>
          </p:blipFill>
          <p:spPr>
            <a:xfrm>
              <a:off x="3451998" y="1923904"/>
              <a:ext cx="1368079" cy="804166"/>
            </a:xfrm>
            <a:prstGeom prst="rect">
              <a:avLst/>
            </a:prstGeom>
          </p:spPr>
        </p:pic>
      </p:grpSp>
      <p:cxnSp>
        <p:nvCxnSpPr>
          <p:cNvPr id="83" name="Straight Connector 82">
            <a:extLst>
              <a:ext uri="{FF2B5EF4-FFF2-40B4-BE49-F238E27FC236}">
                <a16:creationId xmlns:a16="http://schemas.microsoft.com/office/drawing/2014/main" id="{F843C4A4-011F-E558-176E-CB2AE5537803}"/>
              </a:ext>
            </a:extLst>
          </p:cNvPr>
          <p:cNvCxnSpPr>
            <a:cxnSpLocks/>
          </p:cNvCxnSpPr>
          <p:nvPr/>
        </p:nvCxnSpPr>
        <p:spPr>
          <a:xfrm>
            <a:off x="2582320" y="4693591"/>
            <a:ext cx="6775017" cy="0"/>
          </a:xfrm>
          <a:prstGeom prst="line">
            <a:avLst/>
          </a:prstGeom>
          <a:noFill/>
          <a:ln w="19050" cap="flat" cmpd="sng" algn="ctr">
            <a:solidFill>
              <a:sysClr val="windowText" lastClr="000000"/>
            </a:solidFill>
            <a:prstDash val="solid"/>
            <a:miter lim="800000"/>
          </a:ln>
          <a:effectLst/>
        </p:spPr>
      </p:cxnSp>
      <p:cxnSp>
        <p:nvCxnSpPr>
          <p:cNvPr id="84" name="Straight Connector 83">
            <a:extLst>
              <a:ext uri="{FF2B5EF4-FFF2-40B4-BE49-F238E27FC236}">
                <a16:creationId xmlns:a16="http://schemas.microsoft.com/office/drawing/2014/main" id="{E323074A-56BA-BC3B-CA09-B2073C5008B3}"/>
              </a:ext>
            </a:extLst>
          </p:cNvPr>
          <p:cNvCxnSpPr>
            <a:cxnSpLocks/>
          </p:cNvCxnSpPr>
          <p:nvPr/>
        </p:nvCxnSpPr>
        <p:spPr>
          <a:xfrm>
            <a:off x="2582320" y="3652769"/>
            <a:ext cx="6775017" cy="0"/>
          </a:xfrm>
          <a:prstGeom prst="line">
            <a:avLst/>
          </a:prstGeom>
          <a:noFill/>
          <a:ln w="19050" cap="flat" cmpd="sng" algn="ctr">
            <a:solidFill>
              <a:sysClr val="windowText" lastClr="000000"/>
            </a:solidFill>
            <a:prstDash val="solid"/>
            <a:miter lim="800000"/>
          </a:ln>
          <a:effectLst/>
        </p:spPr>
      </p:cxnSp>
      <p:cxnSp>
        <p:nvCxnSpPr>
          <p:cNvPr id="85" name="Straight Connector 84">
            <a:extLst>
              <a:ext uri="{FF2B5EF4-FFF2-40B4-BE49-F238E27FC236}">
                <a16:creationId xmlns:a16="http://schemas.microsoft.com/office/drawing/2014/main" id="{315763EF-DAAE-E3A9-2F83-F746DA3832DF}"/>
              </a:ext>
            </a:extLst>
          </p:cNvPr>
          <p:cNvCxnSpPr>
            <a:cxnSpLocks/>
          </p:cNvCxnSpPr>
          <p:nvPr/>
        </p:nvCxnSpPr>
        <p:spPr>
          <a:xfrm>
            <a:off x="2582320" y="2611946"/>
            <a:ext cx="6775017" cy="0"/>
          </a:xfrm>
          <a:prstGeom prst="line">
            <a:avLst/>
          </a:prstGeom>
          <a:noFill/>
          <a:ln w="19050" cap="flat" cmpd="sng" algn="ctr">
            <a:solidFill>
              <a:sysClr val="windowText" lastClr="000000"/>
            </a:solidFill>
            <a:prstDash val="solid"/>
            <a:miter lim="800000"/>
          </a:ln>
          <a:effectLst/>
        </p:spPr>
      </p:cxnSp>
      <p:cxnSp>
        <p:nvCxnSpPr>
          <p:cNvPr id="86" name="Straight Connector 85">
            <a:extLst>
              <a:ext uri="{FF2B5EF4-FFF2-40B4-BE49-F238E27FC236}">
                <a16:creationId xmlns:a16="http://schemas.microsoft.com/office/drawing/2014/main" id="{D0FF08D3-B654-F9CA-5882-B3175886C41B}"/>
              </a:ext>
            </a:extLst>
          </p:cNvPr>
          <p:cNvCxnSpPr>
            <a:cxnSpLocks/>
          </p:cNvCxnSpPr>
          <p:nvPr/>
        </p:nvCxnSpPr>
        <p:spPr>
          <a:xfrm flipV="1">
            <a:off x="3009994" y="2469366"/>
            <a:ext cx="0" cy="2224225"/>
          </a:xfrm>
          <a:prstGeom prst="line">
            <a:avLst/>
          </a:prstGeom>
          <a:noFill/>
          <a:ln w="19050" cap="flat" cmpd="sng" algn="ctr">
            <a:solidFill>
              <a:sysClr val="windowText" lastClr="000000"/>
            </a:solidFill>
            <a:prstDash val="solid"/>
            <a:miter lim="800000"/>
          </a:ln>
          <a:effectLst/>
        </p:spPr>
      </p:cxnSp>
      <p:cxnSp>
        <p:nvCxnSpPr>
          <p:cNvPr id="87" name="Straight Connector 86">
            <a:extLst>
              <a:ext uri="{FF2B5EF4-FFF2-40B4-BE49-F238E27FC236}">
                <a16:creationId xmlns:a16="http://schemas.microsoft.com/office/drawing/2014/main" id="{4DC9FCC3-A51D-0240-2258-49C528785FC6}"/>
              </a:ext>
            </a:extLst>
          </p:cNvPr>
          <p:cNvCxnSpPr>
            <a:cxnSpLocks/>
          </p:cNvCxnSpPr>
          <p:nvPr/>
        </p:nvCxnSpPr>
        <p:spPr>
          <a:xfrm flipV="1">
            <a:off x="4787058" y="2469365"/>
            <a:ext cx="0" cy="2224225"/>
          </a:xfrm>
          <a:prstGeom prst="line">
            <a:avLst/>
          </a:prstGeom>
          <a:noFill/>
          <a:ln w="19050" cap="flat" cmpd="sng" algn="ctr">
            <a:solidFill>
              <a:sysClr val="windowText" lastClr="000000"/>
            </a:solidFill>
            <a:prstDash val="solid"/>
            <a:miter lim="800000"/>
          </a:ln>
          <a:effectLst/>
        </p:spPr>
      </p:cxnSp>
      <p:cxnSp>
        <p:nvCxnSpPr>
          <p:cNvPr id="88" name="Straight Connector 87">
            <a:extLst>
              <a:ext uri="{FF2B5EF4-FFF2-40B4-BE49-F238E27FC236}">
                <a16:creationId xmlns:a16="http://schemas.microsoft.com/office/drawing/2014/main" id="{850BE846-ADEA-3AB3-F9E9-5DD5E2D3E227}"/>
              </a:ext>
            </a:extLst>
          </p:cNvPr>
          <p:cNvCxnSpPr>
            <a:cxnSpLocks/>
          </p:cNvCxnSpPr>
          <p:nvPr/>
        </p:nvCxnSpPr>
        <p:spPr>
          <a:xfrm flipV="1">
            <a:off x="6564121" y="2469363"/>
            <a:ext cx="0" cy="2224225"/>
          </a:xfrm>
          <a:prstGeom prst="line">
            <a:avLst/>
          </a:prstGeom>
          <a:noFill/>
          <a:ln w="19050" cap="flat" cmpd="sng" algn="ctr">
            <a:solidFill>
              <a:sysClr val="windowText" lastClr="000000"/>
            </a:solidFill>
            <a:prstDash val="solid"/>
            <a:miter lim="800000"/>
          </a:ln>
          <a:effectLst/>
        </p:spPr>
      </p:cxnSp>
      <p:cxnSp>
        <p:nvCxnSpPr>
          <p:cNvPr id="89" name="Straight Connector 88">
            <a:extLst>
              <a:ext uri="{FF2B5EF4-FFF2-40B4-BE49-F238E27FC236}">
                <a16:creationId xmlns:a16="http://schemas.microsoft.com/office/drawing/2014/main" id="{453E456F-787A-1A59-5A5E-8F9FAB035C91}"/>
              </a:ext>
            </a:extLst>
          </p:cNvPr>
          <p:cNvCxnSpPr>
            <a:cxnSpLocks/>
          </p:cNvCxnSpPr>
          <p:nvPr/>
        </p:nvCxnSpPr>
        <p:spPr>
          <a:xfrm flipV="1">
            <a:off x="8343957" y="2469361"/>
            <a:ext cx="0" cy="2224225"/>
          </a:xfrm>
          <a:prstGeom prst="line">
            <a:avLst/>
          </a:prstGeom>
          <a:noFill/>
          <a:ln w="19050" cap="flat" cmpd="sng" algn="ctr">
            <a:solidFill>
              <a:sysClr val="windowText" lastClr="000000"/>
            </a:solidFill>
            <a:prstDash val="solid"/>
            <a:miter lim="800000"/>
          </a:ln>
          <a:effectLst/>
        </p:spPr>
      </p:cxnSp>
      <p:grpSp>
        <p:nvGrpSpPr>
          <p:cNvPr id="90" name="Group 89">
            <a:extLst>
              <a:ext uri="{FF2B5EF4-FFF2-40B4-BE49-F238E27FC236}">
                <a16:creationId xmlns:a16="http://schemas.microsoft.com/office/drawing/2014/main" id="{EC2D4C6D-07C9-1B24-5AD1-57B0E1DD4BF2}"/>
              </a:ext>
            </a:extLst>
          </p:cNvPr>
          <p:cNvGrpSpPr/>
          <p:nvPr/>
        </p:nvGrpSpPr>
        <p:grpSpPr>
          <a:xfrm>
            <a:off x="4796794" y="3662487"/>
            <a:ext cx="976173" cy="1039833"/>
            <a:chOff x="7881948" y="5131599"/>
            <a:chExt cx="940646" cy="1218043"/>
          </a:xfrm>
        </p:grpSpPr>
        <p:sp>
          <p:nvSpPr>
            <p:cNvPr id="91" name="Freeform: Shape 141">
              <a:extLst>
                <a:ext uri="{FF2B5EF4-FFF2-40B4-BE49-F238E27FC236}">
                  <a16:creationId xmlns:a16="http://schemas.microsoft.com/office/drawing/2014/main" id="{28E74EFD-84B2-E9F9-5658-89FA3F45BBB2}"/>
                </a:ext>
              </a:extLst>
            </p:cNvPr>
            <p:cNvSpPr/>
            <p:nvPr/>
          </p:nvSpPr>
          <p:spPr>
            <a:xfrm>
              <a:off x="7881948" y="5131608"/>
              <a:ext cx="940646" cy="1218034"/>
            </a:xfrm>
            <a:custGeom>
              <a:avLst/>
              <a:gdLst>
                <a:gd name="connsiteX0" fmla="*/ 90 w 1090703"/>
                <a:gd name="connsiteY0" fmla="*/ 15 h 1825777"/>
                <a:gd name="connsiteX1" fmla="*/ 1090794 w 1090703"/>
                <a:gd name="connsiteY1" fmla="*/ 440799 h 1825777"/>
                <a:gd name="connsiteX2" fmla="*/ 829567 w 1090703"/>
                <a:gd name="connsiteY2" fmla="*/ 1565223 h 1825777"/>
                <a:gd name="connsiteX3" fmla="*/ 4043 w 1090703"/>
                <a:gd name="connsiteY3" fmla="*/ 1825792 h 1825777"/>
                <a:gd name="connsiteX4" fmla="*/ 90 w 1090703"/>
                <a:gd name="connsiteY4" fmla="*/ 15 h 1825777"/>
                <a:gd name="connsiteX0" fmla="*/ 0 w 1090704"/>
                <a:gd name="connsiteY0" fmla="*/ 0 h 1955002"/>
                <a:gd name="connsiteX1" fmla="*/ 1090704 w 1090704"/>
                <a:gd name="connsiteY1" fmla="*/ 440784 h 1955002"/>
                <a:gd name="connsiteX2" fmla="*/ 829477 w 1090704"/>
                <a:gd name="connsiteY2" fmla="*/ 1565208 h 1955002"/>
                <a:gd name="connsiteX3" fmla="*/ 397110 w 1090704"/>
                <a:gd name="connsiteY3" fmla="*/ 1778469 h 1955002"/>
                <a:gd name="connsiteX4" fmla="*/ 3953 w 1090704"/>
                <a:gd name="connsiteY4" fmla="*/ 1825777 h 1955002"/>
                <a:gd name="connsiteX5" fmla="*/ 0 w 1090704"/>
                <a:gd name="connsiteY5" fmla="*/ 0 h 1955002"/>
                <a:gd name="connsiteX0" fmla="*/ 0 w 1090704"/>
                <a:gd name="connsiteY0" fmla="*/ 0 h 1936353"/>
                <a:gd name="connsiteX1" fmla="*/ 1090704 w 1090704"/>
                <a:gd name="connsiteY1" fmla="*/ 440784 h 1936353"/>
                <a:gd name="connsiteX2" fmla="*/ 829477 w 1090704"/>
                <a:gd name="connsiteY2" fmla="*/ 1565208 h 1936353"/>
                <a:gd name="connsiteX3" fmla="*/ 429194 w 1090704"/>
                <a:gd name="connsiteY3" fmla="*/ 1690237 h 1936353"/>
                <a:gd name="connsiteX4" fmla="*/ 3953 w 1090704"/>
                <a:gd name="connsiteY4" fmla="*/ 1825777 h 1936353"/>
                <a:gd name="connsiteX5" fmla="*/ 0 w 1090704"/>
                <a:gd name="connsiteY5" fmla="*/ 0 h 1936353"/>
                <a:gd name="connsiteX0" fmla="*/ 0 w 1090704"/>
                <a:gd name="connsiteY0" fmla="*/ 0 h 1825777"/>
                <a:gd name="connsiteX1" fmla="*/ 1090704 w 1090704"/>
                <a:gd name="connsiteY1" fmla="*/ 440784 h 1825777"/>
                <a:gd name="connsiteX2" fmla="*/ 829477 w 1090704"/>
                <a:gd name="connsiteY2" fmla="*/ 1565208 h 1825777"/>
                <a:gd name="connsiteX3" fmla="*/ 429194 w 1090704"/>
                <a:gd name="connsiteY3" fmla="*/ 1690237 h 1825777"/>
                <a:gd name="connsiteX4" fmla="*/ 3953 w 1090704"/>
                <a:gd name="connsiteY4" fmla="*/ 1825777 h 1825777"/>
                <a:gd name="connsiteX5" fmla="*/ 0 w 1090704"/>
                <a:gd name="connsiteY5" fmla="*/ 0 h 1825777"/>
                <a:gd name="connsiteX0" fmla="*/ 0 w 1134362"/>
                <a:gd name="connsiteY0" fmla="*/ 0 h 1825777"/>
                <a:gd name="connsiteX1" fmla="*/ 1090704 w 1134362"/>
                <a:gd name="connsiteY1" fmla="*/ 440784 h 1825777"/>
                <a:gd name="connsiteX2" fmla="*/ 829477 w 1134362"/>
                <a:gd name="connsiteY2" fmla="*/ 1468955 h 1825777"/>
                <a:gd name="connsiteX3" fmla="*/ 429194 w 1134362"/>
                <a:gd name="connsiteY3" fmla="*/ 1690237 h 1825777"/>
                <a:gd name="connsiteX4" fmla="*/ 3953 w 1134362"/>
                <a:gd name="connsiteY4" fmla="*/ 1825777 h 1825777"/>
                <a:gd name="connsiteX5" fmla="*/ 0 w 1134362"/>
                <a:gd name="connsiteY5" fmla="*/ 0 h 1825777"/>
                <a:gd name="connsiteX0" fmla="*/ 0 w 1090727"/>
                <a:gd name="connsiteY0" fmla="*/ 0 h 1825777"/>
                <a:gd name="connsiteX1" fmla="*/ 1090704 w 1090727"/>
                <a:gd name="connsiteY1" fmla="*/ 440784 h 1825777"/>
                <a:gd name="connsiteX2" fmla="*/ 829477 w 1090727"/>
                <a:gd name="connsiteY2" fmla="*/ 1468955 h 1825777"/>
                <a:gd name="connsiteX3" fmla="*/ 429194 w 1090727"/>
                <a:gd name="connsiteY3" fmla="*/ 1690237 h 1825777"/>
                <a:gd name="connsiteX4" fmla="*/ 3953 w 1090727"/>
                <a:gd name="connsiteY4" fmla="*/ 1825777 h 1825777"/>
                <a:gd name="connsiteX5" fmla="*/ 0 w 1090727"/>
                <a:gd name="connsiteY5" fmla="*/ 0 h 1825777"/>
                <a:gd name="connsiteX0" fmla="*/ 0 w 1090727"/>
                <a:gd name="connsiteY0" fmla="*/ 0 h 1825777"/>
                <a:gd name="connsiteX1" fmla="*/ 1090704 w 1090727"/>
                <a:gd name="connsiteY1" fmla="*/ 440784 h 1825777"/>
                <a:gd name="connsiteX2" fmla="*/ 829477 w 1090727"/>
                <a:gd name="connsiteY2" fmla="*/ 1468955 h 1825777"/>
                <a:gd name="connsiteX3" fmla="*/ 429194 w 1090727"/>
                <a:gd name="connsiteY3" fmla="*/ 1690237 h 1825777"/>
                <a:gd name="connsiteX4" fmla="*/ 3953 w 1090727"/>
                <a:gd name="connsiteY4" fmla="*/ 1825777 h 1825777"/>
                <a:gd name="connsiteX5" fmla="*/ 0 w 1090727"/>
                <a:gd name="connsiteY5" fmla="*/ 0 h 1825777"/>
                <a:gd name="connsiteX0" fmla="*/ 0 w 1090704"/>
                <a:gd name="connsiteY0" fmla="*/ 0 h 1825777"/>
                <a:gd name="connsiteX1" fmla="*/ 1090704 w 1090704"/>
                <a:gd name="connsiteY1" fmla="*/ 440784 h 1825777"/>
                <a:gd name="connsiteX2" fmla="*/ 829477 w 1090704"/>
                <a:gd name="connsiteY2" fmla="*/ 1468955 h 1825777"/>
                <a:gd name="connsiteX3" fmla="*/ 429194 w 1090704"/>
                <a:gd name="connsiteY3" fmla="*/ 1690237 h 1825777"/>
                <a:gd name="connsiteX4" fmla="*/ 3953 w 1090704"/>
                <a:gd name="connsiteY4" fmla="*/ 1825777 h 1825777"/>
                <a:gd name="connsiteX5" fmla="*/ 0 w 1090704"/>
                <a:gd name="connsiteY5" fmla="*/ 0 h 1825777"/>
                <a:gd name="connsiteX0" fmla="*/ 0 w 1090704"/>
                <a:gd name="connsiteY0" fmla="*/ 0 h 1825777"/>
                <a:gd name="connsiteX1" fmla="*/ 1090704 w 1090704"/>
                <a:gd name="connsiteY1" fmla="*/ 440784 h 1825777"/>
                <a:gd name="connsiteX2" fmla="*/ 829477 w 1090704"/>
                <a:gd name="connsiteY2" fmla="*/ 1468955 h 1825777"/>
                <a:gd name="connsiteX3" fmla="*/ 429194 w 1090704"/>
                <a:gd name="connsiteY3" fmla="*/ 1690237 h 1825777"/>
                <a:gd name="connsiteX4" fmla="*/ 3953 w 1090704"/>
                <a:gd name="connsiteY4" fmla="*/ 1825777 h 1825777"/>
                <a:gd name="connsiteX5" fmla="*/ 0 w 1090704"/>
                <a:gd name="connsiteY5" fmla="*/ 0 h 1825777"/>
                <a:gd name="connsiteX0" fmla="*/ 0 w 1090704"/>
                <a:gd name="connsiteY0" fmla="*/ 0 h 1825777"/>
                <a:gd name="connsiteX1" fmla="*/ 1090704 w 1090704"/>
                <a:gd name="connsiteY1" fmla="*/ 440784 h 1825777"/>
                <a:gd name="connsiteX2" fmla="*/ 829477 w 1090704"/>
                <a:gd name="connsiteY2" fmla="*/ 1468955 h 1825777"/>
                <a:gd name="connsiteX3" fmla="*/ 429194 w 1090704"/>
                <a:gd name="connsiteY3" fmla="*/ 1690237 h 1825777"/>
                <a:gd name="connsiteX4" fmla="*/ 3953 w 1090704"/>
                <a:gd name="connsiteY4" fmla="*/ 1825777 h 1825777"/>
                <a:gd name="connsiteX5" fmla="*/ 0 w 1090704"/>
                <a:gd name="connsiteY5" fmla="*/ 0 h 1825777"/>
                <a:gd name="connsiteX0" fmla="*/ 0 w 1090704"/>
                <a:gd name="connsiteY0" fmla="*/ 0 h 1825777"/>
                <a:gd name="connsiteX1" fmla="*/ 1090704 w 1090704"/>
                <a:gd name="connsiteY1" fmla="*/ 440784 h 1825777"/>
                <a:gd name="connsiteX2" fmla="*/ 829477 w 1090704"/>
                <a:gd name="connsiteY2" fmla="*/ 1468955 h 1825777"/>
                <a:gd name="connsiteX3" fmla="*/ 429194 w 1090704"/>
                <a:gd name="connsiteY3" fmla="*/ 1690237 h 1825777"/>
                <a:gd name="connsiteX4" fmla="*/ 3953 w 1090704"/>
                <a:gd name="connsiteY4" fmla="*/ 1825777 h 1825777"/>
                <a:gd name="connsiteX5" fmla="*/ 0 w 1090704"/>
                <a:gd name="connsiteY5" fmla="*/ 0 h 1825777"/>
                <a:gd name="connsiteX0" fmla="*/ 0 w 1090704"/>
                <a:gd name="connsiteY0" fmla="*/ 0 h 1825777"/>
                <a:gd name="connsiteX1" fmla="*/ 1090704 w 1090704"/>
                <a:gd name="connsiteY1" fmla="*/ 440784 h 1825777"/>
                <a:gd name="connsiteX2" fmla="*/ 829477 w 1090704"/>
                <a:gd name="connsiteY2" fmla="*/ 1468955 h 1825777"/>
                <a:gd name="connsiteX3" fmla="*/ 429194 w 1090704"/>
                <a:gd name="connsiteY3" fmla="*/ 1690237 h 1825777"/>
                <a:gd name="connsiteX4" fmla="*/ 3953 w 1090704"/>
                <a:gd name="connsiteY4" fmla="*/ 1825777 h 1825777"/>
                <a:gd name="connsiteX5" fmla="*/ 0 w 1090704"/>
                <a:gd name="connsiteY5" fmla="*/ 0 h 1825777"/>
                <a:gd name="connsiteX0" fmla="*/ 0 w 1090704"/>
                <a:gd name="connsiteY0" fmla="*/ 0 h 1825777"/>
                <a:gd name="connsiteX1" fmla="*/ 1090704 w 1090704"/>
                <a:gd name="connsiteY1" fmla="*/ 440784 h 1825777"/>
                <a:gd name="connsiteX2" fmla="*/ 829477 w 1090704"/>
                <a:gd name="connsiteY2" fmla="*/ 1468955 h 1825777"/>
                <a:gd name="connsiteX3" fmla="*/ 429194 w 1090704"/>
                <a:gd name="connsiteY3" fmla="*/ 1690237 h 1825777"/>
                <a:gd name="connsiteX4" fmla="*/ 3953 w 1090704"/>
                <a:gd name="connsiteY4" fmla="*/ 1825777 h 1825777"/>
                <a:gd name="connsiteX5" fmla="*/ 0 w 1090704"/>
                <a:gd name="connsiteY5" fmla="*/ 0 h 1825777"/>
                <a:gd name="connsiteX0" fmla="*/ 83838 w 1229406"/>
                <a:gd name="connsiteY0" fmla="*/ 211102 h 2036879"/>
                <a:gd name="connsiteX1" fmla="*/ 1229406 w 1229406"/>
                <a:gd name="connsiteY1" fmla="*/ 334894 h 2036879"/>
                <a:gd name="connsiteX2" fmla="*/ 913315 w 1229406"/>
                <a:gd name="connsiteY2" fmla="*/ 1680057 h 2036879"/>
                <a:gd name="connsiteX3" fmla="*/ 513032 w 1229406"/>
                <a:gd name="connsiteY3" fmla="*/ 1901339 h 2036879"/>
                <a:gd name="connsiteX4" fmla="*/ 87791 w 1229406"/>
                <a:gd name="connsiteY4" fmla="*/ 2036879 h 2036879"/>
                <a:gd name="connsiteX5" fmla="*/ 83838 w 1229406"/>
                <a:gd name="connsiteY5" fmla="*/ 211102 h 2036879"/>
                <a:gd name="connsiteX0" fmla="*/ 83838 w 1229406"/>
                <a:gd name="connsiteY0" fmla="*/ 211102 h 2036879"/>
                <a:gd name="connsiteX1" fmla="*/ 1229406 w 1229406"/>
                <a:gd name="connsiteY1" fmla="*/ 334894 h 2036879"/>
                <a:gd name="connsiteX2" fmla="*/ 913315 w 1229406"/>
                <a:gd name="connsiteY2" fmla="*/ 1680057 h 2036879"/>
                <a:gd name="connsiteX3" fmla="*/ 513032 w 1229406"/>
                <a:gd name="connsiteY3" fmla="*/ 1901339 h 2036879"/>
                <a:gd name="connsiteX4" fmla="*/ 87791 w 1229406"/>
                <a:gd name="connsiteY4" fmla="*/ 2036879 h 2036879"/>
                <a:gd name="connsiteX5" fmla="*/ 83838 w 1229406"/>
                <a:gd name="connsiteY5" fmla="*/ 211102 h 2036879"/>
                <a:gd name="connsiteX0" fmla="*/ 83838 w 1229406"/>
                <a:gd name="connsiteY0" fmla="*/ 78630 h 1904407"/>
                <a:gd name="connsiteX1" fmla="*/ 1229406 w 1229406"/>
                <a:gd name="connsiteY1" fmla="*/ 202422 h 1904407"/>
                <a:gd name="connsiteX2" fmla="*/ 913315 w 1229406"/>
                <a:gd name="connsiteY2" fmla="*/ 1547585 h 1904407"/>
                <a:gd name="connsiteX3" fmla="*/ 513032 w 1229406"/>
                <a:gd name="connsiteY3" fmla="*/ 1768867 h 1904407"/>
                <a:gd name="connsiteX4" fmla="*/ 87791 w 1229406"/>
                <a:gd name="connsiteY4" fmla="*/ 1904407 h 1904407"/>
                <a:gd name="connsiteX5" fmla="*/ 83838 w 1229406"/>
                <a:gd name="connsiteY5" fmla="*/ 78630 h 1904407"/>
                <a:gd name="connsiteX0" fmla="*/ 83838 w 1229406"/>
                <a:gd name="connsiteY0" fmla="*/ 0 h 1825777"/>
                <a:gd name="connsiteX1" fmla="*/ 1229406 w 1229406"/>
                <a:gd name="connsiteY1" fmla="*/ 123792 h 1825777"/>
                <a:gd name="connsiteX2" fmla="*/ 913315 w 1229406"/>
                <a:gd name="connsiteY2" fmla="*/ 1468955 h 1825777"/>
                <a:gd name="connsiteX3" fmla="*/ 513032 w 1229406"/>
                <a:gd name="connsiteY3" fmla="*/ 1690237 h 1825777"/>
                <a:gd name="connsiteX4" fmla="*/ 87791 w 1229406"/>
                <a:gd name="connsiteY4" fmla="*/ 1825777 h 1825777"/>
                <a:gd name="connsiteX5" fmla="*/ 83838 w 1229406"/>
                <a:gd name="connsiteY5" fmla="*/ 0 h 1825777"/>
                <a:gd name="connsiteX0" fmla="*/ 0 w 1145568"/>
                <a:gd name="connsiteY0" fmla="*/ 0 h 1825777"/>
                <a:gd name="connsiteX1" fmla="*/ 1145568 w 1145568"/>
                <a:gd name="connsiteY1" fmla="*/ 123792 h 1825777"/>
                <a:gd name="connsiteX2" fmla="*/ 829477 w 1145568"/>
                <a:gd name="connsiteY2" fmla="*/ 1468955 h 1825777"/>
                <a:gd name="connsiteX3" fmla="*/ 429194 w 1145568"/>
                <a:gd name="connsiteY3" fmla="*/ 1690237 h 1825777"/>
                <a:gd name="connsiteX4" fmla="*/ 3953 w 1145568"/>
                <a:gd name="connsiteY4" fmla="*/ 1825777 h 1825777"/>
                <a:gd name="connsiteX5" fmla="*/ 0 w 1145568"/>
                <a:gd name="connsiteY5" fmla="*/ 0 h 1825777"/>
                <a:gd name="connsiteX0" fmla="*/ 0 w 1202800"/>
                <a:gd name="connsiteY0" fmla="*/ 0 h 1825777"/>
                <a:gd name="connsiteX1" fmla="*/ 1202800 w 1202800"/>
                <a:gd name="connsiteY1" fmla="*/ 206031 h 1825777"/>
                <a:gd name="connsiteX2" fmla="*/ 829477 w 1202800"/>
                <a:gd name="connsiteY2" fmla="*/ 1468955 h 1825777"/>
                <a:gd name="connsiteX3" fmla="*/ 429194 w 1202800"/>
                <a:gd name="connsiteY3" fmla="*/ 1690237 h 1825777"/>
                <a:gd name="connsiteX4" fmla="*/ 3953 w 1202800"/>
                <a:gd name="connsiteY4" fmla="*/ 1825777 h 1825777"/>
                <a:gd name="connsiteX5" fmla="*/ 0 w 1202800"/>
                <a:gd name="connsiteY5" fmla="*/ 0 h 1825777"/>
                <a:gd name="connsiteX0" fmla="*/ 0 w 1202800"/>
                <a:gd name="connsiteY0" fmla="*/ 0 h 1825777"/>
                <a:gd name="connsiteX1" fmla="*/ 1202800 w 1202800"/>
                <a:gd name="connsiteY1" fmla="*/ 206031 h 1825777"/>
                <a:gd name="connsiteX2" fmla="*/ 829477 w 1202800"/>
                <a:gd name="connsiteY2" fmla="*/ 1468955 h 1825777"/>
                <a:gd name="connsiteX3" fmla="*/ 429194 w 1202800"/>
                <a:gd name="connsiteY3" fmla="*/ 1690237 h 1825777"/>
                <a:gd name="connsiteX4" fmla="*/ 3953 w 1202800"/>
                <a:gd name="connsiteY4" fmla="*/ 1825777 h 1825777"/>
                <a:gd name="connsiteX5" fmla="*/ 0 w 1202800"/>
                <a:gd name="connsiteY5" fmla="*/ 0 h 1825777"/>
                <a:gd name="connsiteX0" fmla="*/ 0 w 1202800"/>
                <a:gd name="connsiteY0" fmla="*/ 0 h 1825777"/>
                <a:gd name="connsiteX1" fmla="*/ 1202800 w 1202800"/>
                <a:gd name="connsiteY1" fmla="*/ 206031 h 1825777"/>
                <a:gd name="connsiteX2" fmla="*/ 829477 w 1202800"/>
                <a:gd name="connsiteY2" fmla="*/ 1468955 h 1825777"/>
                <a:gd name="connsiteX3" fmla="*/ 429194 w 1202800"/>
                <a:gd name="connsiteY3" fmla="*/ 1690237 h 1825777"/>
                <a:gd name="connsiteX4" fmla="*/ 3953 w 1202800"/>
                <a:gd name="connsiteY4" fmla="*/ 1825777 h 1825777"/>
                <a:gd name="connsiteX5" fmla="*/ 0 w 1202800"/>
                <a:gd name="connsiteY5" fmla="*/ 0 h 1825777"/>
                <a:gd name="connsiteX0" fmla="*/ 0 w 1202800"/>
                <a:gd name="connsiteY0" fmla="*/ 0 h 1825777"/>
                <a:gd name="connsiteX1" fmla="*/ 1202800 w 1202800"/>
                <a:gd name="connsiteY1" fmla="*/ 206031 h 1825777"/>
                <a:gd name="connsiteX2" fmla="*/ 829477 w 1202800"/>
                <a:gd name="connsiteY2" fmla="*/ 1468955 h 1825777"/>
                <a:gd name="connsiteX3" fmla="*/ 429194 w 1202800"/>
                <a:gd name="connsiteY3" fmla="*/ 1690237 h 1825777"/>
                <a:gd name="connsiteX4" fmla="*/ 3953 w 1202800"/>
                <a:gd name="connsiteY4" fmla="*/ 1825777 h 1825777"/>
                <a:gd name="connsiteX5" fmla="*/ 0 w 1202800"/>
                <a:gd name="connsiteY5" fmla="*/ 0 h 18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2800" h="1825777">
                  <a:moveTo>
                    <a:pt x="0" y="0"/>
                  </a:moveTo>
                  <a:cubicBezTo>
                    <a:pt x="1217290" y="219186"/>
                    <a:pt x="4932" y="8381"/>
                    <a:pt x="1202800" y="206031"/>
                  </a:cubicBezTo>
                  <a:cubicBezTo>
                    <a:pt x="1196667" y="563151"/>
                    <a:pt x="962474" y="1189998"/>
                    <a:pt x="829477" y="1468955"/>
                  </a:cubicBezTo>
                  <a:cubicBezTo>
                    <a:pt x="689815" y="1699923"/>
                    <a:pt x="566781" y="1646809"/>
                    <a:pt x="429194" y="1690237"/>
                  </a:cubicBezTo>
                  <a:cubicBezTo>
                    <a:pt x="291607" y="1733665"/>
                    <a:pt x="222538" y="1809367"/>
                    <a:pt x="3953" y="1825777"/>
                  </a:cubicBezTo>
                  <a:cubicBezTo>
                    <a:pt x="2635" y="1217185"/>
                    <a:pt x="4803" y="1795472"/>
                    <a:pt x="0" y="0"/>
                  </a:cubicBezTo>
                  <a:close/>
                </a:path>
              </a:pathLst>
            </a:custGeom>
            <a:solidFill>
              <a:srgbClr val="E7E6E6">
                <a:lumMod val="75000"/>
              </a:srgbClr>
            </a:solidFill>
            <a:ln w="28575" cap="flat">
              <a:solidFill>
                <a:srgbClr val="666666"/>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cxnSp>
          <p:nvCxnSpPr>
            <p:cNvPr id="92" name="Straight Arrow Connector 91">
              <a:extLst>
                <a:ext uri="{FF2B5EF4-FFF2-40B4-BE49-F238E27FC236}">
                  <a16:creationId xmlns:a16="http://schemas.microsoft.com/office/drawing/2014/main" id="{67654F9C-62C2-28FA-84A4-045EA2DC1BED}"/>
                </a:ext>
              </a:extLst>
            </p:cNvPr>
            <p:cNvCxnSpPr>
              <a:cxnSpLocks/>
            </p:cNvCxnSpPr>
            <p:nvPr/>
          </p:nvCxnSpPr>
          <p:spPr>
            <a:xfrm>
              <a:off x="7881948" y="5131599"/>
              <a:ext cx="940646" cy="137459"/>
            </a:xfrm>
            <a:prstGeom prst="straightConnector1">
              <a:avLst/>
            </a:prstGeom>
            <a:noFill/>
            <a:ln w="38100" cap="flat" cmpd="sng" algn="ctr">
              <a:solidFill>
                <a:srgbClr val="666666"/>
              </a:solidFill>
              <a:prstDash val="solid"/>
              <a:miter lim="800000"/>
              <a:tailEnd type="triangle"/>
            </a:ln>
            <a:effectLst/>
          </p:spPr>
        </p:cxnSp>
        <p:cxnSp>
          <p:nvCxnSpPr>
            <p:cNvPr id="93" name="Straight Arrow Connector 92">
              <a:extLst>
                <a:ext uri="{FF2B5EF4-FFF2-40B4-BE49-F238E27FC236}">
                  <a16:creationId xmlns:a16="http://schemas.microsoft.com/office/drawing/2014/main" id="{0027FDC2-F23A-2A6A-1EC2-C33B7D86F5F6}"/>
                </a:ext>
              </a:extLst>
            </p:cNvPr>
            <p:cNvCxnSpPr>
              <a:cxnSpLocks noChangeAspect="1"/>
            </p:cNvCxnSpPr>
            <p:nvPr/>
          </p:nvCxnSpPr>
          <p:spPr>
            <a:xfrm>
              <a:off x="7881948" y="5375208"/>
              <a:ext cx="903912" cy="132091"/>
            </a:xfrm>
            <a:prstGeom prst="straightConnector1">
              <a:avLst/>
            </a:prstGeom>
            <a:noFill/>
            <a:ln w="19050" cap="flat" cmpd="sng" algn="ctr">
              <a:solidFill>
                <a:srgbClr val="666666"/>
              </a:solidFill>
              <a:prstDash val="solid"/>
              <a:miter lim="800000"/>
              <a:tailEnd type="triangle"/>
            </a:ln>
            <a:effectLst/>
          </p:spPr>
        </p:cxnSp>
        <p:cxnSp>
          <p:nvCxnSpPr>
            <p:cNvPr id="94" name="Straight Arrow Connector 93">
              <a:extLst>
                <a:ext uri="{FF2B5EF4-FFF2-40B4-BE49-F238E27FC236}">
                  <a16:creationId xmlns:a16="http://schemas.microsoft.com/office/drawing/2014/main" id="{0C730B24-6A4E-950C-0A75-E91779813B99}"/>
                </a:ext>
              </a:extLst>
            </p:cNvPr>
            <p:cNvCxnSpPr>
              <a:cxnSpLocks/>
            </p:cNvCxnSpPr>
            <p:nvPr/>
          </p:nvCxnSpPr>
          <p:spPr>
            <a:xfrm>
              <a:off x="7881948" y="5862426"/>
              <a:ext cx="705792" cy="197502"/>
            </a:xfrm>
            <a:prstGeom prst="straightConnector1">
              <a:avLst/>
            </a:prstGeom>
            <a:noFill/>
            <a:ln w="19050" cap="flat" cmpd="sng" algn="ctr">
              <a:solidFill>
                <a:srgbClr val="666666"/>
              </a:solidFill>
              <a:prstDash val="solid"/>
              <a:miter lim="800000"/>
              <a:tailEnd type="triangle"/>
            </a:ln>
            <a:effectLst/>
          </p:spPr>
        </p:cxnSp>
        <p:cxnSp>
          <p:nvCxnSpPr>
            <p:cNvPr id="95" name="Straight Arrow Connector 94">
              <a:extLst>
                <a:ext uri="{FF2B5EF4-FFF2-40B4-BE49-F238E27FC236}">
                  <a16:creationId xmlns:a16="http://schemas.microsoft.com/office/drawing/2014/main" id="{F64A3CAC-BD61-8A06-82AF-839854AF4920}"/>
                </a:ext>
              </a:extLst>
            </p:cNvPr>
            <p:cNvCxnSpPr>
              <a:cxnSpLocks/>
            </p:cNvCxnSpPr>
            <p:nvPr/>
          </p:nvCxnSpPr>
          <p:spPr>
            <a:xfrm>
              <a:off x="7881948" y="5608307"/>
              <a:ext cx="812472" cy="174411"/>
            </a:xfrm>
            <a:prstGeom prst="straightConnector1">
              <a:avLst/>
            </a:prstGeom>
            <a:noFill/>
            <a:ln w="19050" cap="flat" cmpd="sng" algn="ctr">
              <a:solidFill>
                <a:srgbClr val="666666"/>
              </a:solidFill>
              <a:prstDash val="solid"/>
              <a:miter lim="800000"/>
              <a:tailEnd type="triangle"/>
            </a:ln>
            <a:effectLst/>
          </p:spPr>
        </p:cxnSp>
        <p:cxnSp>
          <p:nvCxnSpPr>
            <p:cNvPr id="96" name="Straight Arrow Connector 95">
              <a:extLst>
                <a:ext uri="{FF2B5EF4-FFF2-40B4-BE49-F238E27FC236}">
                  <a16:creationId xmlns:a16="http://schemas.microsoft.com/office/drawing/2014/main" id="{9D8DE696-2D38-E768-CA4C-BEB817576845}"/>
                </a:ext>
              </a:extLst>
            </p:cNvPr>
            <p:cNvCxnSpPr>
              <a:cxnSpLocks/>
            </p:cNvCxnSpPr>
            <p:nvPr/>
          </p:nvCxnSpPr>
          <p:spPr>
            <a:xfrm>
              <a:off x="7881948" y="6106035"/>
              <a:ext cx="347652" cy="159633"/>
            </a:xfrm>
            <a:prstGeom prst="straightConnector1">
              <a:avLst/>
            </a:prstGeom>
            <a:noFill/>
            <a:ln w="19050" cap="flat" cmpd="sng" algn="ctr">
              <a:solidFill>
                <a:srgbClr val="666666"/>
              </a:solidFill>
              <a:prstDash val="solid"/>
              <a:miter lim="800000"/>
              <a:tailEnd type="triangle"/>
            </a:ln>
            <a:effectLst/>
          </p:spPr>
        </p:cxnSp>
      </p:grpSp>
      <p:sp>
        <p:nvSpPr>
          <p:cNvPr id="97" name="Freeform: Shape 96">
            <a:extLst>
              <a:ext uri="{FF2B5EF4-FFF2-40B4-BE49-F238E27FC236}">
                <a16:creationId xmlns:a16="http://schemas.microsoft.com/office/drawing/2014/main" id="{8D18057E-9CF9-2915-F042-F4DA8A93FE1C}"/>
              </a:ext>
            </a:extLst>
          </p:cNvPr>
          <p:cNvSpPr/>
          <p:nvPr/>
        </p:nvSpPr>
        <p:spPr>
          <a:xfrm>
            <a:off x="6505265" y="4625884"/>
            <a:ext cx="118134" cy="110447"/>
          </a:xfrm>
          <a:custGeom>
            <a:avLst/>
            <a:gdLst>
              <a:gd name="connsiteX0" fmla="*/ 128805 w 128756"/>
              <a:gd name="connsiteY0" fmla="*/ 64323 h 128756"/>
              <a:gd name="connsiteX1" fmla="*/ 64426 w 128756"/>
              <a:gd name="connsiteY1" fmla="*/ 128701 h 128756"/>
              <a:gd name="connsiteX2" fmla="*/ 48 w 128756"/>
              <a:gd name="connsiteY2" fmla="*/ 64323 h 128756"/>
              <a:gd name="connsiteX3" fmla="*/ 64426 w 128756"/>
              <a:gd name="connsiteY3" fmla="*/ -56 h 128756"/>
              <a:gd name="connsiteX4" fmla="*/ 128805 w 128756"/>
              <a:gd name="connsiteY4" fmla="*/ 64323 h 128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56" h="128756">
                <a:moveTo>
                  <a:pt x="128805" y="64323"/>
                </a:moveTo>
                <a:cubicBezTo>
                  <a:pt x="128805" y="99878"/>
                  <a:pt x="99982" y="128701"/>
                  <a:pt x="64426" y="128701"/>
                </a:cubicBezTo>
                <a:cubicBezTo>
                  <a:pt x="28871" y="128701"/>
                  <a:pt x="48" y="99878"/>
                  <a:pt x="48" y="64323"/>
                </a:cubicBezTo>
                <a:cubicBezTo>
                  <a:pt x="48" y="28767"/>
                  <a:pt x="28871" y="-56"/>
                  <a:pt x="64426" y="-56"/>
                </a:cubicBezTo>
                <a:cubicBezTo>
                  <a:pt x="99982" y="-56"/>
                  <a:pt x="128805" y="28767"/>
                  <a:pt x="128805" y="64323"/>
                </a:cubicBezTo>
                <a:close/>
              </a:path>
            </a:pathLst>
          </a:custGeom>
          <a:solidFill>
            <a:sysClr val="window" lastClr="FFFFFF"/>
          </a:solidFill>
          <a:ln w="14442"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98" name="Freeform: Shape 104">
            <a:extLst>
              <a:ext uri="{FF2B5EF4-FFF2-40B4-BE49-F238E27FC236}">
                <a16:creationId xmlns:a16="http://schemas.microsoft.com/office/drawing/2014/main" id="{02B343DB-1BB3-00AC-39C1-469E135E262C}"/>
              </a:ext>
            </a:extLst>
          </p:cNvPr>
          <p:cNvSpPr/>
          <p:nvPr/>
        </p:nvSpPr>
        <p:spPr>
          <a:xfrm>
            <a:off x="2949639" y="3606470"/>
            <a:ext cx="118134" cy="110447"/>
          </a:xfrm>
          <a:custGeom>
            <a:avLst/>
            <a:gdLst>
              <a:gd name="connsiteX0" fmla="*/ 128805 w 128756"/>
              <a:gd name="connsiteY0" fmla="*/ 64323 h 128756"/>
              <a:gd name="connsiteX1" fmla="*/ 64426 w 128756"/>
              <a:gd name="connsiteY1" fmla="*/ 128701 h 128756"/>
              <a:gd name="connsiteX2" fmla="*/ 48 w 128756"/>
              <a:gd name="connsiteY2" fmla="*/ 64323 h 128756"/>
              <a:gd name="connsiteX3" fmla="*/ 64426 w 128756"/>
              <a:gd name="connsiteY3" fmla="*/ -56 h 128756"/>
              <a:gd name="connsiteX4" fmla="*/ 128805 w 128756"/>
              <a:gd name="connsiteY4" fmla="*/ 64323 h 128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56" h="128756">
                <a:moveTo>
                  <a:pt x="128805" y="64323"/>
                </a:moveTo>
                <a:cubicBezTo>
                  <a:pt x="128805" y="99878"/>
                  <a:pt x="99982" y="128701"/>
                  <a:pt x="64426" y="128701"/>
                </a:cubicBezTo>
                <a:cubicBezTo>
                  <a:pt x="28871" y="128701"/>
                  <a:pt x="48" y="99878"/>
                  <a:pt x="48" y="64323"/>
                </a:cubicBezTo>
                <a:cubicBezTo>
                  <a:pt x="48" y="28767"/>
                  <a:pt x="28871" y="-56"/>
                  <a:pt x="64426" y="-56"/>
                </a:cubicBezTo>
                <a:cubicBezTo>
                  <a:pt x="99982" y="-56"/>
                  <a:pt x="128805" y="28767"/>
                  <a:pt x="128805" y="64323"/>
                </a:cubicBezTo>
                <a:close/>
              </a:path>
            </a:pathLst>
          </a:custGeom>
          <a:solidFill>
            <a:srgbClr val="B3B3B3"/>
          </a:solidFill>
          <a:ln w="14442"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99" name="Freeform: Shape 104">
            <a:extLst>
              <a:ext uri="{FF2B5EF4-FFF2-40B4-BE49-F238E27FC236}">
                <a16:creationId xmlns:a16="http://schemas.microsoft.com/office/drawing/2014/main" id="{FD1139D0-32F1-FC93-AAAA-D9F7E8D142D8}"/>
              </a:ext>
            </a:extLst>
          </p:cNvPr>
          <p:cNvSpPr/>
          <p:nvPr/>
        </p:nvSpPr>
        <p:spPr>
          <a:xfrm>
            <a:off x="8275087" y="3599001"/>
            <a:ext cx="118134" cy="110447"/>
          </a:xfrm>
          <a:custGeom>
            <a:avLst/>
            <a:gdLst>
              <a:gd name="connsiteX0" fmla="*/ 128805 w 128756"/>
              <a:gd name="connsiteY0" fmla="*/ 64323 h 128756"/>
              <a:gd name="connsiteX1" fmla="*/ 64426 w 128756"/>
              <a:gd name="connsiteY1" fmla="*/ 128701 h 128756"/>
              <a:gd name="connsiteX2" fmla="*/ 48 w 128756"/>
              <a:gd name="connsiteY2" fmla="*/ 64323 h 128756"/>
              <a:gd name="connsiteX3" fmla="*/ 64426 w 128756"/>
              <a:gd name="connsiteY3" fmla="*/ -56 h 128756"/>
              <a:gd name="connsiteX4" fmla="*/ 128805 w 128756"/>
              <a:gd name="connsiteY4" fmla="*/ 64323 h 128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56" h="128756">
                <a:moveTo>
                  <a:pt x="128805" y="64323"/>
                </a:moveTo>
                <a:cubicBezTo>
                  <a:pt x="128805" y="99878"/>
                  <a:pt x="99982" y="128701"/>
                  <a:pt x="64426" y="128701"/>
                </a:cubicBezTo>
                <a:cubicBezTo>
                  <a:pt x="28871" y="128701"/>
                  <a:pt x="48" y="99878"/>
                  <a:pt x="48" y="64323"/>
                </a:cubicBezTo>
                <a:cubicBezTo>
                  <a:pt x="48" y="28767"/>
                  <a:pt x="28871" y="-56"/>
                  <a:pt x="64426" y="-56"/>
                </a:cubicBezTo>
                <a:cubicBezTo>
                  <a:pt x="99982" y="-56"/>
                  <a:pt x="128805" y="28767"/>
                  <a:pt x="128805" y="64323"/>
                </a:cubicBezTo>
                <a:close/>
              </a:path>
            </a:pathLst>
          </a:custGeom>
          <a:solidFill>
            <a:srgbClr val="B3B3B3"/>
          </a:solidFill>
          <a:ln w="14442"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00" name="Freeform: Shape 108">
            <a:extLst>
              <a:ext uri="{FF2B5EF4-FFF2-40B4-BE49-F238E27FC236}">
                <a16:creationId xmlns:a16="http://schemas.microsoft.com/office/drawing/2014/main" id="{5A4F5964-F4E8-9C76-C569-7F1BA9237E90}"/>
              </a:ext>
            </a:extLst>
          </p:cNvPr>
          <p:cNvSpPr/>
          <p:nvPr/>
        </p:nvSpPr>
        <p:spPr>
          <a:xfrm>
            <a:off x="8287074" y="4644559"/>
            <a:ext cx="118134" cy="110447"/>
          </a:xfrm>
          <a:custGeom>
            <a:avLst/>
            <a:gdLst>
              <a:gd name="connsiteX0" fmla="*/ 128805 w 128756"/>
              <a:gd name="connsiteY0" fmla="*/ 64323 h 128756"/>
              <a:gd name="connsiteX1" fmla="*/ 64426 w 128756"/>
              <a:gd name="connsiteY1" fmla="*/ 128701 h 128756"/>
              <a:gd name="connsiteX2" fmla="*/ 48 w 128756"/>
              <a:gd name="connsiteY2" fmla="*/ 64323 h 128756"/>
              <a:gd name="connsiteX3" fmla="*/ 64426 w 128756"/>
              <a:gd name="connsiteY3" fmla="*/ -56 h 128756"/>
              <a:gd name="connsiteX4" fmla="*/ 128805 w 128756"/>
              <a:gd name="connsiteY4" fmla="*/ 64323 h 128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56" h="128756">
                <a:moveTo>
                  <a:pt x="128805" y="64323"/>
                </a:moveTo>
                <a:cubicBezTo>
                  <a:pt x="128805" y="99878"/>
                  <a:pt x="99982" y="128701"/>
                  <a:pt x="64426" y="128701"/>
                </a:cubicBezTo>
                <a:cubicBezTo>
                  <a:pt x="28871" y="128701"/>
                  <a:pt x="48" y="99878"/>
                  <a:pt x="48" y="64323"/>
                </a:cubicBezTo>
                <a:cubicBezTo>
                  <a:pt x="48" y="28767"/>
                  <a:pt x="28871" y="-56"/>
                  <a:pt x="64426" y="-56"/>
                </a:cubicBezTo>
                <a:cubicBezTo>
                  <a:pt x="99982" y="-56"/>
                  <a:pt x="128805" y="28767"/>
                  <a:pt x="128805" y="64323"/>
                </a:cubicBezTo>
                <a:close/>
              </a:path>
            </a:pathLst>
          </a:custGeom>
          <a:solidFill>
            <a:sysClr val="window" lastClr="FFFFFF"/>
          </a:solidFill>
          <a:ln w="14442"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01" name="Freeform: Shape 108">
            <a:extLst>
              <a:ext uri="{FF2B5EF4-FFF2-40B4-BE49-F238E27FC236}">
                <a16:creationId xmlns:a16="http://schemas.microsoft.com/office/drawing/2014/main" id="{B938DC6F-201B-FA60-B25C-65F06D7DD15C}"/>
              </a:ext>
            </a:extLst>
          </p:cNvPr>
          <p:cNvSpPr/>
          <p:nvPr/>
        </p:nvSpPr>
        <p:spPr>
          <a:xfrm>
            <a:off x="4735437" y="4640822"/>
            <a:ext cx="118134" cy="110447"/>
          </a:xfrm>
          <a:custGeom>
            <a:avLst/>
            <a:gdLst>
              <a:gd name="connsiteX0" fmla="*/ 128805 w 128756"/>
              <a:gd name="connsiteY0" fmla="*/ 64323 h 128756"/>
              <a:gd name="connsiteX1" fmla="*/ 64426 w 128756"/>
              <a:gd name="connsiteY1" fmla="*/ 128701 h 128756"/>
              <a:gd name="connsiteX2" fmla="*/ 48 w 128756"/>
              <a:gd name="connsiteY2" fmla="*/ 64323 h 128756"/>
              <a:gd name="connsiteX3" fmla="*/ 64426 w 128756"/>
              <a:gd name="connsiteY3" fmla="*/ -56 h 128756"/>
              <a:gd name="connsiteX4" fmla="*/ 128805 w 128756"/>
              <a:gd name="connsiteY4" fmla="*/ 64323 h 128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56" h="128756">
                <a:moveTo>
                  <a:pt x="128805" y="64323"/>
                </a:moveTo>
                <a:cubicBezTo>
                  <a:pt x="128805" y="99878"/>
                  <a:pt x="99982" y="128701"/>
                  <a:pt x="64426" y="128701"/>
                </a:cubicBezTo>
                <a:cubicBezTo>
                  <a:pt x="28871" y="128701"/>
                  <a:pt x="48" y="99878"/>
                  <a:pt x="48" y="64323"/>
                </a:cubicBezTo>
                <a:cubicBezTo>
                  <a:pt x="48" y="28767"/>
                  <a:pt x="28871" y="-56"/>
                  <a:pt x="64426" y="-56"/>
                </a:cubicBezTo>
                <a:cubicBezTo>
                  <a:pt x="99982" y="-56"/>
                  <a:pt x="128805" y="28767"/>
                  <a:pt x="128805" y="64323"/>
                </a:cubicBezTo>
                <a:close/>
              </a:path>
            </a:pathLst>
          </a:custGeom>
          <a:solidFill>
            <a:sysClr val="window" lastClr="FFFFFF"/>
          </a:solidFill>
          <a:ln w="14442"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02" name="Freeform: Shape 108">
            <a:extLst>
              <a:ext uri="{FF2B5EF4-FFF2-40B4-BE49-F238E27FC236}">
                <a16:creationId xmlns:a16="http://schemas.microsoft.com/office/drawing/2014/main" id="{97F03C3D-E3FA-866D-976D-BFAF7DB0AB4C}"/>
              </a:ext>
            </a:extLst>
          </p:cNvPr>
          <p:cNvSpPr/>
          <p:nvPr/>
        </p:nvSpPr>
        <p:spPr>
          <a:xfrm>
            <a:off x="2957619" y="4637086"/>
            <a:ext cx="118134" cy="110447"/>
          </a:xfrm>
          <a:custGeom>
            <a:avLst/>
            <a:gdLst>
              <a:gd name="connsiteX0" fmla="*/ 128805 w 128756"/>
              <a:gd name="connsiteY0" fmla="*/ 64323 h 128756"/>
              <a:gd name="connsiteX1" fmla="*/ 64426 w 128756"/>
              <a:gd name="connsiteY1" fmla="*/ 128701 h 128756"/>
              <a:gd name="connsiteX2" fmla="*/ 48 w 128756"/>
              <a:gd name="connsiteY2" fmla="*/ 64323 h 128756"/>
              <a:gd name="connsiteX3" fmla="*/ 64426 w 128756"/>
              <a:gd name="connsiteY3" fmla="*/ -56 h 128756"/>
              <a:gd name="connsiteX4" fmla="*/ 128805 w 128756"/>
              <a:gd name="connsiteY4" fmla="*/ 64323 h 128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56" h="128756">
                <a:moveTo>
                  <a:pt x="128805" y="64323"/>
                </a:moveTo>
                <a:cubicBezTo>
                  <a:pt x="128805" y="99878"/>
                  <a:pt x="99982" y="128701"/>
                  <a:pt x="64426" y="128701"/>
                </a:cubicBezTo>
                <a:cubicBezTo>
                  <a:pt x="28871" y="128701"/>
                  <a:pt x="48" y="99878"/>
                  <a:pt x="48" y="64323"/>
                </a:cubicBezTo>
                <a:cubicBezTo>
                  <a:pt x="48" y="28767"/>
                  <a:pt x="28871" y="-56"/>
                  <a:pt x="64426" y="-56"/>
                </a:cubicBezTo>
                <a:cubicBezTo>
                  <a:pt x="99982" y="-56"/>
                  <a:pt x="128805" y="28767"/>
                  <a:pt x="128805" y="64323"/>
                </a:cubicBezTo>
                <a:close/>
              </a:path>
            </a:pathLst>
          </a:custGeom>
          <a:solidFill>
            <a:sysClr val="window" lastClr="FFFFFF"/>
          </a:solidFill>
          <a:ln w="14442"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cxnSp>
        <p:nvCxnSpPr>
          <p:cNvPr id="103" name="Straight Arrow Connector 102">
            <a:extLst>
              <a:ext uri="{FF2B5EF4-FFF2-40B4-BE49-F238E27FC236}">
                <a16:creationId xmlns:a16="http://schemas.microsoft.com/office/drawing/2014/main" id="{315BC0DE-0B1F-5B11-94C5-0866D9791F12}"/>
              </a:ext>
            </a:extLst>
          </p:cNvPr>
          <p:cNvCxnSpPr>
            <a:cxnSpLocks/>
          </p:cNvCxnSpPr>
          <p:nvPr/>
        </p:nvCxnSpPr>
        <p:spPr>
          <a:xfrm flipH="1" flipV="1">
            <a:off x="4382332" y="4625884"/>
            <a:ext cx="357869" cy="57732"/>
          </a:xfrm>
          <a:prstGeom prst="straightConnector1">
            <a:avLst/>
          </a:prstGeom>
          <a:noFill/>
          <a:ln w="34925" cap="flat" cmpd="sng" algn="ctr">
            <a:solidFill>
              <a:sysClr val="window" lastClr="FFFFFF"/>
            </a:solidFill>
            <a:prstDash val="solid"/>
            <a:miter lim="800000"/>
            <a:tailEnd type="triangle" w="lg" len="lg"/>
          </a:ln>
          <a:effectLst/>
        </p:spPr>
      </p:cxnSp>
      <p:sp>
        <p:nvSpPr>
          <p:cNvPr id="104" name="Freeform: Shape 103">
            <a:extLst>
              <a:ext uri="{FF2B5EF4-FFF2-40B4-BE49-F238E27FC236}">
                <a16:creationId xmlns:a16="http://schemas.microsoft.com/office/drawing/2014/main" id="{6F1E0B05-634D-F3B4-C3F2-CABE9DCE2F27}"/>
              </a:ext>
            </a:extLst>
          </p:cNvPr>
          <p:cNvSpPr/>
          <p:nvPr/>
        </p:nvSpPr>
        <p:spPr>
          <a:xfrm>
            <a:off x="6505265" y="3585163"/>
            <a:ext cx="118134" cy="110447"/>
          </a:xfrm>
          <a:custGeom>
            <a:avLst/>
            <a:gdLst>
              <a:gd name="connsiteX0" fmla="*/ 128805 w 128756"/>
              <a:gd name="connsiteY0" fmla="*/ 64323 h 128756"/>
              <a:gd name="connsiteX1" fmla="*/ 64426 w 128756"/>
              <a:gd name="connsiteY1" fmla="*/ 128701 h 128756"/>
              <a:gd name="connsiteX2" fmla="*/ 48 w 128756"/>
              <a:gd name="connsiteY2" fmla="*/ 64323 h 128756"/>
              <a:gd name="connsiteX3" fmla="*/ 64426 w 128756"/>
              <a:gd name="connsiteY3" fmla="*/ -56 h 128756"/>
              <a:gd name="connsiteX4" fmla="*/ 128805 w 128756"/>
              <a:gd name="connsiteY4" fmla="*/ 64323 h 128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56" h="128756">
                <a:moveTo>
                  <a:pt x="128805" y="64323"/>
                </a:moveTo>
                <a:cubicBezTo>
                  <a:pt x="128805" y="99878"/>
                  <a:pt x="99982" y="128701"/>
                  <a:pt x="64426" y="128701"/>
                </a:cubicBezTo>
                <a:cubicBezTo>
                  <a:pt x="28871" y="128701"/>
                  <a:pt x="48" y="99878"/>
                  <a:pt x="48" y="64323"/>
                </a:cubicBezTo>
                <a:cubicBezTo>
                  <a:pt x="48" y="28767"/>
                  <a:pt x="28871" y="-56"/>
                  <a:pt x="64426" y="-56"/>
                </a:cubicBezTo>
                <a:cubicBezTo>
                  <a:pt x="99982" y="-56"/>
                  <a:pt x="128805" y="28767"/>
                  <a:pt x="128805" y="64323"/>
                </a:cubicBezTo>
                <a:close/>
              </a:path>
            </a:pathLst>
          </a:custGeom>
          <a:solidFill>
            <a:srgbClr val="B3B3B3"/>
          </a:solidFill>
          <a:ln w="14442"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05" name="TextBox 104">
            <a:extLst>
              <a:ext uri="{FF2B5EF4-FFF2-40B4-BE49-F238E27FC236}">
                <a16:creationId xmlns:a16="http://schemas.microsoft.com/office/drawing/2014/main" id="{266B5582-BD04-46B9-3255-27BEDA1BED84}"/>
              </a:ext>
            </a:extLst>
          </p:cNvPr>
          <p:cNvSpPr txBox="1"/>
          <p:nvPr/>
        </p:nvSpPr>
        <p:spPr>
          <a:xfrm>
            <a:off x="4467580" y="1561194"/>
            <a:ext cx="3004477" cy="523220"/>
          </a:xfrm>
          <a:prstGeom prst="rect">
            <a:avLst/>
          </a:prstGeom>
          <a:noFill/>
        </p:spPr>
        <p:txBody>
          <a:bodyPr wrap="none" rtlCol="0">
            <a:spAutoFit/>
          </a:bodyPr>
          <a:lstStyle/>
          <a:p>
            <a:r>
              <a:rPr lang="en-US" sz="2800"/>
              <a:t>Wall modeled LES</a:t>
            </a:r>
          </a:p>
        </p:txBody>
      </p:sp>
      <p:sp>
        <p:nvSpPr>
          <p:cNvPr id="106" name="TextBox 105">
            <a:extLst>
              <a:ext uri="{FF2B5EF4-FFF2-40B4-BE49-F238E27FC236}">
                <a16:creationId xmlns:a16="http://schemas.microsoft.com/office/drawing/2014/main" id="{F1254558-E731-AF38-9840-C4F03134375C}"/>
              </a:ext>
            </a:extLst>
          </p:cNvPr>
          <p:cNvSpPr txBox="1"/>
          <p:nvPr/>
        </p:nvSpPr>
        <p:spPr>
          <a:xfrm>
            <a:off x="1365401" y="3709448"/>
            <a:ext cx="1197765" cy="923330"/>
          </a:xfrm>
          <a:prstGeom prst="rect">
            <a:avLst/>
          </a:prstGeom>
          <a:noFill/>
        </p:spPr>
        <p:txBody>
          <a:bodyPr wrap="none" rtlCol="0">
            <a:spAutoFit/>
          </a:bodyPr>
          <a:lstStyle/>
          <a:p>
            <a:pPr algn="ctr"/>
            <a:r>
              <a:rPr lang="en-US"/>
              <a:t>unresolved</a:t>
            </a:r>
          </a:p>
          <a:p>
            <a:pPr algn="ctr"/>
            <a:r>
              <a:rPr lang="en-US"/>
              <a:t>near-wall</a:t>
            </a:r>
          </a:p>
          <a:p>
            <a:pPr algn="ctr"/>
            <a:r>
              <a:rPr lang="en-US"/>
              <a:t>dynamics</a:t>
            </a:r>
          </a:p>
        </p:txBody>
      </p: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F1676A60-86B4-25F5-ACE5-6F4A20A38298}"/>
                  </a:ext>
                </a:extLst>
              </p:cNvPr>
              <p:cNvSpPr txBox="1"/>
              <p:nvPr/>
            </p:nvSpPr>
            <p:spPr>
              <a:xfrm>
                <a:off x="4952596" y="3301204"/>
                <a:ext cx="13899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666666"/>
                              </a:solidFill>
                              <a:latin typeface="Cambria Math" panose="02040503050406030204" pitchFamily="18" charset="0"/>
                            </a:rPr>
                          </m:ctrlPr>
                        </m:sSubPr>
                        <m:e>
                          <m:r>
                            <a:rPr lang="en-US" b="1" i="1" smtClean="0">
                              <a:solidFill>
                                <a:srgbClr val="666666"/>
                              </a:solidFill>
                              <a:latin typeface="Cambria Math" panose="02040503050406030204" pitchFamily="18" charset="0"/>
                            </a:rPr>
                            <m:t>𝑼</m:t>
                          </m:r>
                        </m:e>
                        <m:sub>
                          <m:r>
                            <a:rPr lang="en-US" b="1" i="1" smtClean="0">
                              <a:solidFill>
                                <a:srgbClr val="666666"/>
                              </a:solidFill>
                              <a:latin typeface="Cambria Math" panose="02040503050406030204" pitchFamily="18" charset="0"/>
                            </a:rPr>
                            <m:t>𝑳𝑬𝑺</m:t>
                          </m:r>
                        </m:sub>
                      </m:sSub>
                      <m:r>
                        <a:rPr lang="en-US" b="1" i="1" smtClean="0">
                          <a:solidFill>
                            <a:srgbClr val="666666"/>
                          </a:solidFill>
                          <a:latin typeface="Cambria Math" panose="02040503050406030204" pitchFamily="18" charset="0"/>
                        </a:rPr>
                        <m:t>, </m:t>
                      </m:r>
                      <m:r>
                        <a:rPr lang="en-US" b="1" i="0" smtClean="0">
                          <a:solidFill>
                            <a:srgbClr val="666666"/>
                          </a:solidFill>
                          <a:latin typeface="Cambria Math" panose="02040503050406030204" pitchFamily="18" charset="0"/>
                        </a:rPr>
                        <m:t>𝛁</m:t>
                      </m:r>
                      <m:sSub>
                        <m:sSubPr>
                          <m:ctrlPr>
                            <a:rPr lang="en-US" i="1" smtClean="0">
                              <a:solidFill>
                                <a:srgbClr val="666666"/>
                              </a:solidFill>
                              <a:latin typeface="Cambria Math" panose="02040503050406030204" pitchFamily="18" charset="0"/>
                            </a:rPr>
                          </m:ctrlPr>
                        </m:sSubPr>
                        <m:e>
                          <m:r>
                            <a:rPr lang="en-US" b="0" i="1" smtClean="0">
                              <a:solidFill>
                                <a:srgbClr val="666666"/>
                              </a:solidFill>
                              <a:latin typeface="Cambria Math" panose="02040503050406030204" pitchFamily="18" charset="0"/>
                            </a:rPr>
                            <m:t>𝑝</m:t>
                          </m:r>
                        </m:e>
                        <m:sub>
                          <m:r>
                            <a:rPr lang="en-US" b="0" i="1" smtClean="0">
                              <a:solidFill>
                                <a:srgbClr val="666666"/>
                              </a:solidFill>
                              <a:latin typeface="Cambria Math" panose="02040503050406030204" pitchFamily="18" charset="0"/>
                            </a:rPr>
                            <m:t>𝐿𝐸𝑆</m:t>
                          </m:r>
                        </m:sub>
                      </m:sSub>
                    </m:oMath>
                  </m:oMathPara>
                </a14:m>
                <a:endParaRPr lang="en-US" i="1">
                  <a:solidFill>
                    <a:srgbClr val="666666"/>
                  </a:solidFill>
                </a:endParaRPr>
              </a:p>
            </p:txBody>
          </p:sp>
        </mc:Choice>
        <mc:Fallback xmlns="">
          <p:sp>
            <p:nvSpPr>
              <p:cNvPr id="107" name="TextBox 106">
                <a:extLst>
                  <a:ext uri="{FF2B5EF4-FFF2-40B4-BE49-F238E27FC236}">
                    <a16:creationId xmlns:a16="http://schemas.microsoft.com/office/drawing/2014/main" id="{F1676A60-86B4-25F5-ACE5-6F4A20A38298}"/>
                  </a:ext>
                </a:extLst>
              </p:cNvPr>
              <p:cNvSpPr txBox="1">
                <a:spLocks noRot="1" noChangeAspect="1" noMove="1" noResize="1" noEditPoints="1" noAdjustHandles="1" noChangeArrowheads="1" noChangeShapeType="1" noTextEdit="1"/>
              </p:cNvSpPr>
              <p:nvPr/>
            </p:nvSpPr>
            <p:spPr>
              <a:xfrm>
                <a:off x="4952596" y="3301204"/>
                <a:ext cx="1389996" cy="369332"/>
              </a:xfrm>
              <a:prstGeom prst="rect">
                <a:avLst/>
              </a:prstGeom>
              <a:blipFill>
                <a:blip r:embed="rId6"/>
                <a:stretch>
                  <a:fillRect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2FC12822-62DB-71E8-A1CB-8C679F4F0790}"/>
                  </a:ext>
                </a:extLst>
              </p:cNvPr>
              <p:cNvSpPr txBox="1"/>
              <p:nvPr/>
            </p:nvSpPr>
            <p:spPr>
              <a:xfrm>
                <a:off x="4238604" y="4782470"/>
                <a:ext cx="511102"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𝝉</m:t>
                          </m:r>
                        </m:e>
                        <m:sub>
                          <m:r>
                            <a:rPr lang="en-US" b="0" i="1" smtClean="0">
                              <a:latin typeface="Cambria Math" panose="02040503050406030204" pitchFamily="18" charset="0"/>
                            </a:rPr>
                            <m:t>𝑤</m:t>
                          </m:r>
                        </m:sub>
                      </m:sSub>
                    </m:oMath>
                  </m:oMathPara>
                </a14:m>
                <a:endParaRPr lang="en-US" b="1"/>
              </a:p>
            </p:txBody>
          </p:sp>
        </mc:Choice>
        <mc:Fallback xmlns="">
          <p:sp>
            <p:nvSpPr>
              <p:cNvPr id="108" name="TextBox 107">
                <a:extLst>
                  <a:ext uri="{FF2B5EF4-FFF2-40B4-BE49-F238E27FC236}">
                    <a16:creationId xmlns:a16="http://schemas.microsoft.com/office/drawing/2014/main" id="{2FC12822-62DB-71E8-A1CB-8C679F4F0790}"/>
                  </a:ext>
                </a:extLst>
              </p:cNvPr>
              <p:cNvSpPr txBox="1">
                <a:spLocks noRot="1" noChangeAspect="1" noMove="1" noResize="1" noEditPoints="1" noAdjustHandles="1" noChangeArrowheads="1" noChangeShapeType="1" noTextEdit="1"/>
              </p:cNvSpPr>
              <p:nvPr/>
            </p:nvSpPr>
            <p:spPr>
              <a:xfrm>
                <a:off x="4238604" y="4782470"/>
                <a:ext cx="511102"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FB5B7364-EF40-B9E4-6E7D-56764A8B1DA4}"/>
                  </a:ext>
                </a:extLst>
              </p:cNvPr>
              <p:cNvSpPr txBox="1"/>
              <p:nvPr/>
            </p:nvSpPr>
            <p:spPr>
              <a:xfrm>
                <a:off x="3067773" y="5676114"/>
                <a:ext cx="6232925" cy="369332"/>
              </a:xfrm>
              <a:prstGeom prst="rect">
                <a:avLst/>
              </a:prstGeom>
              <a:noFill/>
            </p:spPr>
            <p:txBody>
              <a:bodyPr wrap="none" rtlCol="0">
                <a:spAutoFit/>
              </a:bodyPr>
              <a:lstStyle/>
              <a:p>
                <a:r>
                  <a:rPr lang="en-US"/>
                  <a:t>Goal: find wall-stress, </a:t>
                </a:r>
                <a14:m>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𝝉</m:t>
                        </m:r>
                      </m:e>
                      <m:sub>
                        <m:r>
                          <a:rPr lang="en-US" b="0" i="1" smtClean="0">
                            <a:latin typeface="Cambria Math" panose="02040503050406030204" pitchFamily="18" charset="0"/>
                          </a:rPr>
                          <m:t>𝑤</m:t>
                        </m:r>
                      </m:sub>
                    </m:sSub>
                  </m:oMath>
                </a14:m>
                <a:r>
                  <a:rPr lang="en-US"/>
                  <a:t>, given LES inputs (e.g. </a:t>
                </a:r>
                <a14:m>
                  <m:oMath xmlns:m="http://schemas.openxmlformats.org/officeDocument/2006/math">
                    <m:sSub>
                      <m:sSubPr>
                        <m:ctrlPr>
                          <a:rPr lang="en-US" b="0" i="1" smtClean="0">
                            <a:latin typeface="Cambria Math" panose="02040503050406030204" pitchFamily="18" charset="0"/>
                          </a:rPr>
                        </m:ctrlPr>
                      </m:sSubPr>
                      <m:e>
                        <m:r>
                          <a:rPr lang="en-US" b="1" i="1" smtClean="0">
                            <a:latin typeface="Cambria Math" panose="02040503050406030204" pitchFamily="18" charset="0"/>
                          </a:rPr>
                          <m:t>𝑼</m:t>
                        </m:r>
                      </m:e>
                      <m:sub>
                        <m:r>
                          <a:rPr lang="en-US" b="0" i="1" smtClean="0">
                            <a:latin typeface="Cambria Math" panose="02040503050406030204" pitchFamily="18" charset="0"/>
                          </a:rPr>
                          <m:t>𝐿𝐸𝑆</m:t>
                        </m:r>
                      </m:sub>
                    </m:sSub>
                  </m:oMath>
                </a14:m>
                <a:r>
                  <a:rPr lang="en-US"/>
                  <a:t> or </a:t>
                </a:r>
                <a14:m>
                  <m:oMath xmlns:m="http://schemas.openxmlformats.org/officeDocument/2006/math">
                    <m:r>
                      <a:rPr lang="en-US" b="1"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𝐿𝐸𝑆</m:t>
                        </m:r>
                      </m:sub>
                    </m:sSub>
                  </m:oMath>
                </a14:m>
                <a:r>
                  <a:rPr lang="en-US"/>
                  <a:t>)</a:t>
                </a:r>
              </a:p>
            </p:txBody>
          </p:sp>
        </mc:Choice>
        <mc:Fallback xmlns="">
          <p:sp>
            <p:nvSpPr>
              <p:cNvPr id="109" name="TextBox 108">
                <a:extLst>
                  <a:ext uri="{FF2B5EF4-FFF2-40B4-BE49-F238E27FC236}">
                    <a16:creationId xmlns:a16="http://schemas.microsoft.com/office/drawing/2014/main" id="{FB5B7364-EF40-B9E4-6E7D-56764A8B1DA4}"/>
                  </a:ext>
                </a:extLst>
              </p:cNvPr>
              <p:cNvSpPr txBox="1">
                <a:spLocks noRot="1" noChangeAspect="1" noMove="1" noResize="1" noEditPoints="1" noAdjustHandles="1" noChangeArrowheads="1" noChangeShapeType="1" noTextEdit="1"/>
              </p:cNvSpPr>
              <p:nvPr/>
            </p:nvSpPr>
            <p:spPr>
              <a:xfrm>
                <a:off x="3067773" y="5676114"/>
                <a:ext cx="6232925" cy="369332"/>
              </a:xfrm>
              <a:prstGeom prst="rect">
                <a:avLst/>
              </a:prstGeom>
              <a:blipFill>
                <a:blip r:embed="rId8"/>
                <a:stretch>
                  <a:fillRect l="-782" t="-8197" b="-24590"/>
                </a:stretch>
              </a:blipFill>
            </p:spPr>
            <p:txBody>
              <a:bodyPr/>
              <a:lstStyle/>
              <a:p>
                <a:r>
                  <a:rPr lang="en-US">
                    <a:noFill/>
                  </a:rPr>
                  <a:t> </a:t>
                </a:r>
              </a:p>
            </p:txBody>
          </p:sp>
        </mc:Fallback>
      </mc:AlternateContent>
      <p:cxnSp>
        <p:nvCxnSpPr>
          <p:cNvPr id="110" name="Straight Arrow Connector 109">
            <a:extLst>
              <a:ext uri="{FF2B5EF4-FFF2-40B4-BE49-F238E27FC236}">
                <a16:creationId xmlns:a16="http://schemas.microsoft.com/office/drawing/2014/main" id="{B218FD78-F090-2767-AEF6-F738F7D98EC1}"/>
              </a:ext>
            </a:extLst>
          </p:cNvPr>
          <p:cNvCxnSpPr/>
          <p:nvPr/>
        </p:nvCxnSpPr>
        <p:spPr>
          <a:xfrm>
            <a:off x="9477375" y="3635346"/>
            <a:ext cx="0" cy="103334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10890E34-84E8-389A-30EC-017956D04660}"/>
                  </a:ext>
                </a:extLst>
              </p:cNvPr>
              <p:cNvSpPr txBox="1"/>
              <p:nvPr/>
            </p:nvSpPr>
            <p:spPr>
              <a:xfrm>
                <a:off x="9477375" y="3997741"/>
                <a:ext cx="38023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oMath>
                  </m:oMathPara>
                </a14:m>
                <a:endParaRPr lang="en-US"/>
              </a:p>
            </p:txBody>
          </p:sp>
        </mc:Choice>
        <mc:Fallback xmlns="">
          <p:sp>
            <p:nvSpPr>
              <p:cNvPr id="111" name="TextBox 110">
                <a:extLst>
                  <a:ext uri="{FF2B5EF4-FFF2-40B4-BE49-F238E27FC236}">
                    <a16:creationId xmlns:a16="http://schemas.microsoft.com/office/drawing/2014/main" id="{10890E34-84E8-389A-30EC-017956D04660}"/>
                  </a:ext>
                </a:extLst>
              </p:cNvPr>
              <p:cNvSpPr txBox="1">
                <a:spLocks noRot="1" noChangeAspect="1" noMove="1" noResize="1" noEditPoints="1" noAdjustHandles="1" noChangeArrowheads="1" noChangeShapeType="1" noTextEdit="1"/>
              </p:cNvSpPr>
              <p:nvPr/>
            </p:nvSpPr>
            <p:spPr>
              <a:xfrm>
                <a:off x="9477375" y="3997741"/>
                <a:ext cx="380232" cy="369332"/>
              </a:xfrm>
              <a:prstGeom prst="rect">
                <a:avLst/>
              </a:prstGeom>
              <a:blipFill>
                <a:blip r:embed="rId9"/>
                <a:stretch>
                  <a:fillRect/>
                </a:stretch>
              </a:blipFill>
            </p:spPr>
            <p:txBody>
              <a:bodyPr/>
              <a:lstStyle/>
              <a:p>
                <a:r>
                  <a:rPr lang="en-US">
                    <a:noFill/>
                  </a:rPr>
                  <a:t> </a:t>
                </a:r>
              </a:p>
            </p:txBody>
          </p:sp>
        </mc:Fallback>
      </mc:AlternateContent>
      <p:cxnSp>
        <p:nvCxnSpPr>
          <p:cNvPr id="112" name="Straight Arrow Connector 111">
            <a:extLst>
              <a:ext uri="{FF2B5EF4-FFF2-40B4-BE49-F238E27FC236}">
                <a16:creationId xmlns:a16="http://schemas.microsoft.com/office/drawing/2014/main" id="{31464D62-9D5E-B88F-F6D5-ABC9A4ED6C7B}"/>
              </a:ext>
            </a:extLst>
          </p:cNvPr>
          <p:cNvCxnSpPr/>
          <p:nvPr/>
        </p:nvCxnSpPr>
        <p:spPr>
          <a:xfrm flipV="1">
            <a:off x="7172325" y="4265173"/>
            <a:ext cx="0" cy="41593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3" name="Straight Arrow Connector 112">
            <a:extLst>
              <a:ext uri="{FF2B5EF4-FFF2-40B4-BE49-F238E27FC236}">
                <a16:creationId xmlns:a16="http://schemas.microsoft.com/office/drawing/2014/main" id="{31705248-1325-07C7-68A8-CABDFBD45738}"/>
              </a:ext>
            </a:extLst>
          </p:cNvPr>
          <p:cNvCxnSpPr>
            <a:cxnSpLocks/>
          </p:cNvCxnSpPr>
          <p:nvPr/>
        </p:nvCxnSpPr>
        <p:spPr>
          <a:xfrm>
            <a:off x="7172325" y="4688936"/>
            <a:ext cx="428625"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768D87DB-6C4E-EDF8-84C3-5FF016E00233}"/>
                  </a:ext>
                </a:extLst>
              </p:cNvPr>
              <p:cNvSpPr txBox="1"/>
              <p:nvPr/>
            </p:nvSpPr>
            <p:spPr>
              <a:xfrm>
                <a:off x="7513316" y="4352591"/>
                <a:ext cx="37279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a:p>
            </p:txBody>
          </p:sp>
        </mc:Choice>
        <mc:Fallback xmlns="">
          <p:sp>
            <p:nvSpPr>
              <p:cNvPr id="114" name="TextBox 113">
                <a:extLst>
                  <a:ext uri="{FF2B5EF4-FFF2-40B4-BE49-F238E27FC236}">
                    <a16:creationId xmlns:a16="http://schemas.microsoft.com/office/drawing/2014/main" id="{768D87DB-6C4E-EDF8-84C3-5FF016E00233}"/>
                  </a:ext>
                </a:extLst>
              </p:cNvPr>
              <p:cNvSpPr txBox="1">
                <a:spLocks noRot="1" noChangeAspect="1" noMove="1" noResize="1" noEditPoints="1" noAdjustHandles="1" noChangeArrowheads="1" noChangeShapeType="1" noTextEdit="1"/>
              </p:cNvSpPr>
              <p:nvPr/>
            </p:nvSpPr>
            <p:spPr>
              <a:xfrm>
                <a:off x="7513316" y="4352591"/>
                <a:ext cx="372794"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F12A5344-8570-9A82-134E-A75958EB1652}"/>
                  </a:ext>
                </a:extLst>
              </p:cNvPr>
              <p:cNvSpPr txBox="1"/>
              <p:nvPr/>
            </p:nvSpPr>
            <p:spPr>
              <a:xfrm>
                <a:off x="7133085" y="3991045"/>
                <a:ext cx="37279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a:p>
            </p:txBody>
          </p:sp>
        </mc:Choice>
        <mc:Fallback xmlns="">
          <p:sp>
            <p:nvSpPr>
              <p:cNvPr id="115" name="TextBox 114">
                <a:extLst>
                  <a:ext uri="{FF2B5EF4-FFF2-40B4-BE49-F238E27FC236}">
                    <a16:creationId xmlns:a16="http://schemas.microsoft.com/office/drawing/2014/main" id="{F12A5344-8570-9A82-134E-A75958EB1652}"/>
                  </a:ext>
                </a:extLst>
              </p:cNvPr>
              <p:cNvSpPr txBox="1">
                <a:spLocks noRot="1" noChangeAspect="1" noMove="1" noResize="1" noEditPoints="1" noAdjustHandles="1" noChangeArrowheads="1" noChangeShapeType="1" noTextEdit="1"/>
              </p:cNvSpPr>
              <p:nvPr/>
            </p:nvSpPr>
            <p:spPr>
              <a:xfrm>
                <a:off x="7133085" y="3991045"/>
                <a:ext cx="372794" cy="369332"/>
              </a:xfrm>
              <a:prstGeom prst="rect">
                <a:avLst/>
              </a:prstGeom>
              <a:blipFill>
                <a:blip r:embed="rId11"/>
                <a:stretch>
                  <a:fillRect b="-8333"/>
                </a:stretch>
              </a:blipFill>
            </p:spPr>
            <p:txBody>
              <a:bodyPr/>
              <a:lstStyle/>
              <a:p>
                <a:r>
                  <a:rPr lang="en-US">
                    <a:noFill/>
                  </a:rPr>
                  <a:t> </a:t>
                </a:r>
              </a:p>
            </p:txBody>
          </p:sp>
        </mc:Fallback>
      </mc:AlternateContent>
      <p:sp>
        <p:nvSpPr>
          <p:cNvPr id="116" name="TextBox 115">
            <a:extLst>
              <a:ext uri="{FF2B5EF4-FFF2-40B4-BE49-F238E27FC236}">
                <a16:creationId xmlns:a16="http://schemas.microsoft.com/office/drawing/2014/main" id="{EEA77DFE-5B64-3B1E-5C4D-3B5F0809A83E}"/>
              </a:ext>
            </a:extLst>
          </p:cNvPr>
          <p:cNvSpPr txBox="1"/>
          <p:nvPr/>
        </p:nvSpPr>
        <p:spPr>
          <a:xfrm>
            <a:off x="9861858" y="3820729"/>
            <a:ext cx="1581150" cy="646331"/>
          </a:xfrm>
          <a:prstGeom prst="rect">
            <a:avLst/>
          </a:prstGeom>
          <a:noFill/>
        </p:spPr>
        <p:txBody>
          <a:bodyPr wrap="square" rtlCol="0">
            <a:spAutoFit/>
          </a:bodyPr>
          <a:lstStyle/>
          <a:p>
            <a:pPr algn="ctr"/>
            <a:r>
              <a:rPr lang="en-US"/>
              <a:t>wall-modeling height</a:t>
            </a:r>
          </a:p>
        </p:txBody>
      </p:sp>
      <p:cxnSp>
        <p:nvCxnSpPr>
          <p:cNvPr id="117" name="Straight Arrow Connector 116">
            <a:extLst>
              <a:ext uri="{FF2B5EF4-FFF2-40B4-BE49-F238E27FC236}">
                <a16:creationId xmlns:a16="http://schemas.microsoft.com/office/drawing/2014/main" id="{8DB10C16-32D5-82AC-1354-BB2FA9072DB7}"/>
              </a:ext>
            </a:extLst>
          </p:cNvPr>
          <p:cNvCxnSpPr>
            <a:cxnSpLocks/>
          </p:cNvCxnSpPr>
          <p:nvPr/>
        </p:nvCxnSpPr>
        <p:spPr>
          <a:xfrm>
            <a:off x="4796794" y="3662487"/>
            <a:ext cx="976173" cy="117348"/>
          </a:xfrm>
          <a:prstGeom prst="straightConnector1">
            <a:avLst/>
          </a:prstGeom>
          <a:noFill/>
          <a:ln w="38100" cap="flat" cmpd="sng" algn="ctr">
            <a:solidFill>
              <a:srgbClr val="666666"/>
            </a:solidFill>
            <a:prstDash val="solid"/>
            <a:miter lim="800000"/>
            <a:tailEnd type="triangle"/>
          </a:ln>
          <a:effectLst/>
        </p:spPr>
      </p:cxnSp>
      <p:sp>
        <p:nvSpPr>
          <p:cNvPr id="118" name="Freeform: Shape 104">
            <a:extLst>
              <a:ext uri="{FF2B5EF4-FFF2-40B4-BE49-F238E27FC236}">
                <a16:creationId xmlns:a16="http://schemas.microsoft.com/office/drawing/2014/main" id="{E571C1BB-BEED-F4B2-A3EC-ACAC04E3A6F2}"/>
              </a:ext>
            </a:extLst>
          </p:cNvPr>
          <p:cNvSpPr/>
          <p:nvPr/>
        </p:nvSpPr>
        <p:spPr>
          <a:xfrm>
            <a:off x="4739437" y="3599001"/>
            <a:ext cx="118134" cy="110447"/>
          </a:xfrm>
          <a:custGeom>
            <a:avLst/>
            <a:gdLst>
              <a:gd name="connsiteX0" fmla="*/ 128805 w 128756"/>
              <a:gd name="connsiteY0" fmla="*/ 64323 h 128756"/>
              <a:gd name="connsiteX1" fmla="*/ 64426 w 128756"/>
              <a:gd name="connsiteY1" fmla="*/ 128701 h 128756"/>
              <a:gd name="connsiteX2" fmla="*/ 48 w 128756"/>
              <a:gd name="connsiteY2" fmla="*/ 64323 h 128756"/>
              <a:gd name="connsiteX3" fmla="*/ 64426 w 128756"/>
              <a:gd name="connsiteY3" fmla="*/ -56 h 128756"/>
              <a:gd name="connsiteX4" fmla="*/ 128805 w 128756"/>
              <a:gd name="connsiteY4" fmla="*/ 64323 h 128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56" h="128756">
                <a:moveTo>
                  <a:pt x="128805" y="64323"/>
                </a:moveTo>
                <a:cubicBezTo>
                  <a:pt x="128805" y="99878"/>
                  <a:pt x="99982" y="128701"/>
                  <a:pt x="64426" y="128701"/>
                </a:cubicBezTo>
                <a:cubicBezTo>
                  <a:pt x="28871" y="128701"/>
                  <a:pt x="48" y="99878"/>
                  <a:pt x="48" y="64323"/>
                </a:cubicBezTo>
                <a:cubicBezTo>
                  <a:pt x="48" y="28767"/>
                  <a:pt x="28871" y="-56"/>
                  <a:pt x="64426" y="-56"/>
                </a:cubicBezTo>
                <a:cubicBezTo>
                  <a:pt x="99982" y="-56"/>
                  <a:pt x="128805" y="28767"/>
                  <a:pt x="128805" y="64323"/>
                </a:cubicBezTo>
                <a:close/>
              </a:path>
            </a:pathLst>
          </a:custGeom>
          <a:solidFill>
            <a:srgbClr val="B3B3B3"/>
          </a:solidFill>
          <a:ln w="14442" cap="flat">
            <a:solidFill>
              <a:srgbClr val="000000"/>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cxnSp>
        <p:nvCxnSpPr>
          <p:cNvPr id="119" name="Straight Arrow Connector 118">
            <a:extLst>
              <a:ext uri="{FF2B5EF4-FFF2-40B4-BE49-F238E27FC236}">
                <a16:creationId xmlns:a16="http://schemas.microsoft.com/office/drawing/2014/main" id="{275E2749-3C7C-C72D-8199-13A0F99E1652}"/>
              </a:ext>
            </a:extLst>
          </p:cNvPr>
          <p:cNvCxnSpPr>
            <a:cxnSpLocks/>
          </p:cNvCxnSpPr>
          <p:nvPr/>
        </p:nvCxnSpPr>
        <p:spPr>
          <a:xfrm>
            <a:off x="7172325" y="4696045"/>
            <a:ext cx="340982" cy="22289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50B76F83-2FC1-F393-7896-6747E3E82C35}"/>
                  </a:ext>
                </a:extLst>
              </p:cNvPr>
              <p:cNvSpPr txBox="1"/>
              <p:nvPr/>
            </p:nvSpPr>
            <p:spPr>
              <a:xfrm>
                <a:off x="7428638" y="4668691"/>
                <a:ext cx="37279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oMath>
                  </m:oMathPara>
                </a14:m>
                <a:endParaRPr lang="en-US"/>
              </a:p>
            </p:txBody>
          </p:sp>
        </mc:Choice>
        <mc:Fallback xmlns="">
          <p:sp>
            <p:nvSpPr>
              <p:cNvPr id="120" name="TextBox 119">
                <a:extLst>
                  <a:ext uri="{FF2B5EF4-FFF2-40B4-BE49-F238E27FC236}">
                    <a16:creationId xmlns:a16="http://schemas.microsoft.com/office/drawing/2014/main" id="{50B76F83-2FC1-F393-7896-6747E3E82C35}"/>
                  </a:ext>
                </a:extLst>
              </p:cNvPr>
              <p:cNvSpPr txBox="1">
                <a:spLocks noRot="1" noChangeAspect="1" noMove="1" noResize="1" noEditPoints="1" noAdjustHandles="1" noChangeArrowheads="1" noChangeShapeType="1" noTextEdit="1"/>
              </p:cNvSpPr>
              <p:nvPr/>
            </p:nvSpPr>
            <p:spPr>
              <a:xfrm>
                <a:off x="7428638" y="4668691"/>
                <a:ext cx="372794" cy="369332"/>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23167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cumentclass{article}&#10;\usepackage{amsmath}&#10;\pagestyle{empty}&#10;\begin{document}&#10;&#10;$$&#10;\tau_w = \frac{1}{2} c_f^{wm} U_{LES}^2&#10;$$&#10;&#10;\end{document}" title="IguanaTex Bitmap Display">
            <a:extLst>
              <a:ext uri="{FF2B5EF4-FFF2-40B4-BE49-F238E27FC236}">
                <a16:creationId xmlns:a16="http://schemas.microsoft.com/office/drawing/2014/main" id="{D0E44A35-4676-1F6E-1AA3-E606F8E3BA61}"/>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3270858" y="5981208"/>
            <a:ext cx="1380572" cy="385143"/>
          </a:xfrm>
          <a:prstGeom prst="rect">
            <a:avLst/>
          </a:prstGeom>
        </p:spPr>
      </p:pic>
      <p:sp>
        <p:nvSpPr>
          <p:cNvPr id="2" name="Title 1">
            <a:extLst>
              <a:ext uri="{FF2B5EF4-FFF2-40B4-BE49-F238E27FC236}">
                <a16:creationId xmlns:a16="http://schemas.microsoft.com/office/drawing/2014/main" id="{311B2BE0-F92B-44CD-BF72-0C80B60806A8}"/>
              </a:ext>
            </a:extLst>
          </p:cNvPr>
          <p:cNvSpPr>
            <a:spLocks noGrp="1"/>
          </p:cNvSpPr>
          <p:nvPr>
            <p:ph type="title"/>
          </p:nvPr>
        </p:nvSpPr>
        <p:spPr/>
        <p:txBody>
          <a:bodyPr>
            <a:normAutofit/>
          </a:bodyPr>
          <a:lstStyle/>
          <a:p>
            <a:r>
              <a:rPr lang="en-US"/>
              <a:t>Equilibrium wall model (EQWM)</a:t>
            </a:r>
          </a:p>
        </p:txBody>
      </p:sp>
      <p:sp>
        <p:nvSpPr>
          <p:cNvPr id="4" name="Slide Number Placeholder 3">
            <a:extLst>
              <a:ext uri="{FF2B5EF4-FFF2-40B4-BE49-F238E27FC236}">
                <a16:creationId xmlns:a16="http://schemas.microsoft.com/office/drawing/2014/main" id="{53C44819-80BB-40A4-B4CC-0DE066FE6CBF}"/>
              </a:ext>
            </a:extLst>
          </p:cNvPr>
          <p:cNvSpPr>
            <a:spLocks noGrp="1"/>
          </p:cNvSpPr>
          <p:nvPr>
            <p:ph type="sldNum" sz="quarter" idx="12"/>
          </p:nvPr>
        </p:nvSpPr>
        <p:spPr/>
        <p:txBody>
          <a:bodyPr/>
          <a:lstStyle/>
          <a:p>
            <a:fld id="{75DBE060-CF68-41CF-9ABE-0462A8BD26DF}" type="slidenum">
              <a:rPr lang="en-US" smtClean="0"/>
              <a:pPr/>
              <a:t>8</a:t>
            </a:fld>
            <a:endParaRPr lang="en-US" dirty="0"/>
          </a:p>
        </p:txBody>
      </p:sp>
      <p:cxnSp>
        <p:nvCxnSpPr>
          <p:cNvPr id="11" name="Straight Arrow Connector 10">
            <a:extLst>
              <a:ext uri="{FF2B5EF4-FFF2-40B4-BE49-F238E27FC236}">
                <a16:creationId xmlns:a16="http://schemas.microsoft.com/office/drawing/2014/main" id="{1464C932-C77C-D152-38F5-77C8240D5D91}"/>
              </a:ext>
            </a:extLst>
          </p:cNvPr>
          <p:cNvCxnSpPr>
            <a:cxnSpLocks/>
          </p:cNvCxnSpPr>
          <p:nvPr/>
        </p:nvCxnSpPr>
        <p:spPr>
          <a:xfrm flipV="1">
            <a:off x="2690705" y="5064340"/>
            <a:ext cx="7721728" cy="6"/>
          </a:xfrm>
          <a:prstGeom prst="straightConnector1">
            <a:avLst/>
          </a:prstGeom>
          <a:noFill/>
          <a:ln w="38100" cap="flat" cmpd="sng" algn="ctr">
            <a:solidFill>
              <a:sysClr val="windowText" lastClr="000000"/>
            </a:solidFill>
            <a:prstDash val="solid"/>
            <a:miter lim="800000"/>
            <a:headEnd w="lg" len="lg"/>
            <a:tailEnd type="triangle" w="lg" len="lg"/>
          </a:ln>
          <a:effectLst/>
        </p:spPr>
      </p:cxnSp>
      <p:sp>
        <p:nvSpPr>
          <p:cNvPr id="13" name="TextBox 12">
            <a:extLst>
              <a:ext uri="{FF2B5EF4-FFF2-40B4-BE49-F238E27FC236}">
                <a16:creationId xmlns:a16="http://schemas.microsoft.com/office/drawing/2014/main" id="{62958EB4-3822-180D-9C3C-24C40339F0B6}"/>
              </a:ext>
            </a:extLst>
          </p:cNvPr>
          <p:cNvSpPr txBox="1"/>
          <p:nvPr/>
        </p:nvSpPr>
        <p:spPr>
          <a:xfrm>
            <a:off x="9087255" y="5134044"/>
            <a:ext cx="1796108" cy="461665"/>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time scales</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89A6410-9772-1AF8-F25E-92453DEC15A5}"/>
                  </a:ext>
                </a:extLst>
              </p:cNvPr>
              <p:cNvSpPr txBox="1"/>
              <p:nvPr/>
            </p:nvSpPr>
            <p:spPr>
              <a:xfrm>
                <a:off x="2077789" y="2597488"/>
                <a:ext cx="479618" cy="5232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800" b="0" i="0" u="none" strike="noStrike" kern="0" cap="none" spc="0" normalizeH="0" baseline="0" noProof="0" smtClean="0">
                          <a:ln>
                            <a:noFill/>
                          </a:ln>
                          <a:solidFill>
                            <a:prstClr val="black"/>
                          </a:solidFill>
                          <a:effectLst/>
                          <a:uLnTx/>
                          <a:uFillTx/>
                          <a:latin typeface="Cambria Math" panose="02040503050406030204" pitchFamily="18" charset="0"/>
                        </a:rPr>
                        <m:t>Δ</m:t>
                      </m:r>
                    </m:oMath>
                  </m:oMathPara>
                </a14:m>
                <a:endParaRPr kumimoji="0" lang="en-US" sz="2800" b="0" i="0" u="none" strike="noStrike" kern="0" cap="none" spc="0" normalizeH="0" baseline="0" noProof="0">
                  <a:ln>
                    <a:noFill/>
                  </a:ln>
                  <a:solidFill>
                    <a:prstClr val="black"/>
                  </a:solidFill>
                  <a:effectLst/>
                  <a:uLnTx/>
                  <a:uFillTx/>
                </a:endParaRPr>
              </a:p>
            </p:txBody>
          </p:sp>
        </mc:Choice>
        <mc:Fallback xmlns="">
          <p:sp>
            <p:nvSpPr>
              <p:cNvPr id="17" name="TextBox 16">
                <a:extLst>
                  <a:ext uri="{FF2B5EF4-FFF2-40B4-BE49-F238E27FC236}">
                    <a16:creationId xmlns:a16="http://schemas.microsoft.com/office/drawing/2014/main" id="{689A6410-9772-1AF8-F25E-92453DEC15A5}"/>
                  </a:ext>
                </a:extLst>
              </p:cNvPr>
              <p:cNvSpPr txBox="1">
                <a:spLocks noRot="1" noChangeAspect="1" noMove="1" noResize="1" noEditPoints="1" noAdjustHandles="1" noChangeArrowheads="1" noChangeShapeType="1" noTextEdit="1"/>
              </p:cNvSpPr>
              <p:nvPr/>
            </p:nvSpPr>
            <p:spPr>
              <a:xfrm>
                <a:off x="2077789" y="2597488"/>
                <a:ext cx="479618"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D058654-68E0-2799-4434-65FD670FA83D}"/>
                  </a:ext>
                </a:extLst>
              </p:cNvPr>
              <p:cNvSpPr txBox="1"/>
              <p:nvPr/>
            </p:nvSpPr>
            <p:spPr>
              <a:xfrm>
                <a:off x="2119049" y="1141960"/>
                <a:ext cx="471347" cy="5232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0" cap="none" spc="0" normalizeH="0" baseline="0" noProof="0" smtClean="0">
                          <a:ln>
                            <a:noFill/>
                          </a:ln>
                          <a:solidFill>
                            <a:prstClr val="black"/>
                          </a:solidFill>
                          <a:effectLst/>
                          <a:uLnTx/>
                          <a:uFillTx/>
                          <a:latin typeface="Cambria Math" panose="02040503050406030204" pitchFamily="18" charset="0"/>
                        </a:rPr>
                        <m:t>𝑦</m:t>
                      </m:r>
                    </m:oMath>
                  </m:oMathPara>
                </a14:m>
                <a:endParaRPr kumimoji="0" lang="en-US" sz="2800" b="0" i="0" u="none" strike="noStrike" kern="0" cap="none" spc="0" normalizeH="0" baseline="0" noProof="0" dirty="0">
                  <a:ln>
                    <a:noFill/>
                  </a:ln>
                  <a:solidFill>
                    <a:prstClr val="black"/>
                  </a:solidFill>
                  <a:effectLst/>
                  <a:uLnTx/>
                  <a:uFillTx/>
                </a:endParaRPr>
              </a:p>
            </p:txBody>
          </p:sp>
        </mc:Choice>
        <mc:Fallback xmlns="">
          <p:sp>
            <p:nvSpPr>
              <p:cNvPr id="18" name="TextBox 17">
                <a:extLst>
                  <a:ext uri="{FF2B5EF4-FFF2-40B4-BE49-F238E27FC236}">
                    <a16:creationId xmlns:a16="http://schemas.microsoft.com/office/drawing/2014/main" id="{4D058654-68E0-2799-4434-65FD670FA83D}"/>
                  </a:ext>
                </a:extLst>
              </p:cNvPr>
              <p:cNvSpPr txBox="1">
                <a:spLocks noRot="1" noChangeAspect="1" noMove="1" noResize="1" noEditPoints="1" noAdjustHandles="1" noChangeArrowheads="1" noChangeShapeType="1" noTextEdit="1"/>
              </p:cNvSpPr>
              <p:nvPr/>
            </p:nvSpPr>
            <p:spPr>
              <a:xfrm>
                <a:off x="2119049" y="1141960"/>
                <a:ext cx="471347" cy="523220"/>
              </a:xfrm>
              <a:prstGeom prst="rect">
                <a:avLst/>
              </a:prstGeom>
              <a:blipFill>
                <a:blip r:embed="rId7"/>
                <a:stretch>
                  <a:fillRect/>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48FE29A6-022A-0225-2ADD-8E58F0D58F92}"/>
              </a:ext>
            </a:extLst>
          </p:cNvPr>
          <p:cNvSpPr/>
          <p:nvPr/>
        </p:nvSpPr>
        <p:spPr>
          <a:xfrm>
            <a:off x="3038934" y="1602282"/>
            <a:ext cx="7102737" cy="1286496"/>
          </a:xfrm>
          <a:prstGeom prst="rect">
            <a:avLst/>
          </a:prstGeom>
          <a:solidFill>
            <a:srgbClr val="E7E6E6"/>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23" name="TextBox 22">
            <a:extLst>
              <a:ext uri="{FF2B5EF4-FFF2-40B4-BE49-F238E27FC236}">
                <a16:creationId xmlns:a16="http://schemas.microsoft.com/office/drawing/2014/main" id="{69957992-FC9E-E6DE-CBA4-32E720E81A88}"/>
              </a:ext>
            </a:extLst>
          </p:cNvPr>
          <p:cNvSpPr txBox="1"/>
          <p:nvPr/>
        </p:nvSpPr>
        <p:spPr>
          <a:xfrm>
            <a:off x="5524934" y="1690258"/>
            <a:ext cx="1890953" cy="707886"/>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lumMod val="50000"/>
                  </a:prstClr>
                </a:solidFill>
                <a:effectLst/>
                <a:uLnTx/>
                <a:uFillTx/>
                <a:latin typeface="Times New Roman"/>
              </a:rPr>
              <a:t>LES</a:t>
            </a:r>
          </a:p>
        </p:txBody>
      </p:sp>
      <p:sp>
        <p:nvSpPr>
          <p:cNvPr id="24" name="TextBox 23">
            <a:extLst>
              <a:ext uri="{FF2B5EF4-FFF2-40B4-BE49-F238E27FC236}">
                <a16:creationId xmlns:a16="http://schemas.microsoft.com/office/drawing/2014/main" id="{C2E5ACEB-3101-175C-9E45-13FE07F97B01}"/>
              </a:ext>
            </a:extLst>
          </p:cNvPr>
          <p:cNvSpPr txBox="1"/>
          <p:nvPr/>
        </p:nvSpPr>
        <p:spPr>
          <a:xfrm rot="5400000">
            <a:off x="10538766" y="3782262"/>
            <a:ext cx="2182200"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Wall modeling region</a:t>
            </a:r>
          </a:p>
        </p:txBody>
      </p:sp>
      <p:cxnSp>
        <p:nvCxnSpPr>
          <p:cNvPr id="27" name="Straight Connector 26">
            <a:extLst>
              <a:ext uri="{FF2B5EF4-FFF2-40B4-BE49-F238E27FC236}">
                <a16:creationId xmlns:a16="http://schemas.microsoft.com/office/drawing/2014/main" id="{92CE6398-D22F-C344-7EFA-17049FBD9390}"/>
              </a:ext>
            </a:extLst>
          </p:cNvPr>
          <p:cNvCxnSpPr>
            <a:cxnSpLocks/>
          </p:cNvCxnSpPr>
          <p:nvPr/>
        </p:nvCxnSpPr>
        <p:spPr>
          <a:xfrm flipH="1">
            <a:off x="1396796" y="3409681"/>
            <a:ext cx="627682" cy="0"/>
          </a:xfrm>
          <a:prstGeom prst="line">
            <a:avLst/>
          </a:prstGeom>
          <a:noFill/>
          <a:ln w="28575" cap="flat" cmpd="sng" algn="ctr">
            <a:solidFill>
              <a:sysClr val="windowText" lastClr="000000"/>
            </a:solidFill>
            <a:prstDash val="solid"/>
            <a:miter lim="800000"/>
          </a:ln>
          <a:effectLst/>
        </p:spPr>
      </p:cxnSp>
      <p:cxnSp>
        <p:nvCxnSpPr>
          <p:cNvPr id="31" name="Straight Arrow Connector 30">
            <a:extLst>
              <a:ext uri="{FF2B5EF4-FFF2-40B4-BE49-F238E27FC236}">
                <a16:creationId xmlns:a16="http://schemas.microsoft.com/office/drawing/2014/main" id="{05B0A7AB-A522-1AEA-2981-9355D016A8CA}"/>
              </a:ext>
            </a:extLst>
          </p:cNvPr>
          <p:cNvCxnSpPr>
            <a:cxnSpLocks/>
          </p:cNvCxnSpPr>
          <p:nvPr/>
        </p:nvCxnSpPr>
        <p:spPr>
          <a:xfrm flipH="1">
            <a:off x="1717586" y="2020743"/>
            <a:ext cx="2034" cy="1384879"/>
          </a:xfrm>
          <a:prstGeom prst="straightConnector1">
            <a:avLst/>
          </a:prstGeom>
          <a:noFill/>
          <a:ln w="28575" cap="flat" cmpd="sng" algn="ctr">
            <a:solidFill>
              <a:sysClr val="windowText" lastClr="000000"/>
            </a:solidFill>
            <a:prstDash val="solid"/>
            <a:miter lim="800000"/>
            <a:headEnd type="triangle"/>
            <a:tailEnd type="triangle"/>
          </a:ln>
          <a:effectLst/>
        </p:spPr>
      </p:cxnSp>
      <p:sp>
        <p:nvSpPr>
          <p:cNvPr id="32" name="TextBox 31">
            <a:extLst>
              <a:ext uri="{FF2B5EF4-FFF2-40B4-BE49-F238E27FC236}">
                <a16:creationId xmlns:a16="http://schemas.microsoft.com/office/drawing/2014/main" id="{331EE7B7-656F-FE61-5730-1FA11EEA5D83}"/>
              </a:ext>
            </a:extLst>
          </p:cNvPr>
          <p:cNvSpPr txBox="1"/>
          <p:nvPr/>
        </p:nvSpPr>
        <p:spPr>
          <a:xfrm rot="16200000">
            <a:off x="497546" y="2442222"/>
            <a:ext cx="1173719" cy="400110"/>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Log layer</a:t>
            </a:r>
            <a:endPar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F8AB0C86-89FC-C1DB-2052-A60D6CD816E4}"/>
                  </a:ext>
                </a:extLst>
              </p:cNvPr>
              <p:cNvSpPr/>
              <p:nvPr/>
            </p:nvSpPr>
            <p:spPr>
              <a:xfrm>
                <a:off x="3047919" y="2527065"/>
                <a:ext cx="7093754" cy="360836"/>
              </a:xfrm>
              <a:prstGeom prst="rect">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lumMod val="50000"/>
                      </a:prstClr>
                    </a:solidFill>
                    <a:effectLst/>
                    <a:uLnTx/>
                    <a:uFillTx/>
                    <a:latin typeface="Times New Roman"/>
                    <a:ea typeface="+mn-ea"/>
                    <a:cs typeface="+mn-cs"/>
                  </a:rPr>
                  <a:t>Equilibrium model closure for </a:t>
                </a:r>
                <a14:m>
                  <m:oMath xmlns:m="http://schemas.openxmlformats.org/officeDocument/2006/math">
                    <m:sSub>
                      <m:sSubPr>
                        <m:ctrlPr>
                          <a:rPr kumimoji="0" lang="en-US" sz="1800" b="0"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ctrlPr>
                      </m:sSubPr>
                      <m:e>
                        <m:r>
                          <a:rPr kumimoji="0" lang="en-US" sz="1800" b="1"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t>𝝉</m:t>
                        </m:r>
                      </m:e>
                      <m:sub>
                        <m:r>
                          <m:rPr>
                            <m:sty m:val="p"/>
                          </m:rPr>
                          <a:rPr kumimoji="0" lang="en-US" sz="1800" b="0" i="0"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t>Δ</m:t>
                        </m:r>
                      </m:sub>
                    </m:sSub>
                  </m:oMath>
                </a14:m>
                <a:r>
                  <a:rPr kumimoji="0" lang="en-US" sz="1800" b="0" i="0" u="none" strike="noStrike" kern="0" cap="none" spc="0" normalizeH="0" baseline="0" noProof="0">
                    <a:ln>
                      <a:noFill/>
                    </a:ln>
                    <a:solidFill>
                      <a:prstClr val="white">
                        <a:lumMod val="50000"/>
                      </a:prstClr>
                    </a:solidFill>
                    <a:effectLst/>
                    <a:uLnTx/>
                    <a:uFillTx/>
                    <a:latin typeface="Times New Roman"/>
                    <a:ea typeface="+mn-ea"/>
                    <a:cs typeface="+mn-cs"/>
                  </a:rPr>
                  <a:t> with </a:t>
                </a:r>
                <a14:m>
                  <m:oMath xmlns:m="http://schemas.openxmlformats.org/officeDocument/2006/math">
                    <m:sSub>
                      <m:sSubPr>
                        <m:ctrlPr>
                          <a:rPr kumimoji="0" lang="en-US" sz="1800" b="0"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ctrlPr>
                      </m:sSubPr>
                      <m:e>
                        <m:r>
                          <a:rPr kumimoji="0" lang="en-US" sz="1800" b="1"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t>𝑼</m:t>
                        </m:r>
                      </m:e>
                      <m:sub>
                        <m:r>
                          <a:rPr kumimoji="0" lang="en-US" sz="1800" b="0"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t>𝐿𝐸𝑆</m:t>
                        </m:r>
                      </m:sub>
                    </m:sSub>
                    <m:r>
                      <a:rPr kumimoji="0" lang="en-US" sz="1800" b="0"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t>=</m:t>
                    </m:r>
                    <m:acc>
                      <m:accPr>
                        <m:chr m:val="̃"/>
                        <m:ctrlPr>
                          <a:rPr kumimoji="0" lang="en-US" sz="1800" b="0"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ctrlPr>
                      </m:accPr>
                      <m:e>
                        <m:r>
                          <a:rPr kumimoji="0" lang="en-US" sz="1800" b="1"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t>𝒖</m:t>
                        </m:r>
                      </m:e>
                    </m:acc>
                    <m:r>
                      <a:rPr kumimoji="0" lang="en-US" sz="1800" b="0"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t>(</m:t>
                    </m:r>
                    <m:r>
                      <a:rPr kumimoji="0" lang="en-US" sz="1800" b="0"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t>𝑦</m:t>
                    </m:r>
                    <m:r>
                      <a:rPr kumimoji="0" lang="en-US" sz="1800" b="0"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t>=</m:t>
                    </m:r>
                    <m:r>
                      <m:rPr>
                        <m:sty m:val="p"/>
                      </m:rPr>
                      <a:rPr kumimoji="0" lang="en-US" sz="1800" b="0" i="0"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t>Δ</m:t>
                    </m:r>
                    <m:r>
                      <a:rPr kumimoji="0" lang="en-US" sz="1800" b="0" i="1" u="none" strike="noStrike" kern="0" cap="none" spc="0" normalizeH="0" baseline="0" noProof="0" smtClean="0">
                        <a:ln>
                          <a:noFill/>
                        </a:ln>
                        <a:solidFill>
                          <a:prstClr val="white">
                            <a:lumMod val="50000"/>
                          </a:prstClr>
                        </a:solidFill>
                        <a:effectLst/>
                        <a:uLnTx/>
                        <a:uFillTx/>
                        <a:latin typeface="Cambria Math" panose="02040503050406030204" pitchFamily="18" charset="0"/>
                        <a:ea typeface="+mn-ea"/>
                        <a:cs typeface="+mn-cs"/>
                      </a:rPr>
                      <m:t>)</m:t>
                    </m:r>
                  </m:oMath>
                </a14:m>
                <a:r>
                  <a:rPr kumimoji="0" lang="en-US" sz="1800" b="0" i="0" u="none" strike="noStrike" kern="0" cap="none" spc="0" normalizeH="0" baseline="0" noProof="0">
                    <a:ln>
                      <a:noFill/>
                    </a:ln>
                    <a:solidFill>
                      <a:prstClr val="white">
                        <a:lumMod val="50000"/>
                      </a:prstClr>
                    </a:solidFill>
                    <a:effectLst/>
                    <a:uLnTx/>
                    <a:uFillTx/>
                    <a:latin typeface="Times New Roman"/>
                    <a:ea typeface="+mn-ea"/>
                    <a:cs typeface="+mn-cs"/>
                  </a:rPr>
                  <a:t> as input</a:t>
                </a:r>
              </a:p>
            </p:txBody>
          </p:sp>
        </mc:Choice>
        <mc:Fallback xmlns="">
          <p:sp>
            <p:nvSpPr>
              <p:cNvPr id="37" name="Rectangle 36">
                <a:extLst>
                  <a:ext uri="{FF2B5EF4-FFF2-40B4-BE49-F238E27FC236}">
                    <a16:creationId xmlns:a16="http://schemas.microsoft.com/office/drawing/2014/main" id="{F8AB0C86-89FC-C1DB-2052-A60D6CD816E4}"/>
                  </a:ext>
                </a:extLst>
              </p:cNvPr>
              <p:cNvSpPr>
                <a:spLocks noRot="1" noChangeAspect="1" noMove="1" noResize="1" noEditPoints="1" noAdjustHandles="1" noChangeArrowheads="1" noChangeShapeType="1" noTextEdit="1"/>
              </p:cNvSpPr>
              <p:nvPr/>
            </p:nvSpPr>
            <p:spPr>
              <a:xfrm>
                <a:off x="3047919" y="2527065"/>
                <a:ext cx="7093754" cy="360836"/>
              </a:xfrm>
              <a:prstGeom prst="rect">
                <a:avLst/>
              </a:prstGeom>
              <a:blipFill>
                <a:blip r:embed="rId8"/>
                <a:stretch>
                  <a:fillRect t="-10169" b="-27119"/>
                </a:stretch>
              </a:blipFill>
              <a:ln w="12700" cap="flat" cmpd="sng" algn="ctr">
                <a:noFill/>
                <a:prstDash val="solid"/>
                <a:miter lim="800000"/>
              </a:ln>
              <a:effectLst/>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83B39740-ABB1-B1B2-25AD-3B136235CDF5}"/>
              </a:ext>
            </a:extLst>
          </p:cNvPr>
          <p:cNvCxnSpPr>
            <a:cxnSpLocks/>
          </p:cNvCxnSpPr>
          <p:nvPr/>
        </p:nvCxnSpPr>
        <p:spPr>
          <a:xfrm flipH="1">
            <a:off x="10632182" y="2889774"/>
            <a:ext cx="627682" cy="0"/>
          </a:xfrm>
          <a:prstGeom prst="line">
            <a:avLst/>
          </a:prstGeom>
          <a:noFill/>
          <a:ln w="28575" cap="flat" cmpd="sng" algn="ctr">
            <a:solidFill>
              <a:sysClr val="windowText" lastClr="000000"/>
            </a:solidFill>
            <a:prstDash val="solid"/>
            <a:miter lim="800000"/>
          </a:ln>
          <a:effectLst/>
        </p:spPr>
      </p:cxnSp>
      <p:cxnSp>
        <p:nvCxnSpPr>
          <p:cNvPr id="59" name="Straight Connector 58">
            <a:extLst>
              <a:ext uri="{FF2B5EF4-FFF2-40B4-BE49-F238E27FC236}">
                <a16:creationId xmlns:a16="http://schemas.microsoft.com/office/drawing/2014/main" id="{7518D671-9E25-8475-11A0-D7971482952F}"/>
              </a:ext>
            </a:extLst>
          </p:cNvPr>
          <p:cNvCxnSpPr>
            <a:cxnSpLocks/>
          </p:cNvCxnSpPr>
          <p:nvPr/>
        </p:nvCxnSpPr>
        <p:spPr>
          <a:xfrm flipH="1">
            <a:off x="10632182" y="5040145"/>
            <a:ext cx="627682" cy="0"/>
          </a:xfrm>
          <a:prstGeom prst="line">
            <a:avLst/>
          </a:prstGeom>
          <a:noFill/>
          <a:ln w="28575" cap="flat" cmpd="sng" algn="ctr">
            <a:solidFill>
              <a:sysClr val="windowText" lastClr="000000"/>
            </a:solidFill>
            <a:prstDash val="solid"/>
            <a:miter lim="800000"/>
          </a:ln>
          <a:effectLst/>
        </p:spPr>
      </p:cxnSp>
      <p:cxnSp>
        <p:nvCxnSpPr>
          <p:cNvPr id="60" name="Straight Arrow Connector 59">
            <a:extLst>
              <a:ext uri="{FF2B5EF4-FFF2-40B4-BE49-F238E27FC236}">
                <a16:creationId xmlns:a16="http://schemas.microsoft.com/office/drawing/2014/main" id="{F5563AF4-EF06-B973-4097-D0A2CD35EC0E}"/>
              </a:ext>
            </a:extLst>
          </p:cNvPr>
          <p:cNvCxnSpPr>
            <a:cxnSpLocks/>
          </p:cNvCxnSpPr>
          <p:nvPr/>
        </p:nvCxnSpPr>
        <p:spPr>
          <a:xfrm>
            <a:off x="10932795" y="2911414"/>
            <a:ext cx="0" cy="2138102"/>
          </a:xfrm>
          <a:prstGeom prst="straightConnector1">
            <a:avLst/>
          </a:prstGeom>
          <a:noFill/>
          <a:ln w="28575" cap="flat" cmpd="sng" algn="ctr">
            <a:solidFill>
              <a:sysClr val="windowText" lastClr="000000"/>
            </a:solidFill>
            <a:prstDash val="solid"/>
            <a:miter lim="800000"/>
            <a:headEnd type="triangle"/>
            <a:tailEnd type="triangle"/>
          </a:ln>
          <a:effectLst/>
        </p:spPr>
      </p:cxnSp>
      <p:cxnSp>
        <p:nvCxnSpPr>
          <p:cNvPr id="86" name="Straight Arrow Connector 85">
            <a:extLst>
              <a:ext uri="{FF2B5EF4-FFF2-40B4-BE49-F238E27FC236}">
                <a16:creationId xmlns:a16="http://schemas.microsoft.com/office/drawing/2014/main" id="{48ADCC1F-418E-E0EE-2007-C6D27F69E1D9}"/>
              </a:ext>
            </a:extLst>
          </p:cNvPr>
          <p:cNvCxnSpPr>
            <a:cxnSpLocks/>
          </p:cNvCxnSpPr>
          <p:nvPr/>
        </p:nvCxnSpPr>
        <p:spPr>
          <a:xfrm flipV="1">
            <a:off x="2690705" y="1403570"/>
            <a:ext cx="25427" cy="3660773"/>
          </a:xfrm>
          <a:prstGeom prst="straightConnector1">
            <a:avLst/>
          </a:prstGeom>
          <a:noFill/>
          <a:ln w="38100" cap="flat" cmpd="sng" algn="ctr">
            <a:solidFill>
              <a:sysClr val="windowText" lastClr="000000"/>
            </a:solidFill>
            <a:prstDash val="solid"/>
            <a:miter lim="800000"/>
            <a:tailEnd type="triangle" w="lg" len="lg"/>
          </a:ln>
          <a:effectLst/>
        </p:spPr>
      </p:cxnSp>
      <p:cxnSp>
        <p:nvCxnSpPr>
          <p:cNvPr id="87" name="Straight Connector 86">
            <a:extLst>
              <a:ext uri="{FF2B5EF4-FFF2-40B4-BE49-F238E27FC236}">
                <a16:creationId xmlns:a16="http://schemas.microsoft.com/office/drawing/2014/main" id="{0C754344-60C6-8A1D-6645-6850B207AB5B}"/>
              </a:ext>
            </a:extLst>
          </p:cNvPr>
          <p:cNvCxnSpPr>
            <a:cxnSpLocks/>
          </p:cNvCxnSpPr>
          <p:nvPr/>
        </p:nvCxnSpPr>
        <p:spPr>
          <a:xfrm>
            <a:off x="2622619" y="2882478"/>
            <a:ext cx="7501301" cy="0"/>
          </a:xfrm>
          <a:prstGeom prst="line">
            <a:avLst/>
          </a:prstGeom>
          <a:noFill/>
          <a:ln w="38100" cap="flat" cmpd="sng" algn="ctr">
            <a:solidFill>
              <a:sysClr val="windowText" lastClr="000000"/>
            </a:solidFill>
            <a:prstDash val="dash"/>
            <a:miter lim="800000"/>
          </a:ln>
          <a:effectLst/>
        </p:spPr>
      </p:cxn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ECF7376F-7D7F-5B45-E340-229E1B2C54AA}"/>
                  </a:ext>
                </a:extLst>
              </p:cNvPr>
              <p:cNvSpPr txBox="1"/>
              <p:nvPr/>
            </p:nvSpPr>
            <p:spPr>
              <a:xfrm>
                <a:off x="5703052" y="4492842"/>
                <a:ext cx="1534716" cy="523220"/>
              </a:xfrm>
              <a:prstGeom prst="rect">
                <a:avLst/>
              </a:prstGeom>
              <a:noFill/>
              <a:ln w="19050">
                <a:noFill/>
              </a:ln>
            </p:spPr>
            <p:txBody>
              <a:bodyPr wrap="none" rtlCol="0">
                <a:spAutoFit/>
              </a:bodyPr>
              <a:lstStyle/>
              <a:p>
                <a:pPr algn="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𝝉</m:t>
                          </m:r>
                        </m:e>
                        <m:sub>
                          <m:r>
                            <a:rPr lang="en-US" sz="2800" b="0" i="1" smtClean="0">
                              <a:latin typeface="Cambria Math" panose="02040503050406030204" pitchFamily="18" charset="0"/>
                            </a:rPr>
                            <m:t>𝑤</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1" i="1" smtClean="0">
                              <a:latin typeface="Cambria Math" panose="02040503050406030204" pitchFamily="18" charset="0"/>
                            </a:rPr>
                            <m:t>𝝉</m:t>
                          </m:r>
                        </m:e>
                        <m:sub>
                          <m:r>
                            <m:rPr>
                              <m:sty m:val="p"/>
                            </m:rPr>
                            <a:rPr lang="en-US" sz="2800" b="0" i="0" smtClean="0">
                              <a:latin typeface="Cambria Math" panose="02040503050406030204" pitchFamily="18" charset="0"/>
                            </a:rPr>
                            <m:t>Δ</m:t>
                          </m:r>
                        </m:sub>
                      </m:sSub>
                    </m:oMath>
                  </m:oMathPara>
                </a14:m>
                <a:endParaRPr lang="en-US" sz="2800"/>
              </a:p>
            </p:txBody>
          </p:sp>
        </mc:Choice>
        <mc:Fallback xmlns="">
          <p:sp>
            <p:nvSpPr>
              <p:cNvPr id="93" name="TextBox 92">
                <a:extLst>
                  <a:ext uri="{FF2B5EF4-FFF2-40B4-BE49-F238E27FC236}">
                    <a16:creationId xmlns:a16="http://schemas.microsoft.com/office/drawing/2014/main" id="{ECF7376F-7D7F-5B45-E340-229E1B2C54AA}"/>
                  </a:ext>
                </a:extLst>
              </p:cNvPr>
              <p:cNvSpPr txBox="1">
                <a:spLocks noRot="1" noChangeAspect="1" noMove="1" noResize="1" noEditPoints="1" noAdjustHandles="1" noChangeArrowheads="1" noChangeShapeType="1" noTextEdit="1"/>
              </p:cNvSpPr>
              <p:nvPr/>
            </p:nvSpPr>
            <p:spPr>
              <a:xfrm>
                <a:off x="5703052" y="4492842"/>
                <a:ext cx="1534716" cy="523220"/>
              </a:xfrm>
              <a:prstGeom prst="rect">
                <a:avLst/>
              </a:prstGeom>
              <a:blipFill>
                <a:blip r:embed="rId9"/>
                <a:stretch>
                  <a:fillRect/>
                </a:stretch>
              </a:blipFill>
              <a:ln w="19050">
                <a:noFill/>
              </a:ln>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DB4E2F85-5C7A-5F72-B823-93037079C30C}"/>
              </a:ext>
            </a:extLst>
          </p:cNvPr>
          <p:cNvCxnSpPr/>
          <p:nvPr/>
        </p:nvCxnSpPr>
        <p:spPr>
          <a:xfrm>
            <a:off x="6470410" y="3006250"/>
            <a:ext cx="0" cy="1378228"/>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CBBE77B5-54F9-8C0B-C5CA-A13F9C6D3187}"/>
              </a:ext>
            </a:extLst>
          </p:cNvPr>
          <p:cNvSpPr txBox="1"/>
          <p:nvPr/>
        </p:nvSpPr>
        <p:spPr>
          <a:xfrm>
            <a:off x="6722623" y="3557103"/>
            <a:ext cx="3666388" cy="369332"/>
          </a:xfrm>
          <a:prstGeom prst="rect">
            <a:avLst/>
          </a:prstGeom>
          <a:noFill/>
        </p:spPr>
        <p:txBody>
          <a:bodyPr wrap="none" rtlCol="0">
            <a:spAutoFit/>
          </a:bodyPr>
          <a:lstStyle/>
          <a:p>
            <a:r>
              <a:rPr lang="en-US"/>
              <a:t>Stresses assumed to be in equilibrium</a:t>
            </a:r>
          </a:p>
        </p:txBody>
      </p:sp>
      <p:sp>
        <p:nvSpPr>
          <p:cNvPr id="40" name="TextBox 39">
            <a:extLst>
              <a:ext uri="{FF2B5EF4-FFF2-40B4-BE49-F238E27FC236}">
                <a16:creationId xmlns:a16="http://schemas.microsoft.com/office/drawing/2014/main" id="{8C19ED6F-8E52-4835-FE05-BE453FB6E710}"/>
              </a:ext>
            </a:extLst>
          </p:cNvPr>
          <p:cNvSpPr txBox="1"/>
          <p:nvPr/>
        </p:nvSpPr>
        <p:spPr>
          <a:xfrm>
            <a:off x="1839268" y="4652856"/>
            <a:ext cx="801823" cy="5232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prstClr val="black"/>
                </a:solidFill>
                <a:effectLst/>
                <a:uLnTx/>
                <a:uFillTx/>
              </a:rPr>
              <a:t>wall</a:t>
            </a:r>
          </a:p>
        </p:txBody>
      </p:sp>
      <p:pic>
        <p:nvPicPr>
          <p:cNvPr id="41" name="Picture 40" descr="\documentclass{article}&#10;\usepackage{amsmath}&#10;\pagestyle{empty}&#10;\begin{document}&#10;&#10;$$&#10;U_{LES}/\tau_w^{1/2} = \frac{1}{\kappa} \log \left( \frac{\Delta \tau_w^{1/2}}{\nu} \right) + B&#10;$$&#10;&#10;\end{document}" title="IguanaTex Bitmap Display">
            <a:extLst>
              <a:ext uri="{FF2B5EF4-FFF2-40B4-BE49-F238E27FC236}">
                <a16:creationId xmlns:a16="http://schemas.microsoft.com/office/drawing/2014/main" id="{C7F414B0-DF27-925F-3E7C-EBB2E7F36776}"/>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3270858" y="5234916"/>
            <a:ext cx="2825142" cy="569143"/>
          </a:xfrm>
          <a:prstGeom prst="rect">
            <a:avLst/>
          </a:prstGeom>
        </p:spPr>
      </p:pic>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510478DF-17AD-994F-43BC-0680BE04D309}"/>
                  </a:ext>
                </a:extLst>
              </p:cNvPr>
              <p:cNvSpPr txBox="1"/>
              <p:nvPr/>
            </p:nvSpPr>
            <p:spPr>
              <a:xfrm>
                <a:off x="6444572" y="5313267"/>
                <a:ext cx="246195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(iteratively solve for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𝜏</m:t>
                        </m:r>
                      </m:e>
                      <m:sub>
                        <m:r>
                          <a:rPr lang="en-US" b="0" i="1" smtClean="0">
                            <a:latin typeface="Cambria Math" panose="02040503050406030204" pitchFamily="18" charset="0"/>
                          </a:rPr>
                          <m:t>𝑤</m:t>
                        </m:r>
                      </m:sub>
                    </m:sSub>
                  </m:oMath>
                </a14:m>
                <a:r>
                  <a:rPr lang="en-US" dirty="0">
                    <a:latin typeface="Times New Roman" panose="02020603050405020304" pitchFamily="18" charset="0"/>
                    <a:cs typeface="Times New Roman" panose="02020603050405020304" pitchFamily="18" charset="0"/>
                  </a:rPr>
                  <a:t>)</a:t>
                </a:r>
              </a:p>
            </p:txBody>
          </p:sp>
        </mc:Choice>
        <mc:Fallback xmlns="">
          <p:sp>
            <p:nvSpPr>
              <p:cNvPr id="42" name="TextBox 41">
                <a:extLst>
                  <a:ext uri="{FF2B5EF4-FFF2-40B4-BE49-F238E27FC236}">
                    <a16:creationId xmlns:a16="http://schemas.microsoft.com/office/drawing/2014/main" id="{510478DF-17AD-994F-43BC-0680BE04D309}"/>
                  </a:ext>
                </a:extLst>
              </p:cNvPr>
              <p:cNvSpPr txBox="1">
                <a:spLocks noRot="1" noChangeAspect="1" noMove="1" noResize="1" noEditPoints="1" noAdjustHandles="1" noChangeArrowheads="1" noChangeShapeType="1" noTextEdit="1"/>
              </p:cNvSpPr>
              <p:nvPr/>
            </p:nvSpPr>
            <p:spPr>
              <a:xfrm>
                <a:off x="6444572" y="5313267"/>
                <a:ext cx="2461956" cy="369332"/>
              </a:xfrm>
              <a:prstGeom prst="rect">
                <a:avLst/>
              </a:prstGeom>
              <a:blipFill>
                <a:blip r:embed="rId11"/>
                <a:stretch>
                  <a:fillRect l="-1980" t="-10000" r="-1485" b="-26667"/>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4DA6A074-41F5-7050-3714-234F5F32662D}"/>
              </a:ext>
            </a:extLst>
          </p:cNvPr>
          <p:cNvSpPr txBox="1"/>
          <p:nvPr/>
        </p:nvSpPr>
        <p:spPr>
          <a:xfrm>
            <a:off x="2526731" y="5581335"/>
            <a:ext cx="441146" cy="461665"/>
          </a:xfrm>
          <a:prstGeom prst="rect">
            <a:avLst/>
          </a:prstGeom>
          <a:noFill/>
        </p:spPr>
        <p:txBody>
          <a:bodyPr wrap="none" rtlCol="0">
            <a:spAutoFit/>
          </a:bodyPr>
          <a:lstStyle/>
          <a:p>
            <a:r>
              <a:rPr lang="en-US" sz="2400"/>
              <a:t>or</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F67D0C6D-FE33-9955-CD59-5A00D7695B54}"/>
                  </a:ext>
                </a:extLst>
              </p:cNvPr>
              <p:cNvSpPr txBox="1"/>
              <p:nvPr/>
            </p:nvSpPr>
            <p:spPr>
              <a:xfrm>
                <a:off x="4841608" y="5916047"/>
                <a:ext cx="4915705" cy="506870"/>
              </a:xfrm>
              <a:prstGeom prst="rect">
                <a:avLst/>
              </a:prstGeom>
              <a:noFill/>
            </p:spPr>
            <p:txBody>
              <a:bodyPr wrap="none" rtlCol="0">
                <a:spAutoFit/>
              </a:bodyPr>
              <a:lstStyle/>
              <a:p>
                <a:r>
                  <a:rPr lang="en-US"/>
                  <a:t>w</a:t>
                </a:r>
                <a:r>
                  <a:rPr lang="en-US" b="0"/>
                  <a:t>here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𝑐</m:t>
                        </m:r>
                      </m:e>
                      <m:sub>
                        <m:r>
                          <a:rPr lang="en-US" b="0" i="1" smtClean="0">
                            <a:latin typeface="Cambria Math" panose="02040503050406030204" pitchFamily="18" charset="0"/>
                          </a:rPr>
                          <m:t>𝑓</m:t>
                        </m:r>
                      </m:sub>
                      <m:sup>
                        <m:r>
                          <a:rPr lang="en-US" b="0" i="1" smtClean="0">
                            <a:latin typeface="Cambria Math" panose="02040503050406030204" pitchFamily="18" charset="0"/>
                          </a:rPr>
                          <m:t>𝑤𝑚</m:t>
                        </m:r>
                      </m:sup>
                    </m:sSubSup>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𝐿𝐸𝑆</m:t>
                                </m:r>
                              </m:sub>
                            </m:sSub>
                            <m:r>
                              <m:rPr>
                                <m:sty m:val="p"/>
                              </m:rPr>
                              <a:rPr lang="en-US" b="0" i="0" smtClean="0">
                                <a:latin typeface="Cambria Math" panose="02040503050406030204" pitchFamily="18" charset="0"/>
                              </a:rPr>
                              <m:t>Δ</m:t>
                            </m:r>
                          </m:num>
                          <m:den>
                            <m:r>
                              <a:rPr lang="en-US" b="0" i="1" smtClean="0">
                                <a:latin typeface="Cambria Math" panose="02040503050406030204" pitchFamily="18" charset="0"/>
                              </a:rPr>
                              <m:t>𝜈</m:t>
                            </m:r>
                          </m:den>
                        </m:f>
                      </m:e>
                    </m:d>
                  </m:oMath>
                </a14:m>
                <a:r>
                  <a:rPr lang="en-US"/>
                  <a:t> is fitted (Meneveau 2020, JoT)</a:t>
                </a:r>
              </a:p>
            </p:txBody>
          </p:sp>
        </mc:Choice>
        <mc:Fallback xmlns="">
          <p:sp>
            <p:nvSpPr>
              <p:cNvPr id="45" name="TextBox 44">
                <a:extLst>
                  <a:ext uri="{FF2B5EF4-FFF2-40B4-BE49-F238E27FC236}">
                    <a16:creationId xmlns:a16="http://schemas.microsoft.com/office/drawing/2014/main" id="{F67D0C6D-FE33-9955-CD59-5A00D7695B54}"/>
                  </a:ext>
                </a:extLst>
              </p:cNvPr>
              <p:cNvSpPr txBox="1">
                <a:spLocks noRot="1" noChangeAspect="1" noMove="1" noResize="1" noEditPoints="1" noAdjustHandles="1" noChangeArrowheads="1" noChangeShapeType="1" noTextEdit="1"/>
              </p:cNvSpPr>
              <p:nvPr/>
            </p:nvSpPr>
            <p:spPr>
              <a:xfrm>
                <a:off x="4841608" y="5916047"/>
                <a:ext cx="4915705" cy="506870"/>
              </a:xfrm>
              <a:prstGeom prst="rect">
                <a:avLst/>
              </a:prstGeom>
              <a:blipFill>
                <a:blip r:embed="rId12"/>
                <a:stretch>
                  <a:fillRect l="-991" r="-124" b="-3571"/>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43C3359D-60CD-E4D5-A203-F2D4F05B595A}"/>
              </a:ext>
            </a:extLst>
          </p:cNvPr>
          <p:cNvSpPr>
            <a:spLocks noGrp="1"/>
          </p:cNvSpPr>
          <p:nvPr>
            <p:ph type="ftr" sz="quarter" idx="11"/>
          </p:nvPr>
        </p:nvSpPr>
        <p:spPr/>
        <p:txBody>
          <a:bodyPr/>
          <a:lstStyle/>
          <a:p>
            <a:r>
              <a:rPr lang="en-US"/>
              <a:t>Chapter 1 - Introduction</a:t>
            </a:r>
          </a:p>
        </p:txBody>
      </p:sp>
    </p:spTree>
    <p:extLst>
      <p:ext uri="{BB962C8B-B14F-4D97-AF65-F5344CB8AC3E}">
        <p14:creationId xmlns:p14="http://schemas.microsoft.com/office/powerpoint/2010/main" val="228047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93" grpId="0" animBg="1"/>
      <p:bldP spid="12" grpId="0"/>
      <p:bldP spid="42" grpId="0"/>
      <p:bldP spid="43"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4DE72-190C-349F-408A-CFEE6AD18594}"/>
              </a:ext>
            </a:extLst>
          </p:cNvPr>
          <p:cNvSpPr>
            <a:spLocks noGrp="1"/>
          </p:cNvSpPr>
          <p:nvPr>
            <p:ph type="title"/>
          </p:nvPr>
        </p:nvSpPr>
        <p:spPr>
          <a:xfrm>
            <a:off x="0" y="0"/>
            <a:ext cx="12192000" cy="884903"/>
          </a:xfrm>
        </p:spPr>
        <p:txBody>
          <a:bodyPr/>
          <a:lstStyle/>
          <a:p>
            <a:r>
              <a:rPr lang="en-US"/>
              <a:t>Flows where the EQWM fails</a:t>
            </a:r>
          </a:p>
        </p:txBody>
      </p:sp>
      <p:sp>
        <p:nvSpPr>
          <p:cNvPr id="4" name="Slide Number Placeholder 3">
            <a:extLst>
              <a:ext uri="{FF2B5EF4-FFF2-40B4-BE49-F238E27FC236}">
                <a16:creationId xmlns:a16="http://schemas.microsoft.com/office/drawing/2014/main" id="{AB6DE450-0FC9-85D9-681C-C7364C5A66CD}"/>
              </a:ext>
            </a:extLst>
          </p:cNvPr>
          <p:cNvSpPr>
            <a:spLocks noGrp="1"/>
          </p:cNvSpPr>
          <p:nvPr>
            <p:ph type="sldNum" sz="quarter" idx="12"/>
          </p:nvPr>
        </p:nvSpPr>
        <p:spPr>
          <a:xfrm>
            <a:off x="11630095" y="6563840"/>
            <a:ext cx="477024" cy="206734"/>
          </a:xfrm>
        </p:spPr>
        <p:txBody>
          <a:bodyPr/>
          <a:lstStyle/>
          <a:p>
            <a:fld id="{75DBE060-CF68-41CF-9ABE-0462A8BD26DF}" type="slidenum">
              <a:rPr lang="en-US" smtClean="0"/>
              <a:pPr/>
              <a:t>9</a:t>
            </a:fld>
            <a:endParaRPr lang="en-US" dirty="0"/>
          </a:p>
        </p:txBody>
      </p:sp>
      <p:pic>
        <p:nvPicPr>
          <p:cNvPr id="5" name="Picture 4">
            <a:extLst>
              <a:ext uri="{FF2B5EF4-FFF2-40B4-BE49-F238E27FC236}">
                <a16:creationId xmlns:a16="http://schemas.microsoft.com/office/drawing/2014/main" id="{2CFF8314-E07F-E358-66DB-AC301309B1A4}"/>
              </a:ext>
            </a:extLst>
          </p:cNvPr>
          <p:cNvPicPr>
            <a:picLocks noChangeAspect="1"/>
          </p:cNvPicPr>
          <p:nvPr/>
        </p:nvPicPr>
        <p:blipFill rotWithShape="1">
          <a:blip r:embed="rId3"/>
          <a:srcRect t="49913" r="66941"/>
          <a:stretch/>
        </p:blipFill>
        <p:spPr>
          <a:xfrm>
            <a:off x="424580" y="1766727"/>
            <a:ext cx="3317772" cy="3351160"/>
          </a:xfrm>
          <a:prstGeom prst="rect">
            <a:avLst/>
          </a:prstGeom>
        </p:spPr>
      </p:pic>
      <p:sp>
        <p:nvSpPr>
          <p:cNvPr id="6" name="TextBox 5">
            <a:extLst>
              <a:ext uri="{FF2B5EF4-FFF2-40B4-BE49-F238E27FC236}">
                <a16:creationId xmlns:a16="http://schemas.microsoft.com/office/drawing/2014/main" id="{A9F07ECD-28DD-567F-33C3-91F582F1CA9B}"/>
              </a:ext>
            </a:extLst>
          </p:cNvPr>
          <p:cNvSpPr txBox="1"/>
          <p:nvPr/>
        </p:nvSpPr>
        <p:spPr>
          <a:xfrm>
            <a:off x="1068261" y="1194810"/>
            <a:ext cx="2630848" cy="400110"/>
          </a:xfrm>
          <a:prstGeom prst="rect">
            <a:avLst/>
          </a:prstGeom>
          <a:noFill/>
        </p:spPr>
        <p:txBody>
          <a:bodyPr wrap="none" rtlCol="0">
            <a:spAutoFit/>
          </a:bodyPr>
          <a:lstStyle/>
          <a:p>
            <a:r>
              <a:rPr lang="en-US" sz="2000" u="sng"/>
              <a:t>Stationary channel flow</a:t>
            </a:r>
          </a:p>
        </p:txBody>
      </p:sp>
      <p:sp>
        <p:nvSpPr>
          <p:cNvPr id="7" name="TextBox 6">
            <a:extLst>
              <a:ext uri="{FF2B5EF4-FFF2-40B4-BE49-F238E27FC236}">
                <a16:creationId xmlns:a16="http://schemas.microsoft.com/office/drawing/2014/main" id="{1A8F219A-EF25-BF73-433B-885E0C8EF5C7}"/>
              </a:ext>
            </a:extLst>
          </p:cNvPr>
          <p:cNvSpPr txBox="1"/>
          <p:nvPr/>
        </p:nvSpPr>
        <p:spPr>
          <a:xfrm>
            <a:off x="1196407" y="2031628"/>
            <a:ext cx="1797287" cy="400110"/>
          </a:xfrm>
          <a:prstGeom prst="rect">
            <a:avLst/>
          </a:prstGeom>
          <a:solidFill>
            <a:schemeClr val="bg1"/>
          </a:solidFill>
        </p:spPr>
        <p:txBody>
          <a:bodyPr wrap="none" rtlCol="0">
            <a:spAutoFit/>
          </a:bodyPr>
          <a:lstStyle/>
          <a:p>
            <a:r>
              <a:rPr lang="en-US" sz="2000"/>
              <a:t>DNS (JHTDB) </a:t>
            </a:r>
          </a:p>
        </p:txBody>
      </p:sp>
      <p:sp>
        <p:nvSpPr>
          <p:cNvPr id="8" name="TextBox 7">
            <a:extLst>
              <a:ext uri="{FF2B5EF4-FFF2-40B4-BE49-F238E27FC236}">
                <a16:creationId xmlns:a16="http://schemas.microsoft.com/office/drawing/2014/main" id="{24E73301-3923-28FA-448C-4204C439103F}"/>
              </a:ext>
            </a:extLst>
          </p:cNvPr>
          <p:cNvSpPr txBox="1"/>
          <p:nvPr/>
        </p:nvSpPr>
        <p:spPr>
          <a:xfrm>
            <a:off x="753936" y="5578450"/>
            <a:ext cx="3085126" cy="646331"/>
          </a:xfrm>
          <a:prstGeom prst="rect">
            <a:avLst/>
          </a:prstGeom>
          <a:noFill/>
        </p:spPr>
        <p:txBody>
          <a:bodyPr wrap="square" rtlCol="0">
            <a:spAutoFit/>
          </a:bodyPr>
          <a:lstStyle/>
          <a:p>
            <a:pPr algn="ctr"/>
            <a:r>
              <a:rPr lang="en-US">
                <a:solidFill>
                  <a:srgbClr val="FF0000"/>
                </a:solidFill>
              </a:rPr>
              <a:t>Instantaneous velocity profiles do not collapse!</a:t>
            </a:r>
          </a:p>
        </p:txBody>
      </p:sp>
      <p:pic>
        <p:nvPicPr>
          <p:cNvPr id="10" name="Graphic 9">
            <a:extLst>
              <a:ext uri="{FF2B5EF4-FFF2-40B4-BE49-F238E27FC236}">
                <a16:creationId xmlns:a16="http://schemas.microsoft.com/office/drawing/2014/main" id="{A3B01B47-E396-0317-BD3E-EC94D35255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13863" y="1900619"/>
            <a:ext cx="3597301" cy="3017301"/>
          </a:xfrm>
          <a:prstGeom prst="rect">
            <a:avLst/>
          </a:prstGeom>
        </p:spPr>
      </p:pic>
      <p:sp>
        <p:nvSpPr>
          <p:cNvPr id="11" name="TextBox 10">
            <a:extLst>
              <a:ext uri="{FF2B5EF4-FFF2-40B4-BE49-F238E27FC236}">
                <a16:creationId xmlns:a16="http://schemas.microsoft.com/office/drawing/2014/main" id="{383941A3-B7ED-98A1-6022-1027E316E3AB}"/>
              </a:ext>
            </a:extLst>
          </p:cNvPr>
          <p:cNvSpPr txBox="1"/>
          <p:nvPr/>
        </p:nvSpPr>
        <p:spPr>
          <a:xfrm>
            <a:off x="4169402" y="1194810"/>
            <a:ext cx="3776996" cy="400110"/>
          </a:xfrm>
          <a:prstGeom prst="rect">
            <a:avLst/>
          </a:prstGeom>
          <a:noFill/>
        </p:spPr>
        <p:txBody>
          <a:bodyPr wrap="none" rtlCol="0">
            <a:spAutoFit/>
          </a:bodyPr>
          <a:lstStyle/>
          <a:p>
            <a:r>
              <a:rPr lang="en-US" sz="2000" u="sng"/>
              <a:t>Sudden spanwise pressure gradient</a:t>
            </a:r>
          </a:p>
        </p:txBody>
      </p:sp>
      <p:sp>
        <p:nvSpPr>
          <p:cNvPr id="12" name="TextBox 11">
            <a:extLst>
              <a:ext uri="{FF2B5EF4-FFF2-40B4-BE49-F238E27FC236}">
                <a16:creationId xmlns:a16="http://schemas.microsoft.com/office/drawing/2014/main" id="{66EFFA42-8814-E9F9-D998-E70A44E16083}"/>
              </a:ext>
            </a:extLst>
          </p:cNvPr>
          <p:cNvSpPr txBox="1"/>
          <p:nvPr/>
        </p:nvSpPr>
        <p:spPr>
          <a:xfrm>
            <a:off x="6842700" y="2660119"/>
            <a:ext cx="915635" cy="369332"/>
          </a:xfrm>
          <a:prstGeom prst="rect">
            <a:avLst/>
          </a:prstGeom>
          <a:noFill/>
        </p:spPr>
        <p:txBody>
          <a:bodyPr wrap="none" rtlCol="0">
            <a:spAutoFit/>
          </a:bodyPr>
          <a:lstStyle/>
          <a:p>
            <a:r>
              <a:rPr lang="en-US">
                <a:solidFill>
                  <a:schemeClr val="bg1">
                    <a:lumMod val="50000"/>
                  </a:schemeClr>
                </a:solidFill>
              </a:rPr>
              <a:t>EQWM</a:t>
            </a:r>
          </a:p>
        </p:txBody>
      </p:sp>
      <p:sp>
        <p:nvSpPr>
          <p:cNvPr id="13" name="TextBox 12">
            <a:extLst>
              <a:ext uri="{FF2B5EF4-FFF2-40B4-BE49-F238E27FC236}">
                <a16:creationId xmlns:a16="http://schemas.microsoft.com/office/drawing/2014/main" id="{4F88252B-AE93-0F26-1EBA-0482CBAEFB15}"/>
              </a:ext>
            </a:extLst>
          </p:cNvPr>
          <p:cNvSpPr txBox="1"/>
          <p:nvPr/>
        </p:nvSpPr>
        <p:spPr>
          <a:xfrm>
            <a:off x="5772750" y="2660119"/>
            <a:ext cx="646331" cy="369332"/>
          </a:xfrm>
          <a:prstGeom prst="rect">
            <a:avLst/>
          </a:prstGeom>
          <a:noFill/>
        </p:spPr>
        <p:txBody>
          <a:bodyPr wrap="none" rtlCol="0">
            <a:spAutoFit/>
          </a:bodyPr>
          <a:lstStyle/>
          <a:p>
            <a:r>
              <a:rPr lang="en-US"/>
              <a:t>DNS</a:t>
            </a:r>
          </a:p>
        </p:txBody>
      </p:sp>
      <p:sp>
        <p:nvSpPr>
          <p:cNvPr id="14" name="TextBox 13">
            <a:extLst>
              <a:ext uri="{FF2B5EF4-FFF2-40B4-BE49-F238E27FC236}">
                <a16:creationId xmlns:a16="http://schemas.microsoft.com/office/drawing/2014/main" id="{D3A41C39-FE0E-5CF1-4F38-7B55AD6ED59A}"/>
              </a:ext>
            </a:extLst>
          </p:cNvPr>
          <p:cNvSpPr txBox="1"/>
          <p:nvPr/>
        </p:nvSpPr>
        <p:spPr>
          <a:xfrm>
            <a:off x="6333586" y="3442307"/>
            <a:ext cx="966931" cy="646331"/>
          </a:xfrm>
          <a:prstGeom prst="rect">
            <a:avLst/>
          </a:prstGeom>
          <a:noFill/>
        </p:spPr>
        <p:txBody>
          <a:bodyPr wrap="none" rtlCol="0">
            <a:spAutoFit/>
          </a:bodyPr>
          <a:lstStyle/>
          <a:p>
            <a:pPr algn="ctr"/>
            <a:r>
              <a:rPr lang="en-US"/>
              <a:t>Laminar</a:t>
            </a:r>
          </a:p>
          <a:p>
            <a:pPr algn="ctr"/>
            <a:r>
              <a:rPr lang="en-US"/>
              <a:t>Solution</a:t>
            </a:r>
          </a:p>
        </p:txBody>
      </p:sp>
      <p:sp>
        <p:nvSpPr>
          <p:cNvPr id="15" name="TextBox 14">
            <a:extLst>
              <a:ext uri="{FF2B5EF4-FFF2-40B4-BE49-F238E27FC236}">
                <a16:creationId xmlns:a16="http://schemas.microsoft.com/office/drawing/2014/main" id="{78CBB49C-9962-FDFE-8012-DBDD1588A1ED}"/>
              </a:ext>
            </a:extLst>
          </p:cNvPr>
          <p:cNvSpPr txBox="1"/>
          <p:nvPr/>
        </p:nvSpPr>
        <p:spPr>
          <a:xfrm>
            <a:off x="4900779" y="5117887"/>
            <a:ext cx="2810385" cy="276999"/>
          </a:xfrm>
          <a:prstGeom prst="rect">
            <a:avLst/>
          </a:prstGeom>
          <a:noFill/>
        </p:spPr>
        <p:txBody>
          <a:bodyPr wrap="none" rtlCol="0">
            <a:spAutoFit/>
          </a:bodyPr>
          <a:lstStyle/>
          <a:p>
            <a:r>
              <a:rPr lang="en-US" sz="1200"/>
              <a:t>DNS from Lozano-Duran et al. 2020, JFM</a:t>
            </a:r>
          </a:p>
        </p:txBody>
      </p:sp>
      <p:pic>
        <p:nvPicPr>
          <p:cNvPr id="17" name="Graphic 16">
            <a:extLst>
              <a:ext uri="{FF2B5EF4-FFF2-40B4-BE49-F238E27FC236}">
                <a16:creationId xmlns:a16="http://schemas.microsoft.com/office/drawing/2014/main" id="{99AEFC41-0DC6-3E3E-EB24-556B7D2C81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01335" y="1747791"/>
            <a:ext cx="3447740" cy="3170130"/>
          </a:xfrm>
          <a:prstGeom prst="rect">
            <a:avLst/>
          </a:prstGeom>
        </p:spPr>
      </p:pic>
      <p:sp>
        <p:nvSpPr>
          <p:cNvPr id="18" name="TextBox 17">
            <a:extLst>
              <a:ext uri="{FF2B5EF4-FFF2-40B4-BE49-F238E27FC236}">
                <a16:creationId xmlns:a16="http://schemas.microsoft.com/office/drawing/2014/main" id="{635D09C3-A1EF-A88F-64A4-DEABB5DE9B60}"/>
              </a:ext>
            </a:extLst>
          </p:cNvPr>
          <p:cNvSpPr txBox="1"/>
          <p:nvPr/>
        </p:nvSpPr>
        <p:spPr>
          <a:xfrm>
            <a:off x="9467387" y="3186290"/>
            <a:ext cx="915635" cy="369332"/>
          </a:xfrm>
          <a:prstGeom prst="rect">
            <a:avLst/>
          </a:prstGeom>
          <a:noFill/>
        </p:spPr>
        <p:txBody>
          <a:bodyPr wrap="none" rtlCol="0">
            <a:spAutoFit/>
          </a:bodyPr>
          <a:lstStyle/>
          <a:p>
            <a:r>
              <a:rPr lang="en-US">
                <a:solidFill>
                  <a:schemeClr val="bg1">
                    <a:lumMod val="50000"/>
                  </a:schemeClr>
                </a:solidFill>
              </a:rPr>
              <a:t>EQWM</a:t>
            </a:r>
          </a:p>
        </p:txBody>
      </p:sp>
      <p:sp>
        <p:nvSpPr>
          <p:cNvPr id="19" name="TextBox 18">
            <a:extLst>
              <a:ext uri="{FF2B5EF4-FFF2-40B4-BE49-F238E27FC236}">
                <a16:creationId xmlns:a16="http://schemas.microsoft.com/office/drawing/2014/main" id="{A19978B9-A20F-1F0B-B1F3-8D0900ED0EBB}"/>
              </a:ext>
            </a:extLst>
          </p:cNvPr>
          <p:cNvSpPr txBox="1"/>
          <p:nvPr/>
        </p:nvSpPr>
        <p:spPr>
          <a:xfrm>
            <a:off x="10692883" y="3257641"/>
            <a:ext cx="646331" cy="369332"/>
          </a:xfrm>
          <a:prstGeom prst="rect">
            <a:avLst/>
          </a:prstGeom>
          <a:noFill/>
        </p:spPr>
        <p:txBody>
          <a:bodyPr wrap="none" rtlCol="0">
            <a:spAutoFit/>
          </a:bodyPr>
          <a:lstStyle/>
          <a:p>
            <a:r>
              <a:rPr lang="en-US"/>
              <a:t>DNS</a:t>
            </a:r>
          </a:p>
        </p:txBody>
      </p:sp>
      <p:sp>
        <p:nvSpPr>
          <p:cNvPr id="20" name="TextBox 19">
            <a:extLst>
              <a:ext uri="{FF2B5EF4-FFF2-40B4-BE49-F238E27FC236}">
                <a16:creationId xmlns:a16="http://schemas.microsoft.com/office/drawing/2014/main" id="{6A32D062-0395-87FA-7570-5F94185072E6}"/>
              </a:ext>
            </a:extLst>
          </p:cNvPr>
          <p:cNvSpPr txBox="1"/>
          <p:nvPr/>
        </p:nvSpPr>
        <p:spPr>
          <a:xfrm>
            <a:off x="9808666" y="3908583"/>
            <a:ext cx="1768434" cy="369332"/>
          </a:xfrm>
          <a:prstGeom prst="rect">
            <a:avLst/>
          </a:prstGeom>
          <a:noFill/>
        </p:spPr>
        <p:txBody>
          <a:bodyPr wrap="none" rtlCol="0">
            <a:spAutoFit/>
          </a:bodyPr>
          <a:lstStyle/>
          <a:p>
            <a:pPr algn="ctr"/>
            <a:r>
              <a:rPr lang="en-US"/>
              <a:t>Laminar solution</a:t>
            </a:r>
          </a:p>
        </p:txBody>
      </p:sp>
      <p:sp>
        <p:nvSpPr>
          <p:cNvPr id="21" name="TextBox 20">
            <a:extLst>
              <a:ext uri="{FF2B5EF4-FFF2-40B4-BE49-F238E27FC236}">
                <a16:creationId xmlns:a16="http://schemas.microsoft.com/office/drawing/2014/main" id="{7FFC1E78-82DB-2DC6-78D5-6AD450ED105B}"/>
              </a:ext>
            </a:extLst>
          </p:cNvPr>
          <p:cNvSpPr txBox="1"/>
          <p:nvPr/>
        </p:nvSpPr>
        <p:spPr>
          <a:xfrm>
            <a:off x="9207058" y="5117887"/>
            <a:ext cx="2052165" cy="461665"/>
          </a:xfrm>
          <a:prstGeom prst="rect">
            <a:avLst/>
          </a:prstGeom>
          <a:noFill/>
        </p:spPr>
        <p:txBody>
          <a:bodyPr wrap="none" rtlCol="0">
            <a:spAutoFit/>
          </a:bodyPr>
          <a:lstStyle/>
          <a:p>
            <a:pPr algn="ctr"/>
            <a:r>
              <a:rPr lang="en-US" sz="1200"/>
              <a:t>DNS from Jung &amp; Kim 2017, </a:t>
            </a:r>
          </a:p>
          <a:p>
            <a:pPr algn="ctr"/>
            <a:r>
              <a:rPr lang="en-US" sz="1200"/>
              <a:t>Int. J. Heat Fluid Flow </a:t>
            </a:r>
          </a:p>
        </p:txBody>
      </p:sp>
      <p:sp>
        <p:nvSpPr>
          <p:cNvPr id="22" name="TextBox 21">
            <a:extLst>
              <a:ext uri="{FF2B5EF4-FFF2-40B4-BE49-F238E27FC236}">
                <a16:creationId xmlns:a16="http://schemas.microsoft.com/office/drawing/2014/main" id="{91EF5A05-E051-4DAF-D7FD-76A5D6734EF2}"/>
              </a:ext>
            </a:extLst>
          </p:cNvPr>
          <p:cNvSpPr txBox="1"/>
          <p:nvPr/>
        </p:nvSpPr>
        <p:spPr>
          <a:xfrm>
            <a:off x="9057178" y="936020"/>
            <a:ext cx="2351926" cy="707886"/>
          </a:xfrm>
          <a:prstGeom prst="rect">
            <a:avLst/>
          </a:prstGeom>
          <a:noFill/>
        </p:spPr>
        <p:txBody>
          <a:bodyPr wrap="none" rtlCol="0">
            <a:spAutoFit/>
          </a:bodyPr>
          <a:lstStyle/>
          <a:p>
            <a:pPr algn="ctr"/>
            <a:r>
              <a:rPr lang="en-US" sz="2000" u="sng"/>
              <a:t>Linearly accelerating</a:t>
            </a:r>
          </a:p>
          <a:p>
            <a:pPr algn="ctr"/>
            <a:r>
              <a:rPr lang="en-US" sz="2000" u="sng"/>
              <a:t>channel flow</a:t>
            </a:r>
          </a:p>
        </p:txBody>
      </p:sp>
      <p:sp>
        <p:nvSpPr>
          <p:cNvPr id="3" name="TextBox 2">
            <a:extLst>
              <a:ext uri="{FF2B5EF4-FFF2-40B4-BE49-F238E27FC236}">
                <a16:creationId xmlns:a16="http://schemas.microsoft.com/office/drawing/2014/main" id="{78F0F0BC-7B89-31F4-63B3-9F3165630882}"/>
              </a:ext>
            </a:extLst>
          </p:cNvPr>
          <p:cNvSpPr txBox="1"/>
          <p:nvPr/>
        </p:nvSpPr>
        <p:spPr>
          <a:xfrm>
            <a:off x="2659324" y="5211759"/>
            <a:ext cx="6873182" cy="1015663"/>
          </a:xfrm>
          <a:prstGeom prst="rect">
            <a:avLst/>
          </a:prstGeom>
          <a:solidFill>
            <a:schemeClr val="bg1"/>
          </a:solidFill>
          <a:ln w="38100">
            <a:solidFill>
              <a:srgbClr val="FF1D1D"/>
            </a:solidFill>
          </a:ln>
        </p:spPr>
        <p:txBody>
          <a:bodyPr wrap="square" rtlCol="0">
            <a:spAutoFit/>
          </a:bodyPr>
          <a:lstStyle/>
          <a:p>
            <a:pPr marL="342900" indent="-342900" algn="ctr">
              <a:buFont typeface="+mj-lt"/>
              <a:buAutoNum type="arabicPeriod"/>
            </a:pPr>
            <a:r>
              <a:rPr lang="en-US" sz="2000">
                <a:solidFill>
                  <a:srgbClr val="FF0000"/>
                </a:solidFill>
              </a:rPr>
              <a:t>The EQWM fails in a variety of situations.</a:t>
            </a:r>
          </a:p>
          <a:p>
            <a:pPr marL="342900" indent="-342900" algn="ctr">
              <a:buFont typeface="+mj-lt"/>
              <a:buAutoNum type="arabicPeriod"/>
            </a:pPr>
            <a:r>
              <a:rPr lang="en-US" sz="2000">
                <a:solidFill>
                  <a:srgbClr val="FF0000"/>
                </a:solidFill>
              </a:rPr>
              <a:t>It appears advantageous to separate equilibrium and non-equilibrium wall stress contributions! </a:t>
            </a:r>
          </a:p>
        </p:txBody>
      </p:sp>
      <p:sp>
        <p:nvSpPr>
          <p:cNvPr id="27" name="Footer Placeholder 2">
            <a:extLst>
              <a:ext uri="{FF2B5EF4-FFF2-40B4-BE49-F238E27FC236}">
                <a16:creationId xmlns:a16="http://schemas.microsoft.com/office/drawing/2014/main" id="{DA18B859-694F-2591-1DA0-33B0E1090ED6}"/>
              </a:ext>
            </a:extLst>
          </p:cNvPr>
          <p:cNvSpPr>
            <a:spLocks noGrp="1"/>
          </p:cNvSpPr>
          <p:nvPr>
            <p:ph type="ftr" sz="quarter" idx="11"/>
          </p:nvPr>
        </p:nvSpPr>
        <p:spPr>
          <a:xfrm>
            <a:off x="885473" y="6563840"/>
            <a:ext cx="10421054" cy="206734"/>
          </a:xfrm>
        </p:spPr>
        <p:txBody>
          <a:bodyPr/>
          <a:lstStyle/>
          <a:p>
            <a:r>
              <a:rPr lang="en-US"/>
              <a:t>Chapter 1 - Introduction</a:t>
            </a:r>
          </a:p>
        </p:txBody>
      </p:sp>
    </p:spTree>
    <p:extLst>
      <p:ext uri="{BB962C8B-B14F-4D97-AF65-F5344CB8AC3E}">
        <p14:creationId xmlns:p14="http://schemas.microsoft.com/office/powerpoint/2010/main" val="87483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8" grpId="0"/>
      <p:bldP spid="19" grpId="0"/>
      <p:bldP spid="20" grpId="0"/>
      <p:bldP spid="21" grpId="0"/>
      <p:bldP spid="22" grpId="0"/>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25.9843"/>
  <p:tag name="ORIGINALWIDTH" val="374.9532"/>
  <p:tag name="LATEXADDIN" val="\documentclass{article}&#10;\usepackage{amsmath}&#10;\pagestyle{empty}&#10;\begin{document}&#10;&#10;$$&#10;\Delta_{y,max}&#10;$$&#10;&#10;\end{document}"/>
  <p:tag name="IGUANATEXSIZE" val="20"/>
  <p:tag name="IGUANATEXCURSOR" val="92"/>
  <p:tag name="TRANSPARENCY" val="True"/>
  <p:tag name="FILENAME" val=""/>
  <p:tag name="LATEXENGINEID" val="0"/>
  <p:tag name="TEMPFOLDER" val="c:\temp\"/>
  <p:tag name="LATEXFORMHEIGHT" val="312"/>
  <p:tag name="LATEXFORMWIDTH" val="384"/>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113.2358"/>
  <p:tag name="ORIGINALWIDTH" val="662.1672"/>
  <p:tag name="LATEXADDIN" val="\documentclass{article}&#10;\usepackage{amsmath}&#10;\usepackage{bm}&#10;\pagestyle{empty}&#10;\begin{document}&#10;&#10;$$&#10;\overline{\bm u} = \overline{\bm u}_s + \overline{v} \hat{\bm\jmath}&#10;$$&#10;&#10;&#10;\end{document}"/>
  <p:tag name="IGUANATEXSIZE" val="20"/>
  <p:tag name="IGUANATEXCURSOR" val="161"/>
  <p:tag name="TRANSPARENCY" val="True"/>
  <p:tag name="FILENAME" val=""/>
  <p:tag name="LATEXENGINEID" val="0"/>
  <p:tag name="TEMPFOLDER" val="C:\Temp\"/>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137.2328"/>
  <p:tag name="ORIGINALWIDTH" val="1715.036"/>
  <p:tag name="LATEXADDIN" val="\documentclass{article}&#10;\usepackage{amsmath}&#10;\usepackage{bm}&#10;\pagestyle{empty}&#10;\begin{document}&#10;&#10;$$&#10;\overline{\bm u}_s(x,y,z,t)  =  {\bm u}_{\tau}(x,z,t) \,\ f(y^+)&#10;$$&#10;&#10;&#10;\end{document}"/>
  <p:tag name="IGUANATEXSIZE" val="20"/>
  <p:tag name="IGUANATEXCURSOR" val="136"/>
  <p:tag name="TRANSPARENCY" val="True"/>
  <p:tag name="FILENAME" val=""/>
  <p:tag name="LATEXENGINEID" val="0"/>
  <p:tag name="TEMPFOLDER" val="C:\Temp\"/>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648.6689"/>
  <p:tag name="ORIGINALWIDTH" val="3548.556"/>
  <p:tag name="LATEXADDIN" val="\documentclass{article}&#10;\usepackage{amsmath}&#10;\usepackage{bm}&#10;\newcommand{\hgrad}{{\bm \nabla}_h}&#10;\pagestyle{empty}&#10;\begin{document}&#10;&#10;\begin{align*}&#10;\frac{\partial  {\bm{u}}_\tau}{\partial t} + {\bm V}_\tau \cdot \bm{\nabla}_h {\bm{u}}_\tau &#10;&amp;=  \frac{1}{T_s} \left[ \frac{1}{u_\tau}\left(-\frac{\Delta}{\rho} \bm{\nabla}_h \overline{p} + \overline{\bm{\tau}}_\Delta \right) - {\bm u}_\tau\right]\, + \, u_\tau \frac{\delta^*_\Delta}{\Delta} \frac{\partial {\bm s}}{\partial t} \nonumber \\&#10;&amp;+ u_\tau f_\Delta (\hgrad \cdot \bm{s}) \left( \frac{\theta_\Delta}{\Delta}\right) \bm{u}_{\tau}&#10;+ \frac{1}{\Delta f(\Delta^+)}{\bm \nabla}_h \cdot &#10;\boldsymbol{{\cal D}}_\tau&#10;\end{align*}&#10;&#10;&#10;\end{document}"/>
  <p:tag name="IGUANATEXSIZE" val="24"/>
  <p:tag name="IGUANATEXCURSOR" val="96"/>
  <p:tag name="TRANSPARENCY" val="True"/>
  <p:tag name="LATEXENGINEID" val="0"/>
  <p:tag name="TEMPFOLDER" val="C:\Temp\"/>
  <p:tag name="LATEXFORMHEIGHT" val="312"/>
  <p:tag name="LATEXFORMWIDTH" val="38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278.2152"/>
  <p:tag name="ORIGINALWIDTH" val="816.6479"/>
  <p:tag name="LATEXADDIN" val="\documentclass{article}&#10;\usepackage{amsmath}&#10;\usepackage{bm}&#10;\pagestyle{empty}&#10;\begin{document}&#10;&#10;$$&#10;T_s = f(\Delta^+) \, \frac{\Delta }{u_\tau}&#10;$$&#10;&#10;&#10;\end{document}"/>
  <p:tag name="IGUANATEXSIZE" val="20"/>
  <p:tag name="IGUANATEXCURSOR" val="143"/>
  <p:tag name="TRANSPARENCY" val="True"/>
  <p:tag name="FILENAME" val=""/>
  <p:tag name="LATEXENGINEID" val="0"/>
  <p:tag name="TEMPFOLDER" val="C:\Temp\"/>
  <p:tag name="LATEXFORMHEIGHT" val="312"/>
  <p:tag name="LATEXFORMWIDTH" val="384"/>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308.2115"/>
  <p:tag name="ORIGINALWIDTH" val="1099.363"/>
  <p:tag name="LATEXADDIN" val="\documentclass{article}&#10;\usepackage{amsmath}&#10;\usepackage{bm}&#10;\pagestyle{empty}&#10;\begin{document}&#10;&#10;$$&#10;\left. \overline{\bm \tau}_\Delta = (\nu + \nu_T)\frac{\partial \overline{\bm u}}{\partial y} \right|_\Delta&#10;$$&#10;&#10;&#10;\end{document}"/>
  <p:tag name="IGUANATEXSIZE" val="20"/>
  <p:tag name="IGUANATEXCURSOR" val="208"/>
  <p:tag name="TRANSPARENCY" val="True"/>
  <p:tag name="LATEXENGINEID" val="0"/>
  <p:tag name="TEMPFOLDER" val="C:\Temp\"/>
  <p:tag name="LATEXFORMHEIGHT" val="312"/>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275.2156"/>
  <p:tag name="ORIGINALWIDTH" val="1493.063"/>
  <p:tag name="LATEXADDIN" val="\documentclass{article}&#10;\usepackage{amsmath}&#10;\usepackage{bm}&#10;\pagestyle{empty}&#10;\begin{document}&#10;&#10;$$&#10;\frac{ {d}_s u_{\tau x}}{dt \,\,}  = \frac{1}{T_s}\left(  \overline{ {\tau}}_{w x}^{eq}/u_\tau - {u}_{\tau x} \right)&#10;$$&#10;&#10;&#10;\end{document}"/>
  <p:tag name="IGUANATEXSIZE" val="20"/>
  <p:tag name="IGUANATEXCURSOR" val="186"/>
  <p:tag name="TRANSPARENCY" val="True"/>
  <p:tag name="LATEXENGINEID" val="0"/>
  <p:tag name="TEMPFOLDER" val="C:\Temp\"/>
  <p:tag name="LATEXFORMHEIGHT" val="312"/>
  <p:tag name="LATEXFORMWIDTH" val="38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278.2152"/>
  <p:tag name="ORIGINALWIDTH" val="816.6479"/>
  <p:tag name="LATEXADDIN" val="\documentclass{article}&#10;\usepackage{amsmath}&#10;\usepackage{bm}&#10;\pagestyle{empty}&#10;\begin{document}&#10;&#10;$$&#10;T_s = f(\Delta^+) \, \frac{\Delta }{u_\tau}&#10;$$&#10;&#10;&#10;\end{document}"/>
  <p:tag name="IGUANATEXSIZE" val="20"/>
  <p:tag name="IGUANATEXCURSOR" val="143"/>
  <p:tag name="TRANSPARENCY" val="True"/>
  <p:tag name="FILENAME" val=""/>
  <p:tag name="LATEXENGINEID" val="0"/>
  <p:tag name="TEMPFOLDER" val="C:\Te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146.607"/>
  <p:tag name="LATEXADDIN" val="\documentclass{article}&#10;\usepackage{amsmath}&#10;\usepackage{bm}&#10;\pagestyle{empty}&#10;\begin{document}&#10;&#10;$$&#10;{d}_s/dt=\partial_t + {\bf V}_\tau \cdot {\bm \nabla}_h&#10;$$&#10;&#10;&#10;\end{document}"/>
  <p:tag name="IGUANATEXSIZE" val="20"/>
  <p:tag name="IGUANATEXCURSOR" val="155"/>
  <p:tag name="TRANSPARENCY" val="True"/>
  <p:tag name="FILENAME" val=""/>
  <p:tag name="LATEXENGINEID" val="0"/>
  <p:tag name="TEMPFOLDER" val="C:\Temp\"/>
  <p:tag name="LATEXFORMHEIGHT" val="312"/>
  <p:tag name="LATEXFORMWIDTH" val="384"/>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542.1822"/>
  <p:tag name="LATEXADDIN" val="\documentclass{article}&#10;\usepackage{amsmath}&#10;\usepackage{bm}&#10;\pagestyle{empty}&#10;\begin{document}&#10;&#10;$$&#10;T = \Delta/u_\tau&#10;$$&#10;&#10;&#10;\end{document}"/>
  <p:tag name="IGUANATEXSIZE" val="20"/>
  <p:tag name="IGUANATEXCURSOR" val="117"/>
  <p:tag name="TRANSPARENCY" val="True"/>
  <p:tag name="FILENAME" val=""/>
  <p:tag name="LATEXENGINEID" val="0"/>
  <p:tag name="TEMPFOLDER" val="C:\Temp\"/>
  <p:tag name="LATEXFORMHEIGHT" val="312"/>
  <p:tag name="LATEXFORMWIDTH" val="384"/>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137.2328"/>
  <p:tag name="ORIGINALWIDTH" val="1191.601"/>
  <p:tag name="LATEXADDIN" val="\documentclass{article}&#10;\usepackage{amsmath}&#10;\usepackage{bm}&#10;\pagestyle{empty}&#10;\begin{document}&#10;&#10;$$&#10;T = T_s = f(\Delta^+) \Delta/u_\tau&#10;$$&#10;&#10;&#10;\end{document}"/>
  <p:tag name="IGUANATEXSIZE" val="20"/>
  <p:tag name="IGUANATEXCURSOR" val="122"/>
  <p:tag name="TRANSPARENCY" val="True"/>
  <p:tag name="FILENAME" val=""/>
  <p:tag name="LATEXENGINEID" val="0"/>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08.7364"/>
  <p:tag name="ORIGINALWIDTH" val="149.2313"/>
  <p:tag name="LATEXADDIN" val="\documentclass{article}&#10;\usepackage{amsmath}&#10;\pagestyle{empty}&#10;\begin{document}&#10;&#10;$$&#10;\Delta_x&#10;$$&#10;&#10;\end{document}"/>
  <p:tag name="IGUANATEXSIZE" val="20"/>
  <p:tag name="IGUANATEXCURSOR" val="92"/>
  <p:tag name="TRANSPARENCY" val="True"/>
  <p:tag name="FILENAME" val=""/>
  <p:tag name="LATEXENGINEID" val="0"/>
  <p:tag name="TEMPFOLDER" val="c:\temp\"/>
  <p:tag name="LATEXFORMHEIGHT" val="312"/>
  <p:tag name="LATEXFORMWIDTH" val="384"/>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299.9625"/>
  <p:tag name="ORIGINALWIDTH" val="1417.323"/>
  <p:tag name="LATEXADDIN" val="\documentclass{article}&#10;\usepackage{amsmath}&#10;\usepackage{bm}&#10;\pagestyle{empty}&#10;\begin{document}&#10;&#10;$$&#10;\frac{\partial \bm{u}''}{\partial t} = - \frac{1}{\rho}&#10;\bm{\nabla}_h p'' + \nu \frac{\partial^2 \bm{u}''}{\partial y^2}&#10;$$&#10;&#10;&#10;\end{document}"/>
  <p:tag name="IGUANATEXSIZE" val="20"/>
  <p:tag name="IGUANATEXCURSOR" val="171"/>
  <p:tag name="TRANSPARENCY" val="True"/>
  <p:tag name="LATEXENGINEID" val="0"/>
  <p:tag name="TEMPFOLDER" val="C:\Temp\"/>
  <p:tag name="LATEXFORMHEIGHT" val="312"/>
  <p:tag name="LATEXFORMWIDTH" val="384"/>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320.9598"/>
  <p:tag name="ORIGINALWIDTH" val="3073.866"/>
  <p:tag name="LATEXADDIN" val="\documentclass{article}&#10;\usepackage{amsmath}&#10;\usepackage{bm}&#10;\pagestyle{empty}&#10;\begin{document}&#10;&#10;$$&#10;\bm{\tau}_w''(t)&#10;\equiv \nu \left. \frac{\partial \bm{u}''}{\partial y} \right|_0&#10;= \sqrt{\nu/\pi} \int_{t_0}^t - \frac{1}{\rho}\bm{\nabla}_h p^{\prime \prime}(t') \,\,  (t - t')^{-1/2} dt'&#10;$$&#10;&#10;&#10;\end{document}"/>
  <p:tag name="IGUANATEXSIZE" val="20"/>
  <p:tag name="IGUANATEXCURSOR" val="123"/>
  <p:tag name="TRANSPARENCY" val="True"/>
  <p:tag name="LATEXENGINEID" val="0"/>
  <p:tag name="TEMPFOLDER" val="C:\Temp\"/>
  <p:tag name="LATEXFORMHEIGHT" val="312"/>
  <p:tag name="LATEXFORMWIDTH" val="384"/>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320.9598"/>
  <p:tag name="ORIGINALWIDTH" val="2453.693"/>
  <p:tag name="LATEXADDIN" val="\documentclass{article}&#10;\usepackage{amsmath}&#10;\usepackage{bm}&#10;\pagestyle{empty}&#10;\begin{document}&#10;&#10;$$&#10;\bm{\tau}_w''(t)&#10;= \sqrt{\nu/\pi} \int_{t_0}^t - \frac{1}{\rho}\bm{\nabla}_h p^{\prime \prime}(t') \,\,  (t - t')^{-1/2} dt'&#10;$$&#10;&#10;&#10;\end{document}"/>
  <p:tag name="IGUANATEXSIZE" val="20"/>
  <p:tag name="IGUANATEXCURSOR" val="178"/>
  <p:tag name="TRANSPARENCY" val="True"/>
  <p:tag name="LATEXENGINEID" val="0"/>
  <p:tag name="TEMPFOLDER" val="C:\Temp\"/>
  <p:tag name="LATEXFORMHEIGHT" val="312"/>
  <p:tag name="LATEXFORMWIDTH" val="384"/>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374.9532"/>
  <p:tag name="ORIGINALWIDTH" val="1826.772"/>
  <p:tag name="LATEXADDIN" val="\documentclass{article}&#10;\usepackage{amsmath}&#10;\usepackage{bm}&#10;\pagestyle{empty}&#10;\begin{document}&#10;&#10;$$&#10;(t_n - t')^{-1/2} \approx \sum_{m=1}^{N_{exp}} \omega_m e^{-s_m (t_n - t')}&#10;$$&#10;&#10;&#10;\end{document}"/>
  <p:tag name="IGUANATEXSIZE" val="20"/>
  <p:tag name="IGUANATEXCURSOR" val="175"/>
  <p:tag name="TRANSPARENCY" val="True"/>
  <p:tag name="FILENAME" val=""/>
  <p:tag name="LATEXENGINEID" val="0"/>
  <p:tag name="TEMPFOLDER" val="C:\Temp\"/>
  <p:tag name="LATEXFORMHEIGHT" val="312"/>
  <p:tag name="LATEXFORMWIDTH" val="384"/>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320.9598"/>
  <p:tag name="ORIGINALWIDTH" val="2311.961"/>
  <p:tag name="LATEXADDIN" val="\documentclass{article}&#10;\usepackage{amsmath}&#10;\usepackage{bm}&#10;\usepackage{tikz}&#10;\pagestyle{empty}&#10;\begin{document}&#10;&#10;$$&#10;{\color{red}\bm{\tau}_w''}&#10;= \sqrt{\nu/\pi} \int_{t_0}^t - \frac{1}{\rho}\bm{\nabla}_h \tilde{p}^{\prime \prime}(t') \,\,  (t - t')^{-1/2} dt'&#10;$$&#10;&#10;&#10;\end{document}"/>
  <p:tag name="IGUANATEXSIZE" val="15"/>
  <p:tag name="IGUANATEXCURSOR" val="144"/>
  <p:tag name="TRANSPARENCY" val="True"/>
  <p:tag name="LATEXENGINEID" val="0"/>
  <p:tag name="TEMPFOLDER" val="C:\Temp\"/>
  <p:tag name="LATEXFORMHEIGHT" val="312"/>
  <p:tag name="LATEXFORMWIDTH" val="384"/>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95.23811"/>
  <p:tag name="ORIGINALWIDTH" val="596.9254"/>
  <p:tag name="LATEXADDIN" val="\documentclass{article}&#10;\usepackage{amsmath}&#10;\usepackage{bm}&#10;\usepackage{tikz}&#10;\pagestyle{empty}&#10;\begin{document}&#10;&#10;$$&#10;{\color{blue}\overline{\bm \tau}_w} = u_\tau \bm{u}_\tau&#10;$$&#10;&#10;&#10;\end{document}"/>
  <p:tag name="IGUANATEXSIZE" val="15"/>
  <p:tag name="IGUANATEXCURSOR" val="153"/>
  <p:tag name="TRANSPARENCY" val="True"/>
  <p:tag name="LATEXENGINEID" val="0"/>
  <p:tag name="TEMPFOLDER" val="C:\Temp\"/>
  <p:tag name="LATEXFORMHEIGHT" val="312"/>
  <p:tag name="LATEXFORMWIDTH" val="384"/>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1200"/>
  <p:tag name="ORIGINALHEIGHT" val="131.9835"/>
  <p:tag name="ORIGINALWIDTH" val="758.9051"/>
  <p:tag name="LATEXADDIN" val="\documentclass{article}&#10;\usepackage{amsmath}&#10;\usepackage{bm}&#10;\usepackage{tikz}&#10;\pagestyle{empty}&#10;\begin{document}&#10;&#10;$$&#10;\bm{\tau}_w = {\color{blue}\overline{\bm{\tau}}_w} &#10;+ {\color{red}\bm{\tau}_w''}&#10;$$&#10;&#10;&#10;\end{document}"/>
  <p:tag name="IGUANATEXSIZE" val="20"/>
  <p:tag name="IGUANATEXCURSOR" val="184"/>
  <p:tag name="TRANSPARENCY" val="True"/>
  <p:tag name="LATEXENGINEID" val="0"/>
  <p:tag name="TEMPFOLDER" val="C:\Temp\"/>
  <p:tag name="LATEXFORMHEIGHT" val="312"/>
  <p:tag name="LATEXFORMWIDTH" val="384"/>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299.9625"/>
  <p:tag name="ORIGINALWIDTH" val="3548.556"/>
  <p:tag name="LATEXADDIN" val="\documentclass{article}&#10;\usepackage{amsmath}&#10;\usepackage{bm}&#10;\pagestyle{empty}&#10;\begin{document}&#10;&#10;$$&#10;\frac{\partial  {\bm{u}}_\tau}{\partial t} + {\bm V}_\tau \cdot \bm{\nabla}_h {\bm{u}}_\tau &#10;=  \frac{1}{T_s} \left[ \frac{1}{u_\tau}\left(-\frac{\Delta}{\rho} \bm{\nabla}_h \overline{p} + \overline{\bm{\tau}}_\Delta \right) - {\bm u}_\tau\right]\, + \, u_\tau \frac{\delta^*_\Delta}{\Delta} \frac{\partial {\bm s}}{\partial t} &#10;$$&#10;&#10;&#10;\end{document}"/>
  <p:tag name="IGUANATEXSIZE" val="15"/>
  <p:tag name="IGUANATEXCURSOR" val="427"/>
  <p:tag name="TRANSPARENCY" val="True"/>
  <p:tag name="LATEXENGINEID" val="0"/>
  <p:tag name="TEMPFOLDER" val="C:\Temp\"/>
  <p:tag name="LATEXFORMHEIGHT" val="312"/>
  <p:tag name="LATEXFORMWIDTH" val="384"/>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1200"/>
  <p:tag name="ORIGINALHEIGHT" val="320.9598"/>
  <p:tag name="ORIGINALWIDTH" val="2311.961"/>
  <p:tag name="LATEXADDIN" val="\documentclass{article}&#10;\usepackage{amsmath}&#10;\usepackage{bm}&#10;\usepackage{tikz}&#10;\pagestyle{empty}&#10;\begin{document}&#10;&#10;$$&#10;{\color{red}\bm{\tau}_w''}&#10;= \sqrt{\nu/\pi} \int_{t_0}^t - \frac{1}{\rho}\bm{\nabla}_h \tilde{p}^{\prime \prime}(t') \,\,  (t - t')^{-1/2} dt'&#10;$$&#10;&#10;&#10;\end{document}"/>
  <p:tag name="IGUANATEXSIZE" val="15"/>
  <p:tag name="IGUANATEXCURSOR" val="144"/>
  <p:tag name="TRANSPARENCY" val="True"/>
  <p:tag name="LATEXENGINEID" val="0"/>
  <p:tag name="TEMPFOLDER" val="C:\Temp\"/>
  <p:tag name="LATEXFORMHEIGHT" val="312"/>
  <p:tag name="LATEXFORMWIDTH" val="384"/>
  <p:tag name="LATEXFORMWRAP" val="True"/>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95.23811"/>
  <p:tag name="ORIGINALWIDTH" val="596.9254"/>
  <p:tag name="LATEXADDIN" val="\documentclass{article}&#10;\usepackage{amsmath}&#10;\usepackage{bm}&#10;\usepackage{tikz}&#10;\pagestyle{empty}&#10;\begin{document}&#10;&#10;$$&#10;{\color{blue}\overline{\bm \tau}_w} = u_\tau \bm{u}_\tau&#10;$$&#10;&#10;&#10;\end{document}"/>
  <p:tag name="IGUANATEXSIZE" val="15"/>
  <p:tag name="IGUANATEXCURSOR" val="153"/>
  <p:tag name="TRANSPARENCY" val="True"/>
  <p:tag name="LATEXENGINEID" val="0"/>
  <p:tag name="TEMPFOLDER" val="C:\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25.9843"/>
  <p:tag name="ORIGINALWIDTH" val="147.7315"/>
  <p:tag name="LATEXADDIN" val="\documentclass{article}&#10;\usepackage{amsmath}&#10;\pagestyle{empty}&#10;\begin{document}&#10;&#10;$$&#10;\Delta_y&#10;$$&#10;&#10;\end{document}"/>
  <p:tag name="IGUANATEXSIZE" val="20"/>
  <p:tag name="IGUANATEXCURSOR" val="92"/>
  <p:tag name="TRANSPARENCY" val="True"/>
  <p:tag name="FILENAME" val=""/>
  <p:tag name="LATEXENGINEID" val="0"/>
  <p:tag name="TEMPFOLDER" val="c:\temp\"/>
  <p:tag name="LATEXFORMHEIGHT" val="312"/>
  <p:tag name="LATEXFORMWIDTH" val="384"/>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OUTPUTDPI" val="1200"/>
  <p:tag name="ORIGINALHEIGHT" val="131.9835"/>
  <p:tag name="ORIGINALWIDTH" val="758.9051"/>
  <p:tag name="LATEXADDIN" val="\documentclass{article}&#10;\usepackage{amsmath}&#10;\usepackage{bm}&#10;\usepackage{tikz}&#10;\pagestyle{empty}&#10;\begin{document}&#10;&#10;$$&#10;\bm{\tau}_w = {\color{blue}\overline{\bm{\tau}}_w} &#10;+ {\color{red}\bm{\tau}_w''}&#10;$$&#10;&#10;&#10;\end{document}"/>
  <p:tag name="IGUANATEXSIZE" val="20"/>
  <p:tag name="IGUANATEXCURSOR" val="184"/>
  <p:tag name="TRANSPARENCY" val="True"/>
  <p:tag name="LATEXENGINEID" val="0"/>
  <p:tag name="TEMPFOLDER" val="C:\Temp\"/>
  <p:tag name="LATEXFORMHEIGHT" val="312"/>
  <p:tag name="LATEXFORMWIDTH" val="384"/>
  <p:tag name="LATEXFORMWRAP" val="True"/>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OUTPUTDPI" val="1200"/>
  <p:tag name="ORIGINALHEIGHT" val="299.9625"/>
  <p:tag name="ORIGINALWIDTH" val="3548.556"/>
  <p:tag name="LATEXADDIN" val="\documentclass{article}&#10;\usepackage{amsmath}&#10;\usepackage{bm}&#10;\pagestyle{empty}&#10;\begin{document}&#10;&#10;$$&#10;\frac{\partial  {\bm{u}}_\tau}{\partial t} + {\bm V}_\tau \cdot \bm{\nabla}_h {\bm{u}}_\tau &#10;=  \frac{1}{T_s} \left[ \frac{1}{u_\tau}\left(-\frac{\Delta}{\rho} \bm{\nabla}_h \overline{p} + \overline{\bm{\tau}}_\Delta \right) - {\bm u}_\tau\right]\, + \, u_\tau \frac{\delta^*_\Delta}{\Delta} \frac{\partial {\bm s}}{\partial t} &#10;$$&#10;&#10;&#10;\end{document}"/>
  <p:tag name="IGUANATEXSIZE" val="15"/>
  <p:tag name="IGUANATEXCURSOR" val="427"/>
  <p:tag name="TRANSPARENCY" val="True"/>
  <p:tag name="LATEXENGINEID" val="0"/>
  <p:tag name="TEMPFOLDER" val="C:\Temp\"/>
  <p:tag name="LATEXFORMHEIGHT" val="312"/>
  <p:tag name="LATEXFORMWIDTH" val="384"/>
  <p:tag name="LATEXFORMWRAP" val="True"/>
  <p:tag name="BITMAPVECTOR" val="0"/>
</p:tagLst>
</file>

<file path=ppt/tags/tag32.xml><?xml version="1.0" encoding="utf-8"?>
<p:tagLst xmlns:a="http://schemas.openxmlformats.org/drawingml/2006/main" xmlns:r="http://schemas.openxmlformats.org/officeDocument/2006/relationships" xmlns:p="http://schemas.openxmlformats.org/presentationml/2006/main">
  <p:tag name="OUTPUTDPI" val="1200"/>
  <p:tag name="ORIGINALHEIGHT" val="131.9835"/>
  <p:tag name="ORIGINALWIDTH" val="1262.842"/>
  <p:tag name="LATEXADDIN" val="\documentclass{article}&#10;\usepackage{amsmath}&#10;\usepackage{bm}&#10;\pagestyle{empty}&#10;\begin{document}&#10;&#10;$$&#10;\overline{\tau}_{ws}'= ( \overline{\bm \tau}_w - \langle \overline{\bm \tau}_w  \rangle ) \cdot \langle {\bf s} \rangle&#10;$$&#10;&#10;&#10;\end{document}"/>
  <p:tag name="IGUANATEXSIZE" val="20"/>
  <p:tag name="IGUANATEXCURSOR" val="189"/>
  <p:tag name="TRANSPARENCY" val="True"/>
  <p:tag name="FILENAME" val=""/>
  <p:tag name="LATEXENGINEID" val="0"/>
  <p:tag name="TEMPFOLDER" val="C:\Temp\"/>
  <p:tag name="LATEXFORMHEIGHT" val="312"/>
  <p:tag name="LATEXFORMWIDTH" val="384"/>
  <p:tag name="LATEXFORMWRAP" val="True"/>
  <p:tag name="BITMAPVECTOR" val="0"/>
</p:tagLst>
</file>

<file path=ppt/tags/tag33.xml><?xml version="1.0" encoding="utf-8"?>
<p:tagLst xmlns:a="http://schemas.openxmlformats.org/drawingml/2006/main" xmlns:r="http://schemas.openxmlformats.org/officeDocument/2006/relationships" xmlns:p="http://schemas.openxmlformats.org/presentationml/2006/main">
  <p:tag name="OUTPUTDPI" val="1200"/>
  <p:tag name="ORIGINALHEIGHT" val="287.2141"/>
  <p:tag name="ORIGINALWIDTH" val="629.1713"/>
  <p:tag name="LATEXADDIN" val="\documentclass{article}&#10;\usepackage{amsmath}&#10;\usepackage{bm}&#10;\pagestyle{empty}&#10;\begin{document}&#10;&#10;$$&#10;\bm{\tau}_w' = \frac{u_\tau \bm{u}_\Delta'}{l_s^+}&#10;$$&#10;&#10;&#10;\end{document}"/>
  <p:tag name="IGUANATEXSIZE" val="20"/>
  <p:tag name="IGUANATEXCURSOR" val="150"/>
  <p:tag name="TRANSPARENCY" val="True"/>
  <p:tag name="LATEXENGINEID" val="0"/>
  <p:tag name="TEMPFOLDER" val="C:\Temp\"/>
  <p:tag name="LATEXFORMHEIGHT" val="312"/>
  <p:tag name="LATEXFORMWIDTH" val="384"/>
  <p:tag name="LATEXFORMWRAP" val="True"/>
  <p:tag name="BITMAPVECTOR" val="0"/>
</p:tagLst>
</file>

<file path=ppt/tags/tag34.xml><?xml version="1.0" encoding="utf-8"?>
<p:tagLst xmlns:a="http://schemas.openxmlformats.org/drawingml/2006/main" xmlns:r="http://schemas.openxmlformats.org/officeDocument/2006/relationships" xmlns:p="http://schemas.openxmlformats.org/presentationml/2006/main">
  <p:tag name="OUTPUTDPI" val="1200"/>
  <p:tag name="ORIGINALHEIGHT" val="243.7195"/>
  <p:tag name="ORIGINALWIDTH" val="560.18"/>
  <p:tag name="LATEXADDIN" val="\documentclass{article}&#10;\usepackage{amsmath}&#10;\usepackage{bm}&#10;\pagestyle{empty}&#10;\begin{document}&#10;&#10;$$&#10;\bm{u}' = \bm{u}_{\Delta}' \frac{y}{l_s}&#10;$$&#10;&#10;&#10;\end{document}"/>
  <p:tag name="IGUANATEXSIZE" val="20"/>
  <p:tag name="IGUANATEXCURSOR" val="106"/>
  <p:tag name="TRANSPARENCY" val="True"/>
  <p:tag name="LATEXENGINEID" val="0"/>
  <p:tag name="TEMPFOLDER" val="C:\Temp\"/>
  <p:tag name="LATEXFORMHEIGHT" val="312"/>
  <p:tag name="LATEXFORMWIDTH" val="384"/>
  <p:tag name="LATEXFORMWRAP" val="True"/>
  <p:tag name="BITMAPVECTOR" val="0"/>
</p:tagLst>
</file>

<file path=ppt/tags/tag35.xml><?xml version="1.0" encoding="utf-8"?>
<p:tagLst xmlns:a="http://schemas.openxmlformats.org/drawingml/2006/main" xmlns:r="http://schemas.openxmlformats.org/officeDocument/2006/relationships" xmlns:p="http://schemas.openxmlformats.org/presentationml/2006/main">
  <p:tag name="OUTPUTDPI" val="1200"/>
  <p:tag name="ORIGINALHEIGHT" val="131.2336"/>
  <p:tag name="ORIGINALWIDTH" val="443.1946"/>
  <p:tag name="LATEXADDIN" val="\documentclass{article}&#10;\usepackage{amsmath}&#10;\usepackage{bm}&#10;\pagestyle{empty}&#10;\begin{document}&#10;&#10;$$&#10;\bm{u}' = \bm{u}_{\Delta}'&#10;$$&#10;&#10;&#10;\end{document}"/>
  <p:tag name="IGUANATEXSIZE" val="20"/>
  <p:tag name="IGUANATEXCURSOR" val="126"/>
  <p:tag name="TRANSPARENCY" val="True"/>
  <p:tag name="LATEXENGINEID" val="0"/>
  <p:tag name="TEMPFOLDER" val="C:\Temp\"/>
  <p:tag name="LATEXFORMHEIGHT" val="312"/>
  <p:tag name="LATEXFORMWIDTH" val="384"/>
  <p:tag name="LATEXFORMWRAP" val="True"/>
  <p:tag name="BITMAPVECTOR" val="0"/>
</p:tagLst>
</file>

<file path=ppt/tags/tag36.xml><?xml version="1.0" encoding="utf-8"?>
<p:tagLst xmlns:a="http://schemas.openxmlformats.org/drawingml/2006/main" xmlns:r="http://schemas.openxmlformats.org/officeDocument/2006/relationships" xmlns:p="http://schemas.openxmlformats.org/presentationml/2006/main">
  <p:tag name="OUTPUTDPI" val="1200"/>
  <p:tag name="ORIGINALHEIGHT" val="261.7173"/>
  <p:tag name="ORIGINALWIDTH" val="1640.795"/>
  <p:tag name="LATEXADDIN" val="\documentclass{article}&#10;\usepackage{amsmath}&#10;\usepackage{bm}&#10;\pagestyle{empty}&#10;\begin{document}&#10;&#10;$$&#10;\frac{\partial P}{\partial x}&#10;= \frac{\partial P_0}{\partial x} \left[&#10;1 + \beta \cos \left( \omega_f^+ t^+ \right)&#10;\right]&#10;$$&#10;&#10;&#10;\end{document}"/>
  <p:tag name="IGUANATEXSIZE" val="20"/>
  <p:tag name="IGUANATEXCURSOR" val="208"/>
  <p:tag name="TRANSPARENCY" val="True"/>
  <p:tag name="LATEXENGINEID" val="0"/>
  <p:tag name="TEMPFOLDER" val="C:\Temp\"/>
  <p:tag name="LATEXFORMHEIGHT" val="312"/>
  <p:tag name="LATEXFORMWIDTH" val="384"/>
  <p:tag name="LATEXFORMWRAP" val="True"/>
  <p:tag name="BITMAPVECTOR" val="0"/>
</p:tagLst>
</file>

<file path=ppt/tags/tag37.xml><?xml version="1.0" encoding="utf-8"?>
<p:tagLst xmlns:a="http://schemas.openxmlformats.org/drawingml/2006/main" xmlns:r="http://schemas.openxmlformats.org/officeDocument/2006/relationships" xmlns:p="http://schemas.openxmlformats.org/presentationml/2006/main">
  <p:tag name="OUTPUTDPI" val="1200"/>
  <p:tag name="ORIGINALHEIGHT" val="329.2088"/>
  <p:tag name="ORIGINALWIDTH" val="2602.925"/>
  <p:tag name="LATEXADDIN" val="\documentclass{article}&#10;\usepackage{amsmath}&#10;\usepackage{bm}&#10;\pagestyle{empty}&#10;\begin{document}&#10;&#10;$$&#10;-\frac{1}{\rho}\frac{\partial \langle p \rangle^*}{\partial x}(t^*)=\frac{1}{2 Re_{\tau,i}} \frac{\textrm{d} Re_m(t^*)}{\textrm{d} t^*}+\left(\frac{Re_\tau(t^*)}{Re_{\tau, i}}\right)^2&#10;$$&#10;&#10;&#10;\end{document}"/>
  <p:tag name="IGUANATEXSIZE" val="20"/>
  <p:tag name="IGUANATEXCURSOR" val="284"/>
  <p:tag name="TRANSPARENCY" val="True"/>
  <p:tag name="LATEXENGINEID" val="0"/>
  <p:tag name="TEMPFOLDER" val="C:\Temp\"/>
  <p:tag name="LATEXFORMHEIGHT" val="312"/>
  <p:tag name="LATEXFORMWIDTH" val="384"/>
  <p:tag name="LATEXFORMWRAP" val="True"/>
  <p:tag name="BITMAPVECTOR" val="0"/>
</p:tagLst>
</file>

<file path=ppt/tags/tag38.xml><?xml version="1.0" encoding="utf-8"?>
<p:tagLst xmlns:a="http://schemas.openxmlformats.org/drawingml/2006/main" xmlns:r="http://schemas.openxmlformats.org/officeDocument/2006/relationships" xmlns:p="http://schemas.openxmlformats.org/presentationml/2006/main">
  <p:tag name="OUTPUTDPI" val="1200"/>
  <p:tag name="ORIGINALHEIGHT" val="120.7349"/>
  <p:tag name="ORIGINALWIDTH" val="618.6727"/>
  <p:tag name="LATEXADDIN" val="\documentclass{article}&#10;\usepackage{amsmath}&#10;\usepackage{bm}&#10;\pagestyle{empty}&#10;\begin{document}&#10;&#10;$$&#10;Re_{\tau,i} = 180&#10;$$&#10;&#10;&#10;\end{document}"/>
  <p:tag name="IGUANATEXSIZE" val="20"/>
  <p:tag name="IGUANATEXCURSOR" val="117"/>
  <p:tag name="TRANSPARENCY" val="True"/>
  <p:tag name="LATEXENGINEID" val="0"/>
  <p:tag name="TEMPFOLDER" val="C:\Temp\"/>
  <p:tag name="LATEXFORMHEIGHT" val="312"/>
  <p:tag name="LATEXFORMWIDTH" val="384"/>
  <p:tag name="LATEXFORMWRAP" val="True"/>
  <p:tag name="BITMAPVECTOR" val="0"/>
</p:tagLst>
</file>

<file path=ppt/tags/tag39.xml><?xml version="1.0" encoding="utf-8"?>
<p:tagLst xmlns:a="http://schemas.openxmlformats.org/drawingml/2006/main" xmlns:r="http://schemas.openxmlformats.org/officeDocument/2006/relationships" xmlns:p="http://schemas.openxmlformats.org/presentationml/2006/main">
  <p:tag name="OUTPUTDPI" val="1200"/>
  <p:tag name="ORIGINALHEIGHT" val="121.4848"/>
  <p:tag name="ORIGINALWIDTH" val="640.4199"/>
  <p:tag name="LATEXADDIN" val="\documentclass{article}&#10;\usepackage{amsmath}&#10;\usepackage{bm}&#10;\pagestyle{empty}&#10;\begin{document}&#10;&#10;$$&#10;Re_{\tau,f} = 395&#10;$$&#10;&#10;&#10;\end{document}"/>
  <p:tag name="IGUANATEXSIZE" val="20"/>
  <p:tag name="IGUANATEXCURSOR" val="110"/>
  <p:tag name="TRANSPARENCY" val="True"/>
  <p:tag name="LATEXENGINEID" val="0"/>
  <p:tag name="TEMPFOLDER" val="C:\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08.7364"/>
  <p:tag name="ORIGINALWIDTH" val="149.2313"/>
  <p:tag name="LATEXADDIN" val="\documentclass{article}&#10;\usepackage{amsmath}&#10;\pagestyle{empty}&#10;\begin{document}&#10;&#10;$$&#10;\Delta_x&#10;$$&#10;&#10;\end{document}"/>
  <p:tag name="IGUANATEXSIZE" val="20"/>
  <p:tag name="IGUANATEXCURSOR" val="92"/>
  <p:tag name="TRANSPARENCY" val="True"/>
  <p:tag name="FILENAME" val=""/>
  <p:tag name="LATEXENGINEID" val="0"/>
  <p:tag name="TEMPFOLDER" val="c:\temp\"/>
  <p:tag name="LATEXFORMHEIGHT" val="312"/>
  <p:tag name="LATEXFORMWIDTH" val="384"/>
  <p:tag name="LATEXFORMWRAP" val="True"/>
  <p:tag name="BITMAPVECTOR" val="0"/>
</p:tagLst>
</file>

<file path=ppt/tags/tag40.xml><?xml version="1.0" encoding="utf-8"?>
<p:tagLst xmlns:a="http://schemas.openxmlformats.org/drawingml/2006/main" xmlns:r="http://schemas.openxmlformats.org/officeDocument/2006/relationships" xmlns:p="http://schemas.openxmlformats.org/presentationml/2006/main">
  <p:tag name="OUTPUTDPI" val="1200"/>
  <p:tag name="ORIGINALHEIGHT" val="129.7338"/>
  <p:tag name="ORIGINALWIDTH" val="724.4094"/>
  <p:tag name="LATEXADDIN" val="\documentclass{article}&#10;\usepackage{amsmath}&#10;\usepackage{bm}&#10;\pagestyle{empty}&#10;\begin{document}&#10;&#10;$$&#10;T^* \equiv Tu_{\tau,i}/h&#10;$$&#10;&#10;&#10;\end{document}"/>
  <p:tag name="IGUANATEXSIZE" val="20"/>
  <p:tag name="IGUANATEXCURSOR" val="124"/>
  <p:tag name="TRANSPARENCY" val="True"/>
  <p:tag name="LATEXENGINEID" val="0"/>
  <p:tag name="TEMPFOLDER" val="C:\Temp\"/>
  <p:tag name="LATEXFORMHEIGHT" val="312"/>
  <p:tag name="LATEXFORMWIDTH" val="384"/>
  <p:tag name="LATEXFORMWRAP" val="True"/>
  <p:tag name="BITMAPVECTOR" val="0"/>
</p:tagLst>
</file>

<file path=ppt/tags/tag41.xml><?xml version="1.0" encoding="utf-8"?>
<p:tagLst xmlns:a="http://schemas.openxmlformats.org/drawingml/2006/main" xmlns:r="http://schemas.openxmlformats.org/officeDocument/2006/relationships" xmlns:p="http://schemas.openxmlformats.org/presentationml/2006/main">
  <p:tag name="OUTPUTDPI" val="1200"/>
  <p:tag name="ORIGINALHEIGHT" val="113.2358"/>
  <p:tag name="ORIGINALWIDTH" val="612.6734"/>
  <p:tag name="LATEXADDIN" val="\documentclass{article}&#10;\usepackage{amsmath}&#10;\usepackage{bm}&#10;\pagestyle{empty}&#10;\begin{document}&#10;&#10;flow regime&#10;&#10;&#10;&#10;\end{document}"/>
  <p:tag name="IGUANATEXSIZE" val="20"/>
  <p:tag name="IGUANATEXCURSOR" val="109"/>
  <p:tag name="TRANSPARENCY" val="True"/>
  <p:tag name="LATEXENGINEID" val="0"/>
  <p:tag name="TEMPFOLDER" val="C:\Temp\"/>
  <p:tag name="LATEXFORMHEIGHT" val="312"/>
  <p:tag name="LATEXFORMWIDTH" val="384"/>
  <p:tag name="LATEXFORMWRAP" val="True"/>
  <p:tag name="BITMAPVECTOR" val="0"/>
</p:tagLst>
</file>

<file path=ppt/tags/tag42.xml><?xml version="1.0" encoding="utf-8"?>
<p:tagLst xmlns:a="http://schemas.openxmlformats.org/drawingml/2006/main" xmlns:r="http://schemas.openxmlformats.org/officeDocument/2006/relationships" xmlns:p="http://schemas.openxmlformats.org/presentationml/2006/main">
  <p:tag name="OUTPUTDPI" val="1200"/>
  <p:tag name="ORIGINALHEIGHT" val="85.48929"/>
  <p:tag name="ORIGINALWIDTH" val="144.7319"/>
  <p:tag name="LATEXADDIN" val="\documentclass{article}&#10;\usepackage{amsmath}&#10;\usepackage{bm}&#10;\pagestyle{empty}&#10;\begin{document}&#10;&#10;$$&#10;0.1&#10;$$&#10;&#10;&#10;\end{document}"/>
  <p:tag name="IGUANATEXSIZE" val="20"/>
  <p:tag name="IGUANATEXCURSOR" val="103"/>
  <p:tag name="TRANSPARENCY" val="True"/>
  <p:tag name="LATEXENGINEID" val="0"/>
  <p:tag name="TEMPFOLDER" val="C:\Temp\"/>
  <p:tag name="LATEXFORMHEIGHT" val="312"/>
  <p:tag name="LATEXFORMWIDTH" val="384"/>
  <p:tag name="LATEXFORMWRAP" val="True"/>
  <p:tag name="BITMAPVECTOR" val="0"/>
</p:tagLst>
</file>

<file path=ppt/tags/tag43.xml><?xml version="1.0" encoding="utf-8"?>
<p:tagLst xmlns:a="http://schemas.openxmlformats.org/drawingml/2006/main" xmlns:r="http://schemas.openxmlformats.org/officeDocument/2006/relationships" xmlns:p="http://schemas.openxmlformats.org/presentationml/2006/main">
  <p:tag name="OUTPUTDPI" val="1200"/>
  <p:tag name="ORIGINALHEIGHT" val="85.48929"/>
  <p:tag name="ORIGINALWIDTH" val="143.982"/>
  <p:tag name="LATEXADDIN" val="\documentclass{article}&#10;\usepackage{amsmath}&#10;\usepackage{bm}&#10;\pagestyle{empty}&#10;\begin{document}&#10;&#10;$$&#10;1.0&#10;$$&#10;&#10;&#10;\end{document}"/>
  <p:tag name="IGUANATEXSIZE" val="20"/>
  <p:tag name="IGUANATEXCURSOR" val="103"/>
  <p:tag name="TRANSPARENCY" val="True"/>
  <p:tag name="LATEXENGINEID" val="0"/>
  <p:tag name="TEMPFOLDER" val="C:\Temp\"/>
  <p:tag name="LATEXFORMHEIGHT" val="312"/>
  <p:tag name="LATEXFORMWIDTH" val="384"/>
  <p:tag name="LATEXFORMWRAP" val="True"/>
  <p:tag name="BITMAPVECTOR" val="0"/>
</p:tagLst>
</file>

<file path=ppt/tags/tag44.xml><?xml version="1.0" encoding="utf-8"?>
<p:tagLst xmlns:a="http://schemas.openxmlformats.org/drawingml/2006/main" xmlns:r="http://schemas.openxmlformats.org/officeDocument/2006/relationships" xmlns:p="http://schemas.openxmlformats.org/presentationml/2006/main">
  <p:tag name="OUTPUTDPI" val="1200"/>
  <p:tag name="ORIGINALHEIGHT" val="85.48929"/>
  <p:tag name="ORIGINALWIDTH" val="149.9813"/>
  <p:tag name="LATEXADDIN" val="\documentclass{article}&#10;\usepackage{amsmath}&#10;\usepackage{bm}&#10;\pagestyle{empty}&#10;\begin{document}&#10;&#10;$$&#10;3.0&#10;$$&#10;&#10;&#10;\end{document}"/>
  <p:tag name="IGUANATEXSIZE" val="20"/>
  <p:tag name="IGUANATEXCURSOR" val="103"/>
  <p:tag name="TRANSPARENCY" val="True"/>
  <p:tag name="LATEXENGINEID" val="0"/>
  <p:tag name="TEMPFOLDER" val="C:\Temp\"/>
  <p:tag name="LATEXFORMHEIGHT" val="312"/>
  <p:tag name="LATEXFORMWIDTH" val="384"/>
  <p:tag name="LATEXFORMWRAP" val="True"/>
  <p:tag name="BITMAPVECTOR" val="0"/>
</p:tagLst>
</file>

<file path=ppt/tags/tag45.xml><?xml version="1.0" encoding="utf-8"?>
<p:tagLst xmlns:a="http://schemas.openxmlformats.org/drawingml/2006/main" xmlns:r="http://schemas.openxmlformats.org/officeDocument/2006/relationships" xmlns:p="http://schemas.openxmlformats.org/presentationml/2006/main">
  <p:tag name="OUTPUTDPI" val="1200"/>
  <p:tag name="ORIGINALHEIGHT" val="86.23921"/>
  <p:tag name="ORIGINALWIDTH" val="148.4814"/>
  <p:tag name="LATEXADDIN" val="\documentclass{article}&#10;\usepackage{amsmath}&#10;\usepackage{bm}&#10;\pagestyle{empty}&#10;\begin{document}&#10;&#10;$$&#10;5.0&#10;$$&#10;&#10;&#10;\end{document}"/>
  <p:tag name="IGUANATEXSIZE" val="20"/>
  <p:tag name="IGUANATEXCURSOR" val="103"/>
  <p:tag name="TRANSPARENCY" val="True"/>
  <p:tag name="LATEXENGINEID" val="0"/>
  <p:tag name="TEMPFOLDER" val="C:\Temp\"/>
  <p:tag name="LATEXFORMHEIGHT" val="312"/>
  <p:tag name="LATEXFORMWIDTH" val="384"/>
  <p:tag name="LATEXFORMWRAP" val="True"/>
  <p:tag name="BITMAPVECTOR" val="0"/>
</p:tagLst>
</file>

<file path=ppt/tags/tag46.xml><?xml version="1.0" encoding="utf-8"?>
<p:tagLst xmlns:a="http://schemas.openxmlformats.org/drawingml/2006/main" xmlns:r="http://schemas.openxmlformats.org/officeDocument/2006/relationships" xmlns:p="http://schemas.openxmlformats.org/presentationml/2006/main">
  <p:tag name="OUTPUTDPI" val="1200"/>
  <p:tag name="ORIGINALHEIGHT" val="85.48929"/>
  <p:tag name="ORIGINALWIDTH" val="206.2243"/>
  <p:tag name="LATEXADDIN" val="\documentclass{article}&#10;\usepackage{amsmath}&#10;\usepackage{bm}&#10;\pagestyle{empty}&#10;\begin{document}&#10;&#10;$$&#10;10.0&#10;$$&#10;&#10;&#10;\end{document}"/>
  <p:tag name="IGUANATEXSIZE" val="20"/>
  <p:tag name="IGUANATEXCURSOR" val="104"/>
  <p:tag name="TRANSPARENCY" val="True"/>
  <p:tag name="LATEXENGINEID" val="0"/>
  <p:tag name="TEMPFOLDER" val="C:\Temp\"/>
  <p:tag name="LATEXFORMHEIGHT" val="312"/>
  <p:tag name="LATEXFORMWIDTH" val="384"/>
  <p:tag name="LATEXFORMWRAP" val="True"/>
  <p:tag name="BITMAPVECTOR" val="0"/>
</p:tagLst>
</file>

<file path=ppt/tags/tag47.xml><?xml version="1.0" encoding="utf-8"?>
<p:tagLst xmlns:a="http://schemas.openxmlformats.org/drawingml/2006/main" xmlns:r="http://schemas.openxmlformats.org/officeDocument/2006/relationships" xmlns:p="http://schemas.openxmlformats.org/presentationml/2006/main">
  <p:tag name="OUTPUTDPI" val="1200"/>
  <p:tag name="ORIGINALHEIGHT" val="84.73937"/>
  <p:tag name="ORIGINALWIDTH" val="905.1368"/>
  <p:tag name="LATEXADDIN" val="\documentclass{article}&#10;\usepackage{amsmath}&#10;\usepackage{bm}&#10;\pagestyle{empty}&#10;\begin{document}&#10;&#10;transition occurs&#10;&#10;&#10;\end{document}"/>
  <p:tag name="IGUANATEXSIZE" val="20"/>
  <p:tag name="IGUANATEXCURSOR" val="114"/>
  <p:tag name="TRANSPARENCY" val="True"/>
  <p:tag name="LATEXENGINEID" val="0"/>
  <p:tag name="TEMPFOLDER" val="C:\Temp\"/>
  <p:tag name="LATEXFORMHEIGHT" val="312"/>
  <p:tag name="LATEXFORMWIDTH" val="384"/>
  <p:tag name="LATEXFORMWRAP" val="True"/>
  <p:tag name="BITMAPVECTOR" val="0"/>
</p:tagLst>
</file>

<file path=ppt/tags/tag48.xml><?xml version="1.0" encoding="utf-8"?>
<p:tagLst xmlns:a="http://schemas.openxmlformats.org/drawingml/2006/main" xmlns:r="http://schemas.openxmlformats.org/officeDocument/2006/relationships" xmlns:p="http://schemas.openxmlformats.org/presentationml/2006/main">
  <p:tag name="OUTPUTDPI" val="1200"/>
  <p:tag name="ORIGINALHEIGHT" val="84.73937"/>
  <p:tag name="ORIGINALWIDTH" val="905.1368"/>
  <p:tag name="LATEXADDIN" val="\documentclass{article}&#10;\usepackage{amsmath}&#10;\usepackage{bm}&#10;\pagestyle{empty}&#10;\begin{document}&#10;&#10;transition occurs&#10;&#10;&#10;\end{document}"/>
  <p:tag name="IGUANATEXSIZE" val="20"/>
  <p:tag name="IGUANATEXCURSOR" val="114"/>
  <p:tag name="TRANSPARENCY" val="True"/>
  <p:tag name="LATEXENGINEID" val="0"/>
  <p:tag name="TEMPFOLDER" val="C:\Temp\"/>
  <p:tag name="LATEXFORMHEIGHT" val="312"/>
  <p:tag name="LATEXFORMWIDTH" val="384"/>
  <p:tag name="LATEXFORMWRAP" val="True"/>
  <p:tag name="BITMAPVECTOR" val="0"/>
</p:tagLst>
</file>

<file path=ppt/tags/tag49.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1361.08"/>
  <p:tag name="LATEXADDIN" val="\documentclass{article}&#10;\usepackage{amsmath}&#10;\usepackage{bm}&#10;\pagestyle{empty}&#10;\begin{document}&#10;&#10;intermediate acceleration&#10;&#10;&#10;\end{document}"/>
  <p:tag name="IGUANATEXSIZE" val="20"/>
  <p:tag name="IGUANATEXCURSOR" val="122"/>
  <p:tag name="TRANSPARENCY" val="True"/>
  <p:tag name="LATEXENGINEID" val="0"/>
  <p:tag name="TEMPFOLDER" val="C:\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79.2276"/>
  <p:tag name="ORIGINALWIDTH" val="742.4072"/>
  <p:tag name="LATEXADDIN" val="\documentclass{article}&#10;\usepackage{amsmath}&#10;\pagestyle{empty}&#10;\begin{document}&#10;&#10;$$&#10;N_{wr} \sim Re_{L_x}^{13/7}&#10;$$&#10;&#10;\end{document}"/>
  <p:tag name="IGUANATEXSIZE" val="20"/>
  <p:tag name="IGUANATEXCURSOR" val="111"/>
  <p:tag name="TRANSPARENCY" val="True"/>
  <p:tag name="FILENAME" val=""/>
  <p:tag name="LATEXENGINEID" val="0"/>
  <p:tag name="TEMPFOLDER" val="c:\temp\"/>
  <p:tag name="LATEXFORMHEIGHT" val="312"/>
  <p:tag name="LATEXFORMWIDTH" val="384"/>
  <p:tag name="LATEXFORMWRAP" val="True"/>
  <p:tag name="BITMAPVECTOR" val="0"/>
</p:tagLst>
</file>

<file path=ppt/tags/tag50.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665.9167"/>
  <p:tag name="LATEXADDIN" val="\documentclass{article}&#10;\usepackage{amsmath}&#10;\usepackage{bm}&#10;\pagestyle{empty}&#10;\begin{document}&#10;&#10;quasi-steady&#10;&#10;&#10;\end{document}"/>
  <p:tag name="IGUANATEXSIZE" val="20"/>
  <p:tag name="IGUANATEXCURSOR" val="109"/>
  <p:tag name="TRANSPARENCY" val="True"/>
  <p:tag name="LATEXENGINEID" val="0"/>
  <p:tag name="TEMPFOLDER" val="C:\Temp\"/>
  <p:tag name="LATEXFORMHEIGHT" val="312"/>
  <p:tag name="LATEXFORMWIDTH" val="384"/>
  <p:tag name="LATEXFORMWRAP" val="True"/>
  <p:tag name="BITMAPVECTOR" val="0"/>
</p:tagLst>
</file>

<file path=ppt/tags/tag51.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665.9167"/>
  <p:tag name="LATEXADDIN" val="\documentclass{article}&#10;\usepackage{amsmath}&#10;\usepackage{bm}&#10;\pagestyle{empty}&#10;\begin{document}&#10;&#10;quasi-steady&#10;&#10;&#10;\end{document}"/>
  <p:tag name="IGUANATEXSIZE" val="20"/>
  <p:tag name="IGUANATEXCURSOR" val="109"/>
  <p:tag name="TRANSPARENCY" val="True"/>
  <p:tag name="LATEXENGINEID" val="0"/>
  <p:tag name="TEMPFOLDER" val="C:\Temp\"/>
  <p:tag name="LATEXFORMHEIGHT" val="312"/>
  <p:tag name="LATEXFORMWIDTH" val="384"/>
  <p:tag name="LATEXFORMWRAP" val="True"/>
  <p:tag name="BITMAPVECTOR" val="0"/>
</p:tagLst>
</file>

<file path=ppt/tags/tag52.xml><?xml version="1.0" encoding="utf-8"?>
<p:tagLst xmlns:a="http://schemas.openxmlformats.org/drawingml/2006/main" xmlns:r="http://schemas.openxmlformats.org/officeDocument/2006/relationships" xmlns:p="http://schemas.openxmlformats.org/presentationml/2006/main">
  <p:tag name="OUTPUTDPI" val="1200"/>
  <p:tag name="ORIGINALHEIGHT" val="299.9625"/>
  <p:tag name="ORIGINALWIDTH" val="1346.082"/>
  <p:tag name="LATEXADDIN" val="\documentclass{article}&#10;\usepackage{amsmath}&#10;\usepackage{bm}&#10;\pagestyle{empty}&#10;\begin{document}&#10;&#10;$$&#10;\bm{f}(\bm{x},t) = \frac{\beta(x)}{T_f} \left( \bm{u}^t - \bm{u}^n \right)&#10;$$&#10;&#10;&#10;\end{document}"/>
  <p:tag name="IGUANATEXSIZE" val="20"/>
  <p:tag name="IGUANATEXCURSOR" val="174"/>
  <p:tag name="TRANSPARENCY" val="True"/>
  <p:tag name="LATEXENGINEID" val="0"/>
  <p:tag name="TEMPFOLDER" val="C:\Temp\"/>
  <p:tag name="LATEXFORMHEIGHT" val="312"/>
  <p:tag name="LATEXFORMWIDTH" val="384"/>
  <p:tag name="LATEXFORMWRAP" val="True"/>
  <p:tag name="BITMAPVECTOR" val="0"/>
</p:tagLst>
</file>

<file path=ppt/tags/tag53.xml><?xml version="1.0" encoding="utf-8"?>
<p:tagLst xmlns:a="http://schemas.openxmlformats.org/drawingml/2006/main" xmlns:r="http://schemas.openxmlformats.org/officeDocument/2006/relationships" xmlns:p="http://schemas.openxmlformats.org/presentationml/2006/main">
  <p:tag name="OUTPUTDPI" val="1200"/>
  <p:tag name="ORIGINALHEIGHT" val="135.7331"/>
  <p:tag name="ORIGINALWIDTH" val="4281.215"/>
  <p:tag name="LATEXADDIN" val="\documentclass{article}&#10;\usepackage{amsmath}&#10;\usepackage{bm}&#10;\pagestyle{empty}&#10;\begin{document}&#10;&#10;\noindent $Re_{\theta_0} =$ $8\times 10^2$, $2\times 10^2$, $8\times 10^3$, $2\times 10^4$, $2.5\times 10^4$, $8\times 10^4$, $1.25\times 10^5$, $5\times 10^5$,&#10;&#10;&#10;\end{document}"/>
  <p:tag name="IGUANATEXSIZE" val="20"/>
  <p:tag name="IGUANATEXCURSOR" val="107"/>
  <p:tag name="TRANSPARENCY" val="True"/>
  <p:tag name="LATEXENGINEID" val="0"/>
  <p:tag name="TEMPFOLDER" val="C:\Temp\"/>
  <p:tag name="LATEXFORMHEIGHT" val="312"/>
  <p:tag name="LATEXFORMWIDTH" val="384"/>
  <p:tag name="LATEXFORMWRAP" val="True"/>
  <p:tag name="BITMAPVECTOR" val="0"/>
</p:tagLst>
</file>

<file path=ppt/tags/tag54.xml><?xml version="1.0" encoding="utf-8"?>
<p:tagLst xmlns:a="http://schemas.openxmlformats.org/drawingml/2006/main" xmlns:r="http://schemas.openxmlformats.org/officeDocument/2006/relationships" xmlns:p="http://schemas.openxmlformats.org/presentationml/2006/main">
  <p:tag name="OUTPUTDPI" val="1200"/>
  <p:tag name="ORIGINALHEIGHT" val="128.2339"/>
  <p:tag name="ORIGINALWIDTH" val="3204.35"/>
  <p:tag name="LATEXADDIN" val="\documentclass{article}&#10;\usepackage{amsmath}&#10;\usepackage{bm}&#10;\pagestyle{empty}&#10;\begin{document}&#10;&#10;$1.25\times 10^6$, $5\times 10^6$, $1.25\times 10^7$, $5\times 10^7$, $1.25\times 10^8$, $5\times 10^9$&#10;&#10;&#10;\end{document}"/>
  <p:tag name="IGUANATEXSIZE" val="20"/>
  <p:tag name="IGUANATEXCURSOR" val="200"/>
  <p:tag name="TRANSPARENCY" val="True"/>
  <p:tag name="LATEXENGINEID" val="0"/>
  <p:tag name="TEMPFOLDER" val="C:\Temp\"/>
  <p:tag name="LATEXFORMHEIGHT" val="312"/>
  <p:tag name="LATEXFORMWIDTH" val="384"/>
  <p:tag name="LATEXFORMWRAP" val="True"/>
  <p:tag name="BITMAPVECTOR" val="0"/>
</p:tagLst>
</file>

<file path=ppt/tags/tag55.xml><?xml version="1.0" encoding="utf-8"?>
<p:tagLst xmlns:a="http://schemas.openxmlformats.org/drawingml/2006/main" xmlns:r="http://schemas.openxmlformats.org/officeDocument/2006/relationships" xmlns:p="http://schemas.openxmlformats.org/presentationml/2006/main">
  <p:tag name="OUTPUTDPI" val="1200"/>
  <p:tag name="ORIGINALHEIGHT" val="299.9625"/>
  <p:tag name="ORIGINALWIDTH" val="3139.858"/>
  <p:tag name="LATEXADDIN" val="\documentclass{article}&#10;\usepackage{amsmath}&#10;\usepackage{bm}&#10;\pagestyle{empty}&#10;\begin{document}&#10;&#10;$$&#10;V_{top}(x) = -\sqrt{2} V_{max} \left[ \frac{x-x_c}{\sigma} \right] \exp &#10;\left( \frac12 - \left[ \frac{x-x_c}{\sigma} \right] \right) + \phi_{top}&#10;$$&#10;&#10;&#10;\end{document}"/>
  <p:tag name="IGUANATEXSIZE" val="20"/>
  <p:tag name="IGUANATEXCURSOR" val="246"/>
  <p:tag name="TRANSPARENCY" val="True"/>
  <p:tag name="LATEXENGINEID" val="0"/>
  <p:tag name="TEMPFOLDER" val="C:\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16.2354"/>
  <p:tag name="ORIGINALWIDTH" val="694.4132"/>
  <p:tag name="LATEXADDIN" val="\documentclass{article}&#10;\usepackage{amsmath}&#10;\pagestyle{empty}&#10;\begin{document}&#10;&#10;$$&#10;N_{wm} \sim Re_{L_x}&#10;$$&#10;&#10;\end{document}"/>
  <p:tag name="IGUANATEXSIZE" val="20"/>
  <p:tag name="IGUANATEXCURSOR" val="104"/>
  <p:tag name="TRANSPARENCY" val="True"/>
  <p:tag name="FILENAME" val=""/>
  <p:tag name="LATEXENGINEID" val="0"/>
  <p:tag name="TEMPFOLDER" val="c:\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252.7184"/>
  <p:tag name="ORIGINALWIDTH" val="905.8868"/>
  <p:tag name="LATEXADDIN" val="\documentclass{article}&#10;\usepackage{amsmath}&#10;\pagestyle{empty}&#10;\begin{document}&#10;&#10;$$&#10;\tau_w = \frac{1}{2} c_f^{wm} U_{LES}^2&#10;$$&#10;&#10;\end{document}"/>
  <p:tag name="IGUANATEXSIZE" val="15"/>
  <p:tag name="IGUANATEXCURSOR" val="80"/>
  <p:tag name="TRANSPARENCY" val="True"/>
  <p:tag name="LATEXENGINEID" val="0"/>
  <p:tag name="TEMPFOLDER" val="C:\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1853.768"/>
  <p:tag name="LATEXADDIN" val="\documentclass{article}&#10;\usepackage{amsmath}&#10;\pagestyle{empty}&#10;\begin{document}&#10;&#10;$$&#10;U_{LES}/\tau_w^{1/2} = \frac{1}{\kappa} \log \left( \frac{\Delta \tau_w^{1/2}}{\nu} \right) + B&#10;$$&#10;&#10;\end{document}"/>
  <p:tag name="IGUANATEXSIZE" val="15"/>
  <p:tag name="IGUANATEXCURSOR" val="148"/>
  <p:tag name="TRANSPARENCY" val="True"/>
  <p:tag name="LATEXENGINEID" val="0"/>
  <p:tag name="TEMPFOLDER" val="C:\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138.7327"/>
  <p:tag name="ORIGINALWIDTH" val="1321.335"/>
  <p:tag name="LATEXADDIN" val="\documentclass{article}&#10;\usepackage{amsmath}&#10;\usepackage{bm}&#10;\pagestyle{empty}&#10;\begin{document}&#10;&#10;$$&#10;\bm{u}_\tau = u_\tau \bm{s} = u_{\tau x} \hat{\bm{\imath}} + u_{\tau z} \hat{\bm{k}}&#10;$$&#10;&#10;&#10;\end{document}"/>
  <p:tag name="IGUANATEXSIZE" val="20"/>
  <p:tag name="IGUANATEXCURSOR" val="113"/>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292473</TotalTime>
  <Words>3450</Words>
  <Application>Microsoft Office PowerPoint</Application>
  <PresentationFormat>Widescreen</PresentationFormat>
  <Paragraphs>675</Paragraphs>
  <Slides>54</Slides>
  <Notes>17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Calibri</vt:lpstr>
      <vt:lpstr>Cambria Math</vt:lpstr>
      <vt:lpstr>Times New Roman</vt:lpstr>
      <vt:lpstr>Office Theme</vt:lpstr>
      <vt:lpstr>PowerPoint Presentation</vt:lpstr>
      <vt:lpstr>Outline</vt:lpstr>
      <vt:lpstr>Chapter 1 – Introduction</vt:lpstr>
      <vt:lpstr>Large Eddy Simulation (LES): a high fidelity tool for engineering applications</vt:lpstr>
      <vt:lpstr>Background/Motivation</vt:lpstr>
      <vt:lpstr>Background/Motivation</vt:lpstr>
      <vt:lpstr>Background/Motivation</vt:lpstr>
      <vt:lpstr>Equilibrium wall model (EQWM)</vt:lpstr>
      <vt:lpstr>Flows where the EQWM fails</vt:lpstr>
      <vt:lpstr>Chapter 2 – The Lagrangian Relaxation Towards Equilibrium (LaRTE) model</vt:lpstr>
      <vt:lpstr>The Lagrangian relaxation towards equilibrium (LaRTE) wall model</vt:lpstr>
      <vt:lpstr>The LaRTE model derivation</vt:lpstr>
      <vt:lpstr>LaRTE wall model</vt:lpstr>
      <vt:lpstr>LaRTE a priori test </vt:lpstr>
      <vt:lpstr>LaRTE length and time scale schematic</vt:lpstr>
      <vt:lpstr>Chapter 3 – the laminar non-equilibrium (lamNEQ) model</vt:lpstr>
      <vt:lpstr>The laminar non-equilibrium (lamNEQ) model</vt:lpstr>
      <vt:lpstr>The laminar non-equilibrium (lamNEQ) model</vt:lpstr>
      <vt:lpstr>Chapter 4 – Applications of the LaRTE+lamNEQ wall model to equilibrium and non-equilibrium channel flows</vt:lpstr>
      <vt:lpstr>LaRTE + lamNEQ length and time scales</vt:lpstr>
      <vt:lpstr>A posteriori tests</vt:lpstr>
      <vt:lpstr>Test simulations – statistically stationary channel flow</vt:lpstr>
      <vt:lpstr>A posteriori tests</vt:lpstr>
      <vt:lpstr>Test simulations – sudden spanwise pressure gradient</vt:lpstr>
      <vt:lpstr>Chapter 5 – The multi-time-scale wall model (MTSWM)</vt:lpstr>
      <vt:lpstr>LaRTE+lamNEQ wall stress probability density functions</vt:lpstr>
      <vt:lpstr>LaRTE + lamNEQ length and time scales</vt:lpstr>
      <vt:lpstr>Turbulent non-equilibrium (turbNEQ) model</vt:lpstr>
      <vt:lpstr>Multi-time-scale (MTS) wall model</vt:lpstr>
      <vt:lpstr>Chapter 6 – The MTSWM applied to horizontally homogeneous flows</vt:lpstr>
      <vt:lpstr>Revising wall stress probability density functions with MTSWM</vt:lpstr>
      <vt:lpstr>The MTSWM applied to non-equilibrium flows </vt:lpstr>
      <vt:lpstr>JFM Notebooks</vt:lpstr>
      <vt:lpstr>Pulsatile channel flow</vt:lpstr>
      <vt:lpstr>Pulsatile channel flow</vt:lpstr>
      <vt:lpstr>The MTSWM applied to non-equilibrium flows </vt:lpstr>
      <vt:lpstr>Linearly accelerating channel flow</vt:lpstr>
      <vt:lpstr>Linearly accelerating channel flow</vt:lpstr>
      <vt:lpstr>Chapter 7 – The MTSWM applied to streamwise developing flows</vt:lpstr>
      <vt:lpstr>LESGO code development</vt:lpstr>
      <vt:lpstr>Zero pressure gradient (ZPG) turbulent boundary layers over a wide range of Reynolds numbers</vt:lpstr>
      <vt:lpstr>ZPG statistics over a wide range of Re</vt:lpstr>
      <vt:lpstr>ZPG statistics over a wide range of Re</vt:lpstr>
      <vt:lpstr>Separation bubble induced by suction and blowing boundary condition</vt:lpstr>
      <vt:lpstr>Separated flow simulation results</vt:lpstr>
      <vt:lpstr>Separated flow simulation results</vt:lpstr>
      <vt:lpstr>Separated flow simulation results</vt:lpstr>
      <vt:lpstr>Separated flow simulation results</vt:lpstr>
      <vt:lpstr>Separated flow simulation results</vt:lpstr>
      <vt:lpstr>Separated flow simulation results</vt:lpstr>
      <vt:lpstr>Separated flow simulation results – MTSWM PDFs</vt:lpstr>
      <vt:lpstr>Chapter 8 – Summary, conclusions, and future directions</vt:lpstr>
      <vt:lpstr>Summary and conclusions</vt:lpstr>
      <vt:lpstr>Future directions &amp; publications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Mitchell Fowler</dc:creator>
  <cp:lastModifiedBy>Mitchell Fowler</cp:lastModifiedBy>
  <cp:revision>1617</cp:revision>
  <dcterms:created xsi:type="dcterms:W3CDTF">2018-03-06T21:18:46Z</dcterms:created>
  <dcterms:modified xsi:type="dcterms:W3CDTF">2026-01-31T00:41:43Z</dcterms:modified>
</cp:coreProperties>
</file>